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notesSlides/notesSlide1.xml" ContentType="application/vnd.openxmlformats-officedocument.presentationml.notesSlide+xml"/>
  <Override PartName="/ppt/charts/chart3.xml" ContentType="application/vnd.openxmlformats-officedocument.drawingml.chart+xml"/>
  <Override PartName="/ppt/notesSlides/notesSlide2.xml" ContentType="application/vnd.openxmlformats-officedocument.presentationml.notesSlide+xml"/>
  <Override PartName="/ppt/charts/chart4.xml" ContentType="application/vnd.openxmlformats-officedocument.drawingml.chart+xml"/>
  <Override PartName="/ppt/notesSlides/notesSlide3.xml" ContentType="application/vnd.openxmlformats-officedocument.presentationml.notesSlide+xml"/>
  <Override PartName="/ppt/charts/chart5.xml" ContentType="application/vnd.openxmlformats-officedocument.drawingml.chart+xml"/>
  <Override PartName="/ppt/notesSlides/notesSlide4.xml" ContentType="application/vnd.openxmlformats-officedocument.presentationml.notesSlide+xml"/>
  <Override PartName="/ppt/charts/chart6.xml" ContentType="application/vnd.openxmlformats-officedocument.drawingml.chart+xml"/>
  <Override PartName="/ppt/notesSlides/notesSlide5.xml" ContentType="application/vnd.openxmlformats-officedocument.presentationml.notesSlide+xml"/>
  <Override PartName="/ppt/charts/chart7.xml" ContentType="application/vnd.openxmlformats-officedocument.drawingml.chart+xml"/>
  <Override PartName="/ppt/notesSlides/notesSlide6.xml" ContentType="application/vnd.openxmlformats-officedocument.presentationml.notesSlide+xml"/>
  <Override PartName="/ppt/charts/chart8.xml" ContentType="application/vnd.openxmlformats-officedocument.drawingml.chart+xml"/>
  <Override PartName="/ppt/drawings/drawing2.xml" ContentType="application/vnd.openxmlformats-officedocument.drawingml.chartshapes+xml"/>
  <Override PartName="/ppt/notesSlides/notesSlide7.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notesSlides/notesSlide8.xml" ContentType="application/vnd.openxmlformats-officedocument.presentationml.notesSlide+xml"/>
  <Override PartName="/ppt/charts/chart12.xml" ContentType="application/vnd.openxmlformats-officedocument.drawingml.chart+xml"/>
  <Override PartName="/ppt/notesSlides/notesSlide9.xml" ContentType="application/vnd.openxmlformats-officedocument.presentationml.notesSlide+xml"/>
  <Override PartName="/ppt/charts/chart13.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4.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5.xml" ContentType="application/vnd.openxmlformats-officedocument.drawingml.chart+xml"/>
  <Override PartName="/ppt/notesSlides/notesSlide14.xml" ContentType="application/vnd.openxmlformats-officedocument.presentationml.notesSlide+xml"/>
  <Override PartName="/ppt/charts/chart16.xml" ContentType="application/vnd.openxmlformats-officedocument.drawingml.chart+xml"/>
  <Override PartName="/ppt/notesSlides/notesSlide15.xml" ContentType="application/vnd.openxmlformats-officedocument.presentationml.notesSlide+xml"/>
  <Override PartName="/ppt/charts/chart17.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8.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9.xml" ContentType="application/vnd.openxmlformats-officedocument.drawingml.chart+xml"/>
  <Override PartName="/ppt/notesSlides/notesSlide20.xml" ContentType="application/vnd.openxmlformats-officedocument.presentationml.notesSlide+xml"/>
  <Override PartName="/ppt/charts/chart20.xml" ContentType="application/vnd.openxmlformats-officedocument.drawingml.chart+xml"/>
  <Override PartName="/ppt/notesSlides/notesSlide21.xml" ContentType="application/vnd.openxmlformats-officedocument.presentationml.notesSlide+xml"/>
  <Override PartName="/ppt/charts/chart21.xml" ContentType="application/vnd.openxmlformats-officedocument.drawingml.chart+xml"/>
  <Override PartName="/ppt/notesSlides/notesSlide22.xml" ContentType="application/vnd.openxmlformats-officedocument.presentationml.notesSlide+xml"/>
  <Override PartName="/ppt/charts/chart22.xml" ContentType="application/vnd.openxmlformats-officedocument.drawingml.chart+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63" r:id="rId2"/>
    <p:sldId id="256" r:id="rId3"/>
    <p:sldId id="300" r:id="rId4"/>
    <p:sldId id="301" r:id="rId5"/>
    <p:sldId id="259" r:id="rId6"/>
    <p:sldId id="306" r:id="rId7"/>
    <p:sldId id="302" r:id="rId8"/>
    <p:sldId id="260" r:id="rId9"/>
    <p:sldId id="262" r:id="rId10"/>
    <p:sldId id="264" r:id="rId11"/>
    <p:sldId id="269" r:id="rId12"/>
    <p:sldId id="268" r:id="rId13"/>
    <p:sldId id="267" r:id="rId14"/>
    <p:sldId id="266" r:id="rId15"/>
    <p:sldId id="265" r:id="rId16"/>
    <p:sldId id="270" r:id="rId17"/>
    <p:sldId id="272" r:id="rId18"/>
    <p:sldId id="273" r:id="rId19"/>
    <p:sldId id="274" r:id="rId20"/>
    <p:sldId id="271" r:id="rId21"/>
    <p:sldId id="278" r:id="rId22"/>
    <p:sldId id="277" r:id="rId23"/>
    <p:sldId id="276" r:id="rId24"/>
    <p:sldId id="275" r:id="rId25"/>
    <p:sldId id="279" r:id="rId26"/>
    <p:sldId id="281" r:id="rId27"/>
    <p:sldId id="282" r:id="rId28"/>
    <p:sldId id="307" r:id="rId29"/>
    <p:sldId id="298" r:id="rId30"/>
    <p:sldId id="308" r:id="rId31"/>
    <p:sldId id="309" r:id="rId32"/>
    <p:sldId id="299" r:id="rId33"/>
    <p:sldId id="280" r:id="rId34"/>
    <p:sldId id="303" r:id="rId35"/>
    <p:sldId id="284" r:id="rId36"/>
    <p:sldId id="286" r:id="rId37"/>
    <p:sldId id="285" r:id="rId38"/>
    <p:sldId id="287" r:id="rId39"/>
    <p:sldId id="288" r:id="rId40"/>
    <p:sldId id="304" r:id="rId41"/>
    <p:sldId id="295" r:id="rId42"/>
    <p:sldId id="305"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246" autoAdjust="0"/>
  </p:normalViewPr>
  <p:slideViewPr>
    <p:cSldViewPr>
      <p:cViewPr>
        <p:scale>
          <a:sx n="72" d="100"/>
          <a:sy n="72" d="100"/>
        </p:scale>
        <p:origin x="-2754" y="-7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colin\Documents\Word%20Documents\Cambridge%20MSt\Thesis\Charts%20for%20Thesis\Charts%20for%20results%20of%20thesis%20170712.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colin\Documents\Word%20Documents\Cambridge%20MSt\Thesis\Charts%20for%20Thesis\Charts%20for%20results%20of%20thesis%20170712.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colin\Documents\Word%20Documents\Cambridge%20MSt\Thesis\Charts%20for%20Thesis\Charts%20for%20results%20of%20thesis%20170712.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colin\Documents\Word%20Documents\Cambridge%20MSt\Thesis\Charts%20for%20Thesis\Charts%20for%20results%20of%20thesis%20170712.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Book2"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colin\AppData\Roaming\Microsoft\Excel\Offence%20Master_3rd_Aug%20with%2013%20SOLVABILITY%20factors%20(no%20agg_or_distraction)%20(version%201).xlsb"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Documents%20and%20Settings\P3441\My%20Documents\Thesis\Offence%20Master_15th_Aug%20with%20LPA%2012%20SOLVABILITY%20factors.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colin\Documents\Word%20Documents\Cambridge%20MSt\Thesis\Data%20Sets\Copy%20of%20Offence%20Master_7th_Aug%20with%20LPA%2013%20SOLVABILITY%20factors%20(no%20agg_or_distraction).xls"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Documents%20and%20Settings\P3441\Local%20Settings\Temporary%20Internet%20Files\Content.Outlook\HUD1MQEG\burglary%20in%20progress%20data.xlsm"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Book1"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focfile001\wychusers\p3441\Colin\PAINE\Cherwell\Burglary%20in%20Progress%20Research\burglary%20in%20progress%20data.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C:\Documents%20and%20Settings\P3441\Local%20Settings\Temp\Temporary%20Directory%201%20for%20burglary_in_progress_data.zip\burglary%20in%20progress%20data.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colin\Documents\Word%20Documents\Cambridge%20MSt\Thesis\Powerpoint\time_graphs_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colin\Documents\Word%20Documents\Cambridge%20MSt\Thesis\Powerpoint\time_graphs_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colin\Documents\Word%20Documents\Cambridge%20MSt\Thesis\Data%20Sets\Master%20data%20sheets\Colin%20Paine%20Cambridge%20Data%20Offence%20Master%20260612%202100hr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colin\AppData\Roaming\Microsoft\Excel\Offence%20Master_12th_Jul%20with%20pivots%20(no%20agg_or_distraction)%20no%20tics%20(version%201).xlsb"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colin\Documents\Word%20Documents\Cambridge%20MSt\Thesis\Results%20Master%20Sheet\Offence%20Master_4th_Jul%20with%20pivots%20(no%20agg_or_distraction).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colin\Downloads\BD%20Detection%20Time_CP%20V3%20(2).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colin\Documents\Word%20Documents\Cambridge%20MSt\Thesis\Charts%20for%20Thesis\Charts%20for%20results%20of%20thesis%2017071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3200"/>
            </a:pPr>
            <a:r>
              <a:rPr lang="en-GB" sz="3200"/>
              <a:t>Burglary Offences by Catagory</a:t>
            </a:r>
          </a:p>
        </c:rich>
      </c:tx>
      <c:overlay val="0"/>
    </c:title>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Sheet1!$C$3:$F$3</c:f>
              <c:strCache>
                <c:ptCount val="4"/>
                <c:pt idx="0">
                  <c:v>Non-Dwelling Burglary</c:v>
                </c:pt>
                <c:pt idx="1">
                  <c:v>Dwelling Burglary</c:v>
                </c:pt>
                <c:pt idx="2">
                  <c:v>Distraction Burglary</c:v>
                </c:pt>
                <c:pt idx="3">
                  <c:v>Aggravated Burglary</c:v>
                </c:pt>
              </c:strCache>
            </c:strRef>
          </c:cat>
          <c:val>
            <c:numRef>
              <c:f>Sheet1!$C$4:$F$4</c:f>
              <c:numCache>
                <c:formatCode>General</c:formatCode>
                <c:ptCount val="4"/>
                <c:pt idx="0">
                  <c:v>18029</c:v>
                </c:pt>
                <c:pt idx="1">
                  <c:v>14306</c:v>
                </c:pt>
                <c:pt idx="2">
                  <c:v>362</c:v>
                </c:pt>
                <c:pt idx="3">
                  <c:v>61</c:v>
                </c:pt>
              </c:numCache>
            </c:numRef>
          </c:val>
        </c:ser>
        <c:dLbls>
          <c:showLegendKey val="0"/>
          <c:showVal val="0"/>
          <c:showCatName val="0"/>
          <c:showSerName val="0"/>
          <c:showPercent val="0"/>
          <c:showBubbleSize val="0"/>
        </c:dLbls>
        <c:gapWidth val="150"/>
        <c:axId val="75370496"/>
        <c:axId val="75372032"/>
      </c:barChart>
      <c:catAx>
        <c:axId val="75370496"/>
        <c:scaling>
          <c:orientation val="minMax"/>
        </c:scaling>
        <c:delete val="0"/>
        <c:axPos val="b"/>
        <c:majorTickMark val="none"/>
        <c:minorTickMark val="none"/>
        <c:tickLblPos val="nextTo"/>
        <c:txPr>
          <a:bodyPr/>
          <a:lstStyle/>
          <a:p>
            <a:pPr>
              <a:defRPr sz="2000"/>
            </a:pPr>
            <a:endParaRPr lang="en-US"/>
          </a:p>
        </c:txPr>
        <c:crossAx val="75372032"/>
        <c:crosses val="autoZero"/>
        <c:auto val="1"/>
        <c:lblAlgn val="ctr"/>
        <c:lblOffset val="100"/>
        <c:noMultiLvlLbl val="0"/>
      </c:catAx>
      <c:valAx>
        <c:axId val="75372032"/>
        <c:scaling>
          <c:orientation val="minMax"/>
        </c:scaling>
        <c:delete val="0"/>
        <c:axPos val="l"/>
        <c:majorGridlines/>
        <c:numFmt formatCode="General" sourceLinked="1"/>
        <c:majorTickMark val="none"/>
        <c:minorTickMark val="none"/>
        <c:tickLblPos val="nextTo"/>
        <c:crossAx val="75370496"/>
        <c:crosses val="autoZero"/>
        <c:crossBetween val="between"/>
      </c:valAx>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3000"/>
            </a:pPr>
            <a:r>
              <a:rPr lang="en-GB" sz="3000" dirty="0"/>
              <a:t>Percent</a:t>
            </a:r>
            <a:r>
              <a:rPr lang="en-GB" sz="3000" baseline="0" dirty="0"/>
              <a:t> of cases where DNA is recovered </a:t>
            </a:r>
            <a:endParaRPr lang="en-GB" sz="3000" dirty="0"/>
          </a:p>
        </c:rich>
      </c:tx>
      <c:overlay val="0"/>
    </c:title>
    <c:autoTitleDeleted val="0"/>
    <c:plotArea>
      <c:layout/>
      <c:barChart>
        <c:barDir val="col"/>
        <c:grouping val="clustered"/>
        <c:varyColors val="0"/>
        <c:ser>
          <c:idx val="0"/>
          <c:order val="0"/>
          <c:tx>
            <c:strRef>
              <c:f>Sheet13!$C$5:$C$6</c:f>
              <c:strCache>
                <c:ptCount val="1"/>
                <c:pt idx="0">
                  <c:v>Detected cases n</c:v>
                </c:pt>
              </c:strCache>
            </c:strRef>
          </c:tx>
          <c:invertIfNegative val="0"/>
          <c:cat>
            <c:strRef>
              <c:f>Sheet13!$B$7:$B$8</c:f>
              <c:strCache>
                <c:ptCount val="2"/>
                <c:pt idx="0">
                  <c:v>DNA Recovered (full burglaries)</c:v>
                </c:pt>
                <c:pt idx="1">
                  <c:v>DNA Recovered (attempt burglaries)</c:v>
                </c:pt>
              </c:strCache>
            </c:strRef>
          </c:cat>
          <c:val>
            <c:numRef>
              <c:f>Sheet13!$C$7:$C$8</c:f>
            </c:numRef>
          </c:val>
        </c:ser>
        <c:ser>
          <c:idx val="1"/>
          <c:order val="1"/>
          <c:tx>
            <c:strRef>
              <c:f>Sheet13!$D$5:$D$6</c:f>
              <c:strCache>
                <c:ptCount val="1"/>
                <c:pt idx="0">
                  <c:v>Detected cases N</c:v>
                </c:pt>
              </c:strCache>
            </c:strRef>
          </c:tx>
          <c:invertIfNegative val="0"/>
          <c:cat>
            <c:strRef>
              <c:f>Sheet13!$B$7:$B$8</c:f>
              <c:strCache>
                <c:ptCount val="2"/>
                <c:pt idx="0">
                  <c:v>DNA Recovered (full burglaries)</c:v>
                </c:pt>
                <c:pt idx="1">
                  <c:v>DNA Recovered (attempt burglaries)</c:v>
                </c:pt>
              </c:strCache>
            </c:strRef>
          </c:cat>
          <c:val>
            <c:numRef>
              <c:f>Sheet13!$D$7:$D$8</c:f>
            </c:numRef>
          </c:val>
        </c:ser>
        <c:ser>
          <c:idx val="2"/>
          <c:order val="2"/>
          <c:tx>
            <c:strRef>
              <c:f>Sheet13!$E$5:$E$6</c:f>
              <c:strCache>
                <c:ptCount val="1"/>
                <c:pt idx="0">
                  <c:v>Detected cases %</c:v>
                </c:pt>
              </c:strCache>
            </c:strRef>
          </c:tx>
          <c:invertIfNegative val="0"/>
          <c:dLbls>
            <c:showLegendKey val="0"/>
            <c:showVal val="1"/>
            <c:showCatName val="0"/>
            <c:showSerName val="0"/>
            <c:showPercent val="0"/>
            <c:showBubbleSize val="0"/>
            <c:showLeaderLines val="0"/>
          </c:dLbls>
          <c:cat>
            <c:strRef>
              <c:f>Sheet13!$B$7:$B$8</c:f>
              <c:strCache>
                <c:ptCount val="2"/>
                <c:pt idx="0">
                  <c:v>DNA Recovered (full burglaries)</c:v>
                </c:pt>
                <c:pt idx="1">
                  <c:v>DNA Recovered (attempt burglaries)</c:v>
                </c:pt>
              </c:strCache>
            </c:strRef>
          </c:cat>
          <c:val>
            <c:numRef>
              <c:f>Sheet13!$E$7:$E$8</c:f>
              <c:numCache>
                <c:formatCode>0.00%</c:formatCode>
                <c:ptCount val="2"/>
                <c:pt idx="0">
                  <c:v>0.13289999999999999</c:v>
                </c:pt>
                <c:pt idx="1">
                  <c:v>9.7200000000000022E-2</c:v>
                </c:pt>
              </c:numCache>
            </c:numRef>
          </c:val>
        </c:ser>
        <c:ser>
          <c:idx val="3"/>
          <c:order val="3"/>
          <c:tx>
            <c:strRef>
              <c:f>Sheet13!$F$5:$F$6</c:f>
              <c:strCache>
                <c:ptCount val="1"/>
                <c:pt idx="0">
                  <c:v>Undetected Cases n</c:v>
                </c:pt>
              </c:strCache>
            </c:strRef>
          </c:tx>
          <c:invertIfNegative val="0"/>
          <c:cat>
            <c:strRef>
              <c:f>Sheet13!$B$7:$B$8</c:f>
              <c:strCache>
                <c:ptCount val="2"/>
                <c:pt idx="0">
                  <c:v>DNA Recovered (full burglaries)</c:v>
                </c:pt>
                <c:pt idx="1">
                  <c:v>DNA Recovered (attempt burglaries)</c:v>
                </c:pt>
              </c:strCache>
            </c:strRef>
          </c:cat>
          <c:val>
            <c:numRef>
              <c:f>Sheet13!$F$7:$F$8</c:f>
            </c:numRef>
          </c:val>
        </c:ser>
        <c:ser>
          <c:idx val="4"/>
          <c:order val="4"/>
          <c:tx>
            <c:strRef>
              <c:f>Sheet13!$G$5:$G$6</c:f>
              <c:strCache>
                <c:ptCount val="1"/>
                <c:pt idx="0">
                  <c:v>Undetected Cases N</c:v>
                </c:pt>
              </c:strCache>
            </c:strRef>
          </c:tx>
          <c:invertIfNegative val="0"/>
          <c:cat>
            <c:strRef>
              <c:f>Sheet13!$B$7:$B$8</c:f>
              <c:strCache>
                <c:ptCount val="2"/>
                <c:pt idx="0">
                  <c:v>DNA Recovered (full burglaries)</c:v>
                </c:pt>
                <c:pt idx="1">
                  <c:v>DNA Recovered (attempt burglaries)</c:v>
                </c:pt>
              </c:strCache>
            </c:strRef>
          </c:cat>
          <c:val>
            <c:numRef>
              <c:f>Sheet13!$G$7:$G$8</c:f>
            </c:numRef>
          </c:val>
        </c:ser>
        <c:ser>
          <c:idx val="5"/>
          <c:order val="5"/>
          <c:tx>
            <c:strRef>
              <c:f>Sheet13!$H$5:$H$6</c:f>
              <c:strCache>
                <c:ptCount val="1"/>
                <c:pt idx="0">
                  <c:v>Undetected Cases %</c:v>
                </c:pt>
              </c:strCache>
            </c:strRef>
          </c:tx>
          <c:invertIfNegative val="0"/>
          <c:dLbls>
            <c:showLegendKey val="0"/>
            <c:showVal val="1"/>
            <c:showCatName val="0"/>
            <c:showSerName val="0"/>
            <c:showPercent val="0"/>
            <c:showBubbleSize val="0"/>
            <c:showLeaderLines val="0"/>
          </c:dLbls>
          <c:cat>
            <c:strRef>
              <c:f>Sheet13!$B$7:$B$8</c:f>
              <c:strCache>
                <c:ptCount val="2"/>
                <c:pt idx="0">
                  <c:v>DNA Recovered (full burglaries)</c:v>
                </c:pt>
                <c:pt idx="1">
                  <c:v>DNA Recovered (attempt burglaries)</c:v>
                </c:pt>
              </c:strCache>
            </c:strRef>
          </c:cat>
          <c:val>
            <c:numRef>
              <c:f>Sheet13!$H$7:$H$8</c:f>
              <c:numCache>
                <c:formatCode>0.00%</c:formatCode>
                <c:ptCount val="2"/>
                <c:pt idx="0">
                  <c:v>9.0000000000000028E-3</c:v>
                </c:pt>
                <c:pt idx="1">
                  <c:v>1.0000000000000005E-2</c:v>
                </c:pt>
              </c:numCache>
            </c:numRef>
          </c:val>
        </c:ser>
        <c:dLbls>
          <c:showLegendKey val="0"/>
          <c:showVal val="0"/>
          <c:showCatName val="0"/>
          <c:showSerName val="0"/>
          <c:showPercent val="0"/>
          <c:showBubbleSize val="0"/>
        </c:dLbls>
        <c:gapWidth val="150"/>
        <c:axId val="76431744"/>
        <c:axId val="76433280"/>
      </c:barChart>
      <c:catAx>
        <c:axId val="76431744"/>
        <c:scaling>
          <c:orientation val="minMax"/>
        </c:scaling>
        <c:delete val="0"/>
        <c:axPos val="b"/>
        <c:numFmt formatCode="General" sourceLinked="1"/>
        <c:majorTickMark val="none"/>
        <c:minorTickMark val="none"/>
        <c:tickLblPos val="nextTo"/>
        <c:txPr>
          <a:bodyPr/>
          <a:lstStyle/>
          <a:p>
            <a:pPr>
              <a:defRPr sz="2400"/>
            </a:pPr>
            <a:endParaRPr lang="en-US"/>
          </a:p>
        </c:txPr>
        <c:crossAx val="76433280"/>
        <c:crosses val="autoZero"/>
        <c:auto val="1"/>
        <c:lblAlgn val="ctr"/>
        <c:lblOffset val="100"/>
        <c:noMultiLvlLbl val="0"/>
      </c:catAx>
      <c:valAx>
        <c:axId val="76433280"/>
        <c:scaling>
          <c:orientation val="minMax"/>
        </c:scaling>
        <c:delete val="0"/>
        <c:axPos val="l"/>
        <c:majorGridlines/>
        <c:numFmt formatCode="0.00%" sourceLinked="1"/>
        <c:majorTickMark val="none"/>
        <c:minorTickMark val="none"/>
        <c:tickLblPos val="nextTo"/>
        <c:txPr>
          <a:bodyPr/>
          <a:lstStyle/>
          <a:p>
            <a:pPr>
              <a:defRPr sz="1800"/>
            </a:pPr>
            <a:endParaRPr lang="en-US"/>
          </a:p>
        </c:txPr>
        <c:crossAx val="76431744"/>
        <c:crosses val="autoZero"/>
        <c:crossBetween val="between"/>
      </c:valAx>
    </c:plotArea>
    <c:legend>
      <c:legendPos val="r"/>
      <c:overlay val="0"/>
      <c:txPr>
        <a:bodyPr/>
        <a:lstStyle/>
        <a:p>
          <a:pPr>
            <a:defRPr sz="1800"/>
          </a:pPr>
          <a:endParaRPr lang="en-US"/>
        </a:p>
      </c:txPr>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800"/>
            </a:pPr>
            <a:r>
              <a:rPr lang="en-GB" sz="2800" dirty="0"/>
              <a:t>Percent</a:t>
            </a:r>
            <a:r>
              <a:rPr lang="en-GB" sz="2800" baseline="0" dirty="0"/>
              <a:t> of cases where a fingerprint is recovered </a:t>
            </a:r>
            <a:endParaRPr lang="en-GB" sz="2800" dirty="0"/>
          </a:p>
        </c:rich>
      </c:tx>
      <c:overlay val="0"/>
    </c:title>
    <c:autoTitleDeleted val="0"/>
    <c:plotArea>
      <c:layout/>
      <c:barChart>
        <c:barDir val="col"/>
        <c:grouping val="clustered"/>
        <c:varyColors val="0"/>
        <c:ser>
          <c:idx val="0"/>
          <c:order val="0"/>
          <c:tx>
            <c:strRef>
              <c:f>Sheet12!$C$7:$C$8</c:f>
              <c:strCache>
                <c:ptCount val="1"/>
                <c:pt idx="0">
                  <c:v>Detected cases n</c:v>
                </c:pt>
              </c:strCache>
            </c:strRef>
          </c:tx>
          <c:invertIfNegative val="0"/>
          <c:cat>
            <c:strRef>
              <c:f>Sheet12!$B$9:$B$10</c:f>
              <c:strCache>
                <c:ptCount val="2"/>
                <c:pt idx="0">
                  <c:v>Fingerprint Recovered (full burglaries)</c:v>
                </c:pt>
                <c:pt idx="1">
                  <c:v>Fingerprint Recovered (attempt burglaries)</c:v>
                </c:pt>
              </c:strCache>
            </c:strRef>
          </c:cat>
          <c:val>
            <c:numRef>
              <c:f>Sheet12!$C$9:$C$10</c:f>
            </c:numRef>
          </c:val>
        </c:ser>
        <c:ser>
          <c:idx val="1"/>
          <c:order val="1"/>
          <c:tx>
            <c:strRef>
              <c:f>Sheet12!$D$7:$D$8</c:f>
              <c:strCache>
                <c:ptCount val="1"/>
                <c:pt idx="0">
                  <c:v>Detected cases N</c:v>
                </c:pt>
              </c:strCache>
            </c:strRef>
          </c:tx>
          <c:invertIfNegative val="0"/>
          <c:cat>
            <c:strRef>
              <c:f>Sheet12!$B$9:$B$10</c:f>
              <c:strCache>
                <c:ptCount val="2"/>
                <c:pt idx="0">
                  <c:v>Fingerprint Recovered (full burglaries)</c:v>
                </c:pt>
                <c:pt idx="1">
                  <c:v>Fingerprint Recovered (attempt burglaries)</c:v>
                </c:pt>
              </c:strCache>
            </c:strRef>
          </c:cat>
          <c:val>
            <c:numRef>
              <c:f>Sheet12!$D$9:$D$10</c:f>
            </c:numRef>
          </c:val>
        </c:ser>
        <c:ser>
          <c:idx val="2"/>
          <c:order val="2"/>
          <c:tx>
            <c:strRef>
              <c:f>Sheet12!$E$7:$E$8</c:f>
              <c:strCache>
                <c:ptCount val="1"/>
                <c:pt idx="0">
                  <c:v>Detected cases %</c:v>
                </c:pt>
              </c:strCache>
            </c:strRef>
          </c:tx>
          <c:invertIfNegative val="0"/>
          <c:dLbls>
            <c:showLegendKey val="0"/>
            <c:showVal val="1"/>
            <c:showCatName val="0"/>
            <c:showSerName val="0"/>
            <c:showPercent val="0"/>
            <c:showBubbleSize val="0"/>
            <c:showLeaderLines val="0"/>
          </c:dLbls>
          <c:cat>
            <c:strRef>
              <c:f>Sheet12!$B$9:$B$10</c:f>
              <c:strCache>
                <c:ptCount val="2"/>
                <c:pt idx="0">
                  <c:v>Fingerprint Recovered (full burglaries)</c:v>
                </c:pt>
                <c:pt idx="1">
                  <c:v>Fingerprint Recovered (attempt burglaries)</c:v>
                </c:pt>
              </c:strCache>
            </c:strRef>
          </c:cat>
          <c:val>
            <c:numRef>
              <c:f>Sheet12!$E$9:$E$10</c:f>
              <c:numCache>
                <c:formatCode>0.00%</c:formatCode>
                <c:ptCount val="2"/>
                <c:pt idx="0">
                  <c:v>0.21240000000000184</c:v>
                </c:pt>
                <c:pt idx="1">
                  <c:v>0.13890000000000041</c:v>
                </c:pt>
              </c:numCache>
            </c:numRef>
          </c:val>
        </c:ser>
        <c:ser>
          <c:idx val="3"/>
          <c:order val="3"/>
          <c:tx>
            <c:strRef>
              <c:f>Sheet12!$F$7:$F$8</c:f>
              <c:strCache>
                <c:ptCount val="1"/>
                <c:pt idx="0">
                  <c:v>Undetected Cases n</c:v>
                </c:pt>
              </c:strCache>
            </c:strRef>
          </c:tx>
          <c:invertIfNegative val="0"/>
          <c:cat>
            <c:strRef>
              <c:f>Sheet12!$B$9:$B$10</c:f>
              <c:strCache>
                <c:ptCount val="2"/>
                <c:pt idx="0">
                  <c:v>Fingerprint Recovered (full burglaries)</c:v>
                </c:pt>
                <c:pt idx="1">
                  <c:v>Fingerprint Recovered (attempt burglaries)</c:v>
                </c:pt>
              </c:strCache>
            </c:strRef>
          </c:cat>
          <c:val>
            <c:numRef>
              <c:f>Sheet12!$F$9:$F$10</c:f>
            </c:numRef>
          </c:val>
        </c:ser>
        <c:ser>
          <c:idx val="4"/>
          <c:order val="4"/>
          <c:tx>
            <c:strRef>
              <c:f>Sheet12!$G$7:$G$8</c:f>
              <c:strCache>
                <c:ptCount val="1"/>
                <c:pt idx="0">
                  <c:v>Undetected Cases N</c:v>
                </c:pt>
              </c:strCache>
            </c:strRef>
          </c:tx>
          <c:invertIfNegative val="0"/>
          <c:cat>
            <c:strRef>
              <c:f>Sheet12!$B$9:$B$10</c:f>
              <c:strCache>
                <c:ptCount val="2"/>
                <c:pt idx="0">
                  <c:v>Fingerprint Recovered (full burglaries)</c:v>
                </c:pt>
                <c:pt idx="1">
                  <c:v>Fingerprint Recovered (attempt burglaries)</c:v>
                </c:pt>
              </c:strCache>
            </c:strRef>
          </c:cat>
          <c:val>
            <c:numRef>
              <c:f>Sheet12!$G$9:$G$10</c:f>
            </c:numRef>
          </c:val>
        </c:ser>
        <c:ser>
          <c:idx val="5"/>
          <c:order val="5"/>
          <c:tx>
            <c:strRef>
              <c:f>Sheet12!$H$7:$H$8</c:f>
              <c:strCache>
                <c:ptCount val="1"/>
                <c:pt idx="0">
                  <c:v>Undetected Cases %</c:v>
                </c:pt>
              </c:strCache>
            </c:strRef>
          </c:tx>
          <c:invertIfNegative val="0"/>
          <c:dLbls>
            <c:showLegendKey val="0"/>
            <c:showVal val="1"/>
            <c:showCatName val="0"/>
            <c:showSerName val="0"/>
            <c:showPercent val="0"/>
            <c:showBubbleSize val="0"/>
            <c:showLeaderLines val="0"/>
          </c:dLbls>
          <c:cat>
            <c:strRef>
              <c:f>Sheet12!$B$9:$B$10</c:f>
              <c:strCache>
                <c:ptCount val="2"/>
                <c:pt idx="0">
                  <c:v>Fingerprint Recovered (full burglaries)</c:v>
                </c:pt>
                <c:pt idx="1">
                  <c:v>Fingerprint Recovered (attempt burglaries)</c:v>
                </c:pt>
              </c:strCache>
            </c:strRef>
          </c:cat>
          <c:val>
            <c:numRef>
              <c:f>Sheet12!$H$9:$H$10</c:f>
              <c:numCache>
                <c:formatCode>0.00%</c:formatCode>
                <c:ptCount val="2"/>
                <c:pt idx="0">
                  <c:v>3.61E-2</c:v>
                </c:pt>
                <c:pt idx="1">
                  <c:v>1.0000000000000005E-2</c:v>
                </c:pt>
              </c:numCache>
            </c:numRef>
          </c:val>
        </c:ser>
        <c:dLbls>
          <c:showLegendKey val="0"/>
          <c:showVal val="0"/>
          <c:showCatName val="0"/>
          <c:showSerName val="0"/>
          <c:showPercent val="0"/>
          <c:showBubbleSize val="0"/>
        </c:dLbls>
        <c:gapWidth val="150"/>
        <c:axId val="82784640"/>
        <c:axId val="82786176"/>
      </c:barChart>
      <c:catAx>
        <c:axId val="82784640"/>
        <c:scaling>
          <c:orientation val="minMax"/>
        </c:scaling>
        <c:delete val="0"/>
        <c:axPos val="b"/>
        <c:numFmt formatCode="General" sourceLinked="1"/>
        <c:majorTickMark val="none"/>
        <c:minorTickMark val="none"/>
        <c:tickLblPos val="nextTo"/>
        <c:txPr>
          <a:bodyPr/>
          <a:lstStyle/>
          <a:p>
            <a:pPr>
              <a:defRPr sz="2500"/>
            </a:pPr>
            <a:endParaRPr lang="en-US"/>
          </a:p>
        </c:txPr>
        <c:crossAx val="82786176"/>
        <c:crosses val="autoZero"/>
        <c:auto val="1"/>
        <c:lblAlgn val="ctr"/>
        <c:lblOffset val="100"/>
        <c:noMultiLvlLbl val="0"/>
      </c:catAx>
      <c:valAx>
        <c:axId val="82786176"/>
        <c:scaling>
          <c:orientation val="minMax"/>
        </c:scaling>
        <c:delete val="0"/>
        <c:axPos val="l"/>
        <c:majorGridlines/>
        <c:numFmt formatCode="0.00%" sourceLinked="1"/>
        <c:majorTickMark val="none"/>
        <c:minorTickMark val="none"/>
        <c:tickLblPos val="nextTo"/>
        <c:txPr>
          <a:bodyPr/>
          <a:lstStyle/>
          <a:p>
            <a:pPr>
              <a:defRPr sz="1800"/>
            </a:pPr>
            <a:endParaRPr lang="en-US"/>
          </a:p>
        </c:txPr>
        <c:crossAx val="82784640"/>
        <c:crosses val="autoZero"/>
        <c:crossBetween val="between"/>
      </c:valAx>
    </c:plotArea>
    <c:legend>
      <c:legendPos val="r"/>
      <c:overlay val="0"/>
      <c:txPr>
        <a:bodyPr/>
        <a:lstStyle/>
        <a:p>
          <a:pPr>
            <a:defRPr sz="1800"/>
          </a:pPr>
          <a:endParaRPr lang="en-US"/>
        </a:p>
      </c:txPr>
    </c:legend>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800"/>
            </a:pPr>
            <a:r>
              <a:rPr lang="en-GB" sz="2800" dirty="0"/>
              <a:t>Percent</a:t>
            </a:r>
            <a:r>
              <a:rPr lang="en-GB" sz="2800" baseline="0" dirty="0"/>
              <a:t> of cases with one or more witnesses </a:t>
            </a:r>
            <a:r>
              <a:rPr lang="en-GB" sz="2800" baseline="0" dirty="0" smtClean="0"/>
              <a:t>recorded</a:t>
            </a:r>
            <a:endParaRPr lang="en-GB" sz="2800" dirty="0"/>
          </a:p>
        </c:rich>
      </c:tx>
      <c:overlay val="0"/>
    </c:title>
    <c:autoTitleDeleted val="0"/>
    <c:plotArea>
      <c:layout/>
      <c:barChart>
        <c:barDir val="col"/>
        <c:grouping val="clustered"/>
        <c:varyColors val="0"/>
        <c:ser>
          <c:idx val="0"/>
          <c:order val="0"/>
          <c:tx>
            <c:strRef>
              <c:f>Sheet3!$D$5:$D$6</c:f>
              <c:strCache>
                <c:ptCount val="1"/>
                <c:pt idx="0">
                  <c:v>Detected cases n</c:v>
                </c:pt>
              </c:strCache>
            </c:strRef>
          </c:tx>
          <c:invertIfNegative val="0"/>
          <c:cat>
            <c:strRef>
              <c:f>Sheet3!$C$7:$C$8</c:f>
              <c:strCache>
                <c:ptCount val="2"/>
                <c:pt idx="0">
                  <c:v>One or more witnesses recorded (full burglaries)</c:v>
                </c:pt>
                <c:pt idx="1">
                  <c:v>One or more witnesses recorded (attempt burglaries)</c:v>
                </c:pt>
              </c:strCache>
            </c:strRef>
          </c:cat>
          <c:val>
            <c:numRef>
              <c:f>Sheet3!$D$7:$D$8</c:f>
            </c:numRef>
          </c:val>
        </c:ser>
        <c:ser>
          <c:idx val="1"/>
          <c:order val="1"/>
          <c:tx>
            <c:strRef>
              <c:f>Sheet3!$E$5:$E$6</c:f>
              <c:strCache>
                <c:ptCount val="1"/>
                <c:pt idx="0">
                  <c:v>Detected cases N</c:v>
                </c:pt>
              </c:strCache>
            </c:strRef>
          </c:tx>
          <c:invertIfNegative val="0"/>
          <c:cat>
            <c:strRef>
              <c:f>Sheet3!$C$7:$C$8</c:f>
              <c:strCache>
                <c:ptCount val="2"/>
                <c:pt idx="0">
                  <c:v>One or more witnesses recorded (full burglaries)</c:v>
                </c:pt>
                <c:pt idx="1">
                  <c:v>One or more witnesses recorded (attempt burglaries)</c:v>
                </c:pt>
              </c:strCache>
            </c:strRef>
          </c:cat>
          <c:val>
            <c:numRef>
              <c:f>Sheet3!$E$7:$E$8</c:f>
            </c:numRef>
          </c:val>
        </c:ser>
        <c:ser>
          <c:idx val="2"/>
          <c:order val="2"/>
          <c:tx>
            <c:strRef>
              <c:f>Sheet3!$F$5:$F$6</c:f>
              <c:strCache>
                <c:ptCount val="1"/>
                <c:pt idx="0">
                  <c:v>Detected cases %</c:v>
                </c:pt>
              </c:strCache>
            </c:strRef>
          </c:tx>
          <c:invertIfNegative val="0"/>
          <c:dLbls>
            <c:showLegendKey val="0"/>
            <c:showVal val="1"/>
            <c:showCatName val="0"/>
            <c:showSerName val="0"/>
            <c:showPercent val="0"/>
            <c:showBubbleSize val="0"/>
            <c:showLeaderLines val="0"/>
          </c:dLbls>
          <c:cat>
            <c:strRef>
              <c:f>Sheet3!$C$7:$C$8</c:f>
              <c:strCache>
                <c:ptCount val="2"/>
                <c:pt idx="0">
                  <c:v>One or more witnesses recorded (full burglaries)</c:v>
                </c:pt>
                <c:pt idx="1">
                  <c:v>One or more witnesses recorded (attempt burglaries)</c:v>
                </c:pt>
              </c:strCache>
            </c:strRef>
          </c:cat>
          <c:val>
            <c:numRef>
              <c:f>Sheet3!$F$7:$F$8</c:f>
              <c:numCache>
                <c:formatCode>General</c:formatCode>
                <c:ptCount val="2"/>
                <c:pt idx="0">
                  <c:v>22.19</c:v>
                </c:pt>
                <c:pt idx="1">
                  <c:v>30.55</c:v>
                </c:pt>
              </c:numCache>
            </c:numRef>
          </c:val>
        </c:ser>
        <c:ser>
          <c:idx val="3"/>
          <c:order val="3"/>
          <c:tx>
            <c:strRef>
              <c:f>Sheet3!$G$5:$G$6</c:f>
              <c:strCache>
                <c:ptCount val="1"/>
                <c:pt idx="0">
                  <c:v>Undetected Cases n</c:v>
                </c:pt>
              </c:strCache>
            </c:strRef>
          </c:tx>
          <c:invertIfNegative val="0"/>
          <c:cat>
            <c:strRef>
              <c:f>Sheet3!$C$7:$C$8</c:f>
              <c:strCache>
                <c:ptCount val="2"/>
                <c:pt idx="0">
                  <c:v>One or more witnesses recorded (full burglaries)</c:v>
                </c:pt>
                <c:pt idx="1">
                  <c:v>One or more witnesses recorded (attempt burglaries)</c:v>
                </c:pt>
              </c:strCache>
            </c:strRef>
          </c:cat>
          <c:val>
            <c:numRef>
              <c:f>Sheet3!$G$7:$G$8</c:f>
            </c:numRef>
          </c:val>
        </c:ser>
        <c:ser>
          <c:idx val="4"/>
          <c:order val="4"/>
          <c:tx>
            <c:strRef>
              <c:f>Sheet3!$H$5:$H$6</c:f>
              <c:strCache>
                <c:ptCount val="1"/>
                <c:pt idx="0">
                  <c:v>Undetected Cases N</c:v>
                </c:pt>
              </c:strCache>
            </c:strRef>
          </c:tx>
          <c:invertIfNegative val="0"/>
          <c:cat>
            <c:strRef>
              <c:f>Sheet3!$C$7:$C$8</c:f>
              <c:strCache>
                <c:ptCount val="2"/>
                <c:pt idx="0">
                  <c:v>One or more witnesses recorded (full burglaries)</c:v>
                </c:pt>
                <c:pt idx="1">
                  <c:v>One or more witnesses recorded (attempt burglaries)</c:v>
                </c:pt>
              </c:strCache>
            </c:strRef>
          </c:cat>
          <c:val>
            <c:numRef>
              <c:f>Sheet3!$H$7:$H$8</c:f>
            </c:numRef>
          </c:val>
        </c:ser>
        <c:ser>
          <c:idx val="5"/>
          <c:order val="5"/>
          <c:tx>
            <c:strRef>
              <c:f>Sheet3!$I$5:$I$6</c:f>
              <c:strCache>
                <c:ptCount val="1"/>
                <c:pt idx="0">
                  <c:v>Undetected Cases %</c:v>
                </c:pt>
              </c:strCache>
            </c:strRef>
          </c:tx>
          <c:invertIfNegative val="0"/>
          <c:dLbls>
            <c:showLegendKey val="0"/>
            <c:showVal val="1"/>
            <c:showCatName val="0"/>
            <c:showSerName val="0"/>
            <c:showPercent val="0"/>
            <c:showBubbleSize val="0"/>
            <c:showLeaderLines val="0"/>
          </c:dLbls>
          <c:cat>
            <c:strRef>
              <c:f>Sheet3!$C$7:$C$8</c:f>
              <c:strCache>
                <c:ptCount val="2"/>
                <c:pt idx="0">
                  <c:v>One or more witnesses recorded (full burglaries)</c:v>
                </c:pt>
                <c:pt idx="1">
                  <c:v>One or more witnesses recorded (attempt burglaries)</c:v>
                </c:pt>
              </c:strCache>
            </c:strRef>
          </c:cat>
          <c:val>
            <c:numRef>
              <c:f>Sheet3!$I$7:$I$8</c:f>
              <c:numCache>
                <c:formatCode>General</c:formatCode>
                <c:ptCount val="2"/>
                <c:pt idx="0">
                  <c:v>9.16</c:v>
                </c:pt>
                <c:pt idx="1">
                  <c:v>9.9</c:v>
                </c:pt>
              </c:numCache>
            </c:numRef>
          </c:val>
        </c:ser>
        <c:dLbls>
          <c:showLegendKey val="0"/>
          <c:showVal val="0"/>
          <c:showCatName val="0"/>
          <c:showSerName val="0"/>
          <c:showPercent val="0"/>
          <c:showBubbleSize val="0"/>
        </c:dLbls>
        <c:gapWidth val="150"/>
        <c:axId val="82854272"/>
        <c:axId val="82855808"/>
      </c:barChart>
      <c:catAx>
        <c:axId val="82854272"/>
        <c:scaling>
          <c:orientation val="minMax"/>
        </c:scaling>
        <c:delete val="0"/>
        <c:axPos val="b"/>
        <c:numFmt formatCode="General" sourceLinked="1"/>
        <c:majorTickMark val="none"/>
        <c:minorTickMark val="none"/>
        <c:tickLblPos val="nextTo"/>
        <c:txPr>
          <a:bodyPr/>
          <a:lstStyle/>
          <a:p>
            <a:pPr>
              <a:defRPr sz="2500"/>
            </a:pPr>
            <a:endParaRPr lang="en-US"/>
          </a:p>
        </c:txPr>
        <c:crossAx val="82855808"/>
        <c:crosses val="autoZero"/>
        <c:auto val="1"/>
        <c:lblAlgn val="ctr"/>
        <c:lblOffset val="100"/>
        <c:noMultiLvlLbl val="0"/>
      </c:catAx>
      <c:valAx>
        <c:axId val="82855808"/>
        <c:scaling>
          <c:orientation val="minMax"/>
        </c:scaling>
        <c:delete val="0"/>
        <c:axPos val="l"/>
        <c:majorGridlines/>
        <c:numFmt formatCode="General" sourceLinked="1"/>
        <c:majorTickMark val="none"/>
        <c:minorTickMark val="none"/>
        <c:tickLblPos val="nextTo"/>
        <c:txPr>
          <a:bodyPr/>
          <a:lstStyle/>
          <a:p>
            <a:pPr>
              <a:defRPr sz="1800"/>
            </a:pPr>
            <a:endParaRPr lang="en-US"/>
          </a:p>
        </c:txPr>
        <c:crossAx val="82854272"/>
        <c:crosses val="autoZero"/>
        <c:crossBetween val="between"/>
      </c:valAx>
    </c:plotArea>
    <c:legend>
      <c:legendPos val="r"/>
      <c:overlay val="0"/>
      <c:txPr>
        <a:bodyPr/>
        <a:lstStyle/>
        <a:p>
          <a:pPr>
            <a:defRPr sz="1800"/>
          </a:pPr>
          <a:endParaRPr lang="en-US"/>
        </a:p>
      </c:txPr>
    </c:legend>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800"/>
            </a:pPr>
            <a:r>
              <a:rPr lang="en-GB" sz="2800" dirty="0"/>
              <a:t>Percent  of cases initially</a:t>
            </a:r>
            <a:r>
              <a:rPr lang="en-GB" sz="2800" baseline="0" dirty="0"/>
              <a:t> reported as a burglary in </a:t>
            </a:r>
            <a:r>
              <a:rPr lang="en-GB" sz="2800" baseline="0" dirty="0" smtClean="0"/>
              <a:t>progress</a:t>
            </a:r>
            <a:endParaRPr lang="en-GB" sz="2800" dirty="0"/>
          </a:p>
        </c:rich>
      </c:tx>
      <c:overlay val="0"/>
    </c:title>
    <c:autoTitleDeleted val="0"/>
    <c:plotArea>
      <c:layout/>
      <c:barChart>
        <c:barDir val="col"/>
        <c:grouping val="clustered"/>
        <c:varyColors val="0"/>
        <c:ser>
          <c:idx val="0"/>
          <c:order val="0"/>
          <c:tx>
            <c:strRef>
              <c:f>Sheet10!$C$5:$C$6</c:f>
              <c:strCache>
                <c:ptCount val="1"/>
                <c:pt idx="0">
                  <c:v>Detected cases n</c:v>
                </c:pt>
              </c:strCache>
            </c:strRef>
          </c:tx>
          <c:invertIfNegative val="0"/>
          <c:cat>
            <c:strRef>
              <c:f>Sheet10!$B$7:$B$8</c:f>
              <c:strCache>
                <c:ptCount val="2"/>
                <c:pt idx="0">
                  <c:v>Burglary in progress (full burglaries)</c:v>
                </c:pt>
                <c:pt idx="1">
                  <c:v>Burglary in progress (attempt burglaries)</c:v>
                </c:pt>
              </c:strCache>
            </c:strRef>
          </c:cat>
          <c:val>
            <c:numRef>
              <c:f>Sheet10!$C$7:$C$8</c:f>
            </c:numRef>
          </c:val>
        </c:ser>
        <c:ser>
          <c:idx val="1"/>
          <c:order val="1"/>
          <c:tx>
            <c:strRef>
              <c:f>Sheet10!$D$5:$D$6</c:f>
              <c:strCache>
                <c:ptCount val="1"/>
                <c:pt idx="0">
                  <c:v>Detected cases N</c:v>
                </c:pt>
              </c:strCache>
            </c:strRef>
          </c:tx>
          <c:invertIfNegative val="0"/>
          <c:cat>
            <c:strRef>
              <c:f>Sheet10!$B$7:$B$8</c:f>
              <c:strCache>
                <c:ptCount val="2"/>
                <c:pt idx="0">
                  <c:v>Burglary in progress (full burglaries)</c:v>
                </c:pt>
                <c:pt idx="1">
                  <c:v>Burglary in progress (attempt burglaries)</c:v>
                </c:pt>
              </c:strCache>
            </c:strRef>
          </c:cat>
          <c:val>
            <c:numRef>
              <c:f>Sheet10!$D$7:$D$8</c:f>
            </c:numRef>
          </c:val>
        </c:ser>
        <c:ser>
          <c:idx val="2"/>
          <c:order val="2"/>
          <c:tx>
            <c:strRef>
              <c:f>Sheet10!$E$5:$E$6</c:f>
              <c:strCache>
                <c:ptCount val="1"/>
                <c:pt idx="0">
                  <c:v>Detected cases %</c:v>
                </c:pt>
              </c:strCache>
            </c:strRef>
          </c:tx>
          <c:invertIfNegative val="0"/>
          <c:dLbls>
            <c:showLegendKey val="0"/>
            <c:showVal val="1"/>
            <c:showCatName val="0"/>
            <c:showSerName val="0"/>
            <c:showPercent val="0"/>
            <c:showBubbleSize val="0"/>
            <c:showLeaderLines val="0"/>
          </c:dLbls>
          <c:cat>
            <c:strRef>
              <c:f>Sheet10!$B$7:$B$8</c:f>
              <c:strCache>
                <c:ptCount val="2"/>
                <c:pt idx="0">
                  <c:v>Burglary in progress (full burglaries)</c:v>
                </c:pt>
                <c:pt idx="1">
                  <c:v>Burglary in progress (attempt burglaries)</c:v>
                </c:pt>
              </c:strCache>
            </c:strRef>
          </c:cat>
          <c:val>
            <c:numRef>
              <c:f>Sheet10!$E$7:$E$8</c:f>
              <c:numCache>
                <c:formatCode>0.00%</c:formatCode>
                <c:ptCount val="2"/>
                <c:pt idx="0">
                  <c:v>8.43E-2</c:v>
                </c:pt>
                <c:pt idx="1">
                  <c:v>0.19439999999999999</c:v>
                </c:pt>
              </c:numCache>
            </c:numRef>
          </c:val>
        </c:ser>
        <c:ser>
          <c:idx val="3"/>
          <c:order val="3"/>
          <c:tx>
            <c:strRef>
              <c:f>Sheet10!$F$5:$F$6</c:f>
              <c:strCache>
                <c:ptCount val="1"/>
                <c:pt idx="0">
                  <c:v>Undetected Cases N</c:v>
                </c:pt>
              </c:strCache>
            </c:strRef>
          </c:tx>
          <c:invertIfNegative val="0"/>
          <c:cat>
            <c:strRef>
              <c:f>Sheet10!$B$7:$B$8</c:f>
              <c:strCache>
                <c:ptCount val="2"/>
                <c:pt idx="0">
                  <c:v>Burglary in progress (full burglaries)</c:v>
                </c:pt>
                <c:pt idx="1">
                  <c:v>Burglary in progress (attempt burglaries)</c:v>
                </c:pt>
              </c:strCache>
            </c:strRef>
          </c:cat>
          <c:val>
            <c:numRef>
              <c:f>Sheet10!$F$7:$F$8</c:f>
            </c:numRef>
          </c:val>
        </c:ser>
        <c:ser>
          <c:idx val="4"/>
          <c:order val="4"/>
          <c:tx>
            <c:strRef>
              <c:f>Sheet10!$G$5:$G$6</c:f>
              <c:strCache>
                <c:ptCount val="1"/>
                <c:pt idx="0">
                  <c:v>Undetected Cases N</c:v>
                </c:pt>
              </c:strCache>
            </c:strRef>
          </c:tx>
          <c:invertIfNegative val="0"/>
          <c:cat>
            <c:strRef>
              <c:f>Sheet10!$B$7:$B$8</c:f>
              <c:strCache>
                <c:ptCount val="2"/>
                <c:pt idx="0">
                  <c:v>Burglary in progress (full burglaries)</c:v>
                </c:pt>
                <c:pt idx="1">
                  <c:v>Burglary in progress (attempt burglaries)</c:v>
                </c:pt>
              </c:strCache>
            </c:strRef>
          </c:cat>
          <c:val>
            <c:numRef>
              <c:f>Sheet10!$G$7:$G$8</c:f>
            </c:numRef>
          </c:val>
        </c:ser>
        <c:ser>
          <c:idx val="5"/>
          <c:order val="5"/>
          <c:tx>
            <c:strRef>
              <c:f>Sheet10!$H$5:$H$6</c:f>
              <c:strCache>
                <c:ptCount val="1"/>
                <c:pt idx="0">
                  <c:v>Undetected Cases %</c:v>
                </c:pt>
              </c:strCache>
            </c:strRef>
          </c:tx>
          <c:invertIfNegative val="0"/>
          <c:dLbls>
            <c:showLegendKey val="0"/>
            <c:showVal val="1"/>
            <c:showCatName val="0"/>
            <c:showSerName val="0"/>
            <c:showPercent val="0"/>
            <c:showBubbleSize val="0"/>
            <c:showLeaderLines val="0"/>
          </c:dLbls>
          <c:cat>
            <c:strRef>
              <c:f>Sheet10!$B$7:$B$8</c:f>
              <c:strCache>
                <c:ptCount val="2"/>
                <c:pt idx="0">
                  <c:v>Burglary in progress (full burglaries)</c:v>
                </c:pt>
                <c:pt idx="1">
                  <c:v>Burglary in progress (attempt burglaries)</c:v>
                </c:pt>
              </c:strCache>
            </c:strRef>
          </c:cat>
          <c:val>
            <c:numRef>
              <c:f>Sheet10!$H$7:$H$8</c:f>
              <c:numCache>
                <c:formatCode>0.00%</c:formatCode>
                <c:ptCount val="2"/>
                <c:pt idx="0">
                  <c:v>3.8600000000000002E-2</c:v>
                </c:pt>
                <c:pt idx="1">
                  <c:v>5.9700000000000697E-2</c:v>
                </c:pt>
              </c:numCache>
            </c:numRef>
          </c:val>
        </c:ser>
        <c:dLbls>
          <c:showLegendKey val="0"/>
          <c:showVal val="0"/>
          <c:showCatName val="0"/>
          <c:showSerName val="0"/>
          <c:showPercent val="0"/>
          <c:showBubbleSize val="0"/>
        </c:dLbls>
        <c:gapWidth val="150"/>
        <c:axId val="77612160"/>
        <c:axId val="77613696"/>
      </c:barChart>
      <c:catAx>
        <c:axId val="77612160"/>
        <c:scaling>
          <c:orientation val="minMax"/>
        </c:scaling>
        <c:delete val="0"/>
        <c:axPos val="b"/>
        <c:numFmt formatCode="General" sourceLinked="1"/>
        <c:majorTickMark val="none"/>
        <c:minorTickMark val="none"/>
        <c:tickLblPos val="nextTo"/>
        <c:txPr>
          <a:bodyPr/>
          <a:lstStyle/>
          <a:p>
            <a:pPr>
              <a:defRPr sz="1800"/>
            </a:pPr>
            <a:endParaRPr lang="en-US"/>
          </a:p>
        </c:txPr>
        <c:crossAx val="77613696"/>
        <c:crosses val="autoZero"/>
        <c:auto val="1"/>
        <c:lblAlgn val="ctr"/>
        <c:lblOffset val="100"/>
        <c:noMultiLvlLbl val="0"/>
      </c:catAx>
      <c:valAx>
        <c:axId val="77613696"/>
        <c:scaling>
          <c:orientation val="minMax"/>
        </c:scaling>
        <c:delete val="0"/>
        <c:axPos val="l"/>
        <c:majorGridlines/>
        <c:numFmt formatCode="0.00%" sourceLinked="1"/>
        <c:majorTickMark val="none"/>
        <c:minorTickMark val="none"/>
        <c:tickLblPos val="nextTo"/>
        <c:txPr>
          <a:bodyPr/>
          <a:lstStyle/>
          <a:p>
            <a:pPr>
              <a:defRPr sz="1800"/>
            </a:pPr>
            <a:endParaRPr lang="en-US"/>
          </a:p>
        </c:txPr>
        <c:crossAx val="77612160"/>
        <c:crosses val="autoZero"/>
        <c:crossBetween val="between"/>
      </c:valAx>
    </c:plotArea>
    <c:legend>
      <c:legendPos val="r"/>
      <c:overlay val="0"/>
      <c:txPr>
        <a:bodyPr/>
        <a:lstStyle/>
        <a:p>
          <a:pPr>
            <a:defRPr sz="1800"/>
          </a:pPr>
          <a:endParaRPr lang="en-US"/>
        </a:p>
      </c:txPr>
    </c:legend>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3000"/>
            </a:pPr>
            <a:r>
              <a:rPr lang="en-GB" sz="3000"/>
              <a:t>Average</a:t>
            </a:r>
            <a:r>
              <a:rPr lang="en-GB" sz="3000" baseline="0"/>
              <a:t> (mean) time to attendance of first officer (minutes) excluding burglaries in progress</a:t>
            </a:r>
            <a:endParaRPr lang="en-GB" sz="3000"/>
          </a:p>
        </c:rich>
      </c:tx>
      <c:overlay val="0"/>
    </c:title>
    <c:autoTitleDeleted val="0"/>
    <c:plotArea>
      <c:layout/>
      <c:barChart>
        <c:barDir val="col"/>
        <c:grouping val="clustered"/>
        <c:varyColors val="0"/>
        <c:ser>
          <c:idx val="0"/>
          <c:order val="0"/>
          <c:tx>
            <c:strRef>
              <c:f>Sheet1!$B$2</c:f>
              <c:strCache>
                <c:ptCount val="1"/>
                <c:pt idx="0">
                  <c:v>Detected Cases</c:v>
                </c:pt>
              </c:strCache>
            </c:strRef>
          </c:tx>
          <c:invertIfNegative val="0"/>
          <c:dLbls>
            <c:showLegendKey val="0"/>
            <c:showVal val="1"/>
            <c:showCatName val="0"/>
            <c:showSerName val="0"/>
            <c:showPercent val="0"/>
            <c:showBubbleSize val="0"/>
            <c:showLeaderLines val="0"/>
          </c:dLbls>
          <c:cat>
            <c:strRef>
              <c:f>Sheet1!$A$3:$A$4</c:f>
              <c:strCache>
                <c:ptCount val="2"/>
                <c:pt idx="0">
                  <c:v>Time to attendance of first officer (excluding burglaries in progress) Full Burglaries</c:v>
                </c:pt>
                <c:pt idx="1">
                  <c:v>Time to attendance of first officer (excluding burglaries in progress) Attempted burglaries</c:v>
                </c:pt>
              </c:strCache>
            </c:strRef>
          </c:cat>
          <c:val>
            <c:numRef>
              <c:f>Sheet1!$B$3:$B$4</c:f>
              <c:numCache>
                <c:formatCode>General</c:formatCode>
                <c:ptCount val="2"/>
                <c:pt idx="0">
                  <c:v>144.94</c:v>
                </c:pt>
                <c:pt idx="1">
                  <c:v>116.22</c:v>
                </c:pt>
              </c:numCache>
            </c:numRef>
          </c:val>
        </c:ser>
        <c:ser>
          <c:idx val="1"/>
          <c:order val="1"/>
          <c:tx>
            <c:strRef>
              <c:f>Sheet1!$C$2</c:f>
              <c:strCache>
                <c:ptCount val="1"/>
                <c:pt idx="0">
                  <c:v>Undetected Cases</c:v>
                </c:pt>
              </c:strCache>
            </c:strRef>
          </c:tx>
          <c:invertIfNegative val="0"/>
          <c:dLbls>
            <c:showLegendKey val="0"/>
            <c:showVal val="1"/>
            <c:showCatName val="0"/>
            <c:showSerName val="0"/>
            <c:showPercent val="0"/>
            <c:showBubbleSize val="0"/>
            <c:showLeaderLines val="0"/>
          </c:dLbls>
          <c:cat>
            <c:strRef>
              <c:f>Sheet1!$A$3:$A$4</c:f>
              <c:strCache>
                <c:ptCount val="2"/>
                <c:pt idx="0">
                  <c:v>Time to attendance of first officer (excluding burglaries in progress) Full Burglaries</c:v>
                </c:pt>
                <c:pt idx="1">
                  <c:v>Time to attendance of first officer (excluding burglaries in progress) Attempted burglaries</c:v>
                </c:pt>
              </c:strCache>
            </c:strRef>
          </c:cat>
          <c:val>
            <c:numRef>
              <c:f>Sheet1!$C$3:$C$4</c:f>
              <c:numCache>
                <c:formatCode>General</c:formatCode>
                <c:ptCount val="2"/>
                <c:pt idx="0">
                  <c:v>178.17</c:v>
                </c:pt>
                <c:pt idx="1">
                  <c:v>260.51</c:v>
                </c:pt>
              </c:numCache>
            </c:numRef>
          </c:val>
        </c:ser>
        <c:dLbls>
          <c:showLegendKey val="0"/>
          <c:showVal val="0"/>
          <c:showCatName val="0"/>
          <c:showSerName val="0"/>
          <c:showPercent val="0"/>
          <c:showBubbleSize val="0"/>
        </c:dLbls>
        <c:gapWidth val="150"/>
        <c:axId val="77655040"/>
        <c:axId val="75838208"/>
      </c:barChart>
      <c:catAx>
        <c:axId val="77655040"/>
        <c:scaling>
          <c:orientation val="minMax"/>
        </c:scaling>
        <c:delete val="0"/>
        <c:axPos val="b"/>
        <c:majorTickMark val="none"/>
        <c:minorTickMark val="none"/>
        <c:tickLblPos val="nextTo"/>
        <c:txPr>
          <a:bodyPr/>
          <a:lstStyle/>
          <a:p>
            <a:pPr>
              <a:defRPr sz="1800"/>
            </a:pPr>
            <a:endParaRPr lang="en-US"/>
          </a:p>
        </c:txPr>
        <c:crossAx val="75838208"/>
        <c:crosses val="autoZero"/>
        <c:auto val="1"/>
        <c:lblAlgn val="ctr"/>
        <c:lblOffset val="100"/>
        <c:noMultiLvlLbl val="0"/>
      </c:catAx>
      <c:valAx>
        <c:axId val="75838208"/>
        <c:scaling>
          <c:orientation val="minMax"/>
        </c:scaling>
        <c:delete val="0"/>
        <c:axPos val="l"/>
        <c:majorGridlines/>
        <c:numFmt formatCode="General" sourceLinked="1"/>
        <c:majorTickMark val="none"/>
        <c:minorTickMark val="none"/>
        <c:tickLblPos val="nextTo"/>
        <c:txPr>
          <a:bodyPr/>
          <a:lstStyle/>
          <a:p>
            <a:pPr>
              <a:defRPr sz="1800"/>
            </a:pPr>
            <a:endParaRPr lang="en-US"/>
          </a:p>
        </c:txPr>
        <c:crossAx val="77655040"/>
        <c:crosses val="autoZero"/>
        <c:crossBetween val="between"/>
      </c:valAx>
    </c:plotArea>
    <c:legend>
      <c:legendPos val="r"/>
      <c:overlay val="0"/>
      <c:txPr>
        <a:bodyPr/>
        <a:lstStyle/>
        <a:p>
          <a:pPr>
            <a:defRPr sz="1800"/>
          </a:pPr>
          <a:endParaRPr lang="en-US"/>
        </a:p>
      </c:txPr>
    </c:legend>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a:t>Percentage</a:t>
            </a:r>
            <a:r>
              <a:rPr lang="en-GB" baseline="0"/>
              <a:t> Frequency for Completed and Attempted Burglaries</a:t>
            </a:r>
            <a:endParaRPr lang="en-GB"/>
          </a:p>
        </c:rich>
      </c:tx>
      <c:overlay val="0"/>
    </c:title>
    <c:autoTitleDeleted val="0"/>
    <c:plotArea>
      <c:layout/>
      <c:barChart>
        <c:barDir val="col"/>
        <c:grouping val="clustered"/>
        <c:varyColors val="0"/>
        <c:ser>
          <c:idx val="0"/>
          <c:order val="0"/>
          <c:tx>
            <c:strRef>
              <c:f>Sheet4!$C$2</c:f>
              <c:strCache>
                <c:ptCount val="1"/>
                <c:pt idx="0">
                  <c:v>Completed Burglaries</c:v>
                </c:pt>
              </c:strCache>
            </c:strRef>
          </c:tx>
          <c:invertIfNegative val="0"/>
          <c:cat>
            <c:strRef>
              <c:f>Sheet4!$B$3:$B$15</c:f>
              <c:strCache>
                <c:ptCount val="13"/>
                <c:pt idx="0">
                  <c:v>Premises were occupied</c:v>
                </c:pt>
                <c:pt idx="1">
                  <c:v>Any stolen property recovered</c:v>
                </c:pt>
                <c:pt idx="2">
                  <c:v>Offender disturbed</c:v>
                </c:pt>
                <c:pt idx="3">
                  <c:v>Witness</c:v>
                </c:pt>
                <c:pt idx="4">
                  <c:v>Offender Seen</c:v>
                </c:pt>
                <c:pt idx="5">
                  <c:v>Anything left at scene by offender</c:v>
                </c:pt>
                <c:pt idx="6">
                  <c:v>Fingerprint Ident</c:v>
                </c:pt>
                <c:pt idx="7">
                  <c:v>Vehicle stolen in the crime</c:v>
                </c:pt>
                <c:pt idx="8">
                  <c:v>Burglary in Progress</c:v>
                </c:pt>
                <c:pt idx="9">
                  <c:v>DNA Ident</c:v>
                </c:pt>
                <c:pt idx="10">
                  <c:v>Offenders vehicle sighted</c:v>
                </c:pt>
                <c:pt idx="11">
                  <c:v>Suspect description recorded</c:v>
                </c:pt>
                <c:pt idx="12">
                  <c:v>Footwear Ident</c:v>
                </c:pt>
              </c:strCache>
            </c:strRef>
          </c:cat>
          <c:val>
            <c:numRef>
              <c:f>Sheet4!$C$3:$C$15</c:f>
              <c:numCache>
                <c:formatCode>0.00%</c:formatCode>
                <c:ptCount val="13"/>
                <c:pt idx="0">
                  <c:v>0.31030000000000063</c:v>
                </c:pt>
                <c:pt idx="1">
                  <c:v>0.11840000000000002</c:v>
                </c:pt>
                <c:pt idx="2">
                  <c:v>0.10810000000000013</c:v>
                </c:pt>
                <c:pt idx="3">
                  <c:v>0.10550000000000002</c:v>
                </c:pt>
                <c:pt idx="4">
                  <c:v>0.1003</c:v>
                </c:pt>
                <c:pt idx="5">
                  <c:v>8.2900000000000001E-2</c:v>
                </c:pt>
                <c:pt idx="6">
                  <c:v>5.5700000000000034E-2</c:v>
                </c:pt>
                <c:pt idx="7">
                  <c:v>5.1199999999999996E-2</c:v>
                </c:pt>
                <c:pt idx="8">
                  <c:v>4.3500000000000004E-2</c:v>
                </c:pt>
                <c:pt idx="9">
                  <c:v>2.2300000000000011E-2</c:v>
                </c:pt>
                <c:pt idx="10">
                  <c:v>2.1800000000000045E-2</c:v>
                </c:pt>
                <c:pt idx="11">
                  <c:v>9.1000000000000004E-3</c:v>
                </c:pt>
                <c:pt idx="12">
                  <c:v>7.7000000000000124E-3</c:v>
                </c:pt>
              </c:numCache>
            </c:numRef>
          </c:val>
        </c:ser>
        <c:ser>
          <c:idx val="1"/>
          <c:order val="1"/>
          <c:tx>
            <c:strRef>
              <c:f>Sheet4!$D$2</c:f>
              <c:strCache>
                <c:ptCount val="1"/>
                <c:pt idx="0">
                  <c:v>Attempted Burglaries</c:v>
                </c:pt>
              </c:strCache>
            </c:strRef>
          </c:tx>
          <c:invertIfNegative val="0"/>
          <c:cat>
            <c:strRef>
              <c:f>Sheet4!$B$3:$B$15</c:f>
              <c:strCache>
                <c:ptCount val="13"/>
                <c:pt idx="0">
                  <c:v>Premises were occupied</c:v>
                </c:pt>
                <c:pt idx="1">
                  <c:v>Any stolen property recovered</c:v>
                </c:pt>
                <c:pt idx="2">
                  <c:v>Offender disturbed</c:v>
                </c:pt>
                <c:pt idx="3">
                  <c:v>Witness</c:v>
                </c:pt>
                <c:pt idx="4">
                  <c:v>Offender Seen</c:v>
                </c:pt>
                <c:pt idx="5">
                  <c:v>Anything left at scene by offender</c:v>
                </c:pt>
                <c:pt idx="6">
                  <c:v>Fingerprint Ident</c:v>
                </c:pt>
                <c:pt idx="7">
                  <c:v>Vehicle stolen in the crime</c:v>
                </c:pt>
                <c:pt idx="8">
                  <c:v>Burglary in Progress</c:v>
                </c:pt>
                <c:pt idx="9">
                  <c:v>DNA Ident</c:v>
                </c:pt>
                <c:pt idx="10">
                  <c:v>Offenders vehicle sighted</c:v>
                </c:pt>
                <c:pt idx="11">
                  <c:v>Suspect description recorded</c:v>
                </c:pt>
                <c:pt idx="12">
                  <c:v>Footwear Ident</c:v>
                </c:pt>
              </c:strCache>
            </c:strRef>
          </c:cat>
          <c:val>
            <c:numRef>
              <c:f>Sheet4!$D$3:$D$15</c:f>
              <c:numCache>
                <c:formatCode>0%</c:formatCode>
                <c:ptCount val="13"/>
                <c:pt idx="0" formatCode="0.00%">
                  <c:v>0.35550000000000032</c:v>
                </c:pt>
                <c:pt idx="1">
                  <c:v>3.0000000000000002E-2</c:v>
                </c:pt>
                <c:pt idx="2" formatCode="0.00%">
                  <c:v>0.23569999999999999</c:v>
                </c:pt>
                <c:pt idx="3" formatCode="0.00%">
                  <c:v>0.1108</c:v>
                </c:pt>
                <c:pt idx="4" formatCode="0.00%">
                  <c:v>0.1711</c:v>
                </c:pt>
                <c:pt idx="5" formatCode="0.00%">
                  <c:v>7.2500000000000023E-2</c:v>
                </c:pt>
                <c:pt idx="6" formatCode="0.00%">
                  <c:v>1.7299999999999996E-2</c:v>
                </c:pt>
                <c:pt idx="7" formatCode="0.00%">
                  <c:v>1.1999999999999999E-3</c:v>
                </c:pt>
                <c:pt idx="8" formatCode="0.00%">
                  <c:v>6.7400000000000029E-2</c:v>
                </c:pt>
                <c:pt idx="9" formatCode="0.00%">
                  <c:v>1.4999999999999998E-2</c:v>
                </c:pt>
                <c:pt idx="10" formatCode="0.00%">
                  <c:v>2.6400000000000045E-2</c:v>
                </c:pt>
                <c:pt idx="11" formatCode="0.00%">
                  <c:v>1.7299999999999996E-2</c:v>
                </c:pt>
                <c:pt idx="12" formatCode="0.00%">
                  <c:v>2.0000000000000039E-3</c:v>
                </c:pt>
              </c:numCache>
            </c:numRef>
          </c:val>
        </c:ser>
        <c:dLbls>
          <c:showLegendKey val="0"/>
          <c:showVal val="0"/>
          <c:showCatName val="0"/>
          <c:showSerName val="0"/>
          <c:showPercent val="0"/>
          <c:showBubbleSize val="0"/>
        </c:dLbls>
        <c:gapWidth val="150"/>
        <c:axId val="75878784"/>
        <c:axId val="75880320"/>
      </c:barChart>
      <c:catAx>
        <c:axId val="75878784"/>
        <c:scaling>
          <c:orientation val="minMax"/>
        </c:scaling>
        <c:delete val="0"/>
        <c:axPos val="b"/>
        <c:majorTickMark val="none"/>
        <c:minorTickMark val="none"/>
        <c:tickLblPos val="nextTo"/>
        <c:crossAx val="75880320"/>
        <c:crosses val="autoZero"/>
        <c:auto val="1"/>
        <c:lblAlgn val="ctr"/>
        <c:lblOffset val="100"/>
        <c:noMultiLvlLbl val="0"/>
      </c:catAx>
      <c:valAx>
        <c:axId val="75880320"/>
        <c:scaling>
          <c:orientation val="minMax"/>
        </c:scaling>
        <c:delete val="0"/>
        <c:axPos val="l"/>
        <c:majorGridlines/>
        <c:numFmt formatCode="0.00%" sourceLinked="1"/>
        <c:majorTickMark val="none"/>
        <c:minorTickMark val="none"/>
        <c:tickLblPos val="nextTo"/>
        <c:crossAx val="75878784"/>
        <c:crosses val="autoZero"/>
        <c:crossBetween val="between"/>
      </c:valAx>
    </c:plotArea>
    <c:legend>
      <c:legendPos val="r"/>
      <c:overlay val="0"/>
    </c:legend>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800"/>
            </a:pPr>
            <a:r>
              <a:rPr lang="en-US" sz="2800"/>
              <a:t>Percentage of full burglaries by number of solvability factors</a:t>
            </a:r>
          </a:p>
        </c:rich>
      </c:tx>
      <c:overlay val="0"/>
    </c:title>
    <c:autoTitleDeleted val="0"/>
    <c:plotArea>
      <c:layout/>
      <c:barChart>
        <c:barDir val="col"/>
        <c:grouping val="clustered"/>
        <c:varyColors val="0"/>
        <c:ser>
          <c:idx val="0"/>
          <c:order val="0"/>
          <c:tx>
            <c:v>Perrcentage of full burglaries by number of solvability factors</c:v>
          </c:tx>
          <c:invertIfNegative val="0"/>
          <c:dLbls>
            <c:showLegendKey val="0"/>
            <c:showVal val="1"/>
            <c:showCatName val="0"/>
            <c:showSerName val="0"/>
            <c:showPercent val="0"/>
            <c:showBubbleSize val="0"/>
            <c:showLeaderLines val="0"/>
          </c:dLbls>
          <c:cat>
            <c:numRef>
              <c:f>'Solvability Pivot'!$A$7:$A$14</c:f>
              <c:numCache>
                <c:formatCode>General</c:formatCode>
                <c:ptCount val="8"/>
                <c:pt idx="0">
                  <c:v>0</c:v>
                </c:pt>
                <c:pt idx="1">
                  <c:v>1</c:v>
                </c:pt>
                <c:pt idx="2">
                  <c:v>2</c:v>
                </c:pt>
                <c:pt idx="3">
                  <c:v>3</c:v>
                </c:pt>
                <c:pt idx="4">
                  <c:v>4</c:v>
                </c:pt>
                <c:pt idx="5">
                  <c:v>5</c:v>
                </c:pt>
                <c:pt idx="6">
                  <c:v>6</c:v>
                </c:pt>
                <c:pt idx="7">
                  <c:v>7</c:v>
                </c:pt>
              </c:numCache>
            </c:numRef>
          </c:cat>
          <c:val>
            <c:numRef>
              <c:f>'Solvability Pivot'!$E$7:$E$14</c:f>
              <c:numCache>
                <c:formatCode>0.00</c:formatCode>
                <c:ptCount val="8"/>
                <c:pt idx="0">
                  <c:v>57.6939417112754</c:v>
                </c:pt>
                <c:pt idx="1">
                  <c:v>24.878919194493999</c:v>
                </c:pt>
                <c:pt idx="2">
                  <c:v>9.4145636842552509</c:v>
                </c:pt>
                <c:pt idx="3">
                  <c:v>4.5288469708556365</c:v>
                </c:pt>
                <c:pt idx="4">
                  <c:v>2.3536409210637723</c:v>
                </c:pt>
                <c:pt idx="5">
                  <c:v>0.88367745772792849</c:v>
                </c:pt>
                <c:pt idx="6">
                  <c:v>0.20392556716798399</c:v>
                </c:pt>
                <c:pt idx="7">
                  <c:v>4.2484493159997333E-2</c:v>
                </c:pt>
              </c:numCache>
            </c:numRef>
          </c:val>
        </c:ser>
        <c:dLbls>
          <c:showLegendKey val="0"/>
          <c:showVal val="0"/>
          <c:showCatName val="0"/>
          <c:showSerName val="0"/>
          <c:showPercent val="0"/>
          <c:showBubbleSize val="0"/>
        </c:dLbls>
        <c:gapWidth val="150"/>
        <c:axId val="75920128"/>
        <c:axId val="75921664"/>
      </c:barChart>
      <c:catAx>
        <c:axId val="75920128"/>
        <c:scaling>
          <c:orientation val="minMax"/>
        </c:scaling>
        <c:delete val="0"/>
        <c:axPos val="b"/>
        <c:numFmt formatCode="General" sourceLinked="1"/>
        <c:majorTickMark val="out"/>
        <c:minorTickMark val="none"/>
        <c:tickLblPos val="nextTo"/>
        <c:txPr>
          <a:bodyPr/>
          <a:lstStyle/>
          <a:p>
            <a:pPr>
              <a:defRPr sz="2500"/>
            </a:pPr>
            <a:endParaRPr lang="en-US"/>
          </a:p>
        </c:txPr>
        <c:crossAx val="75921664"/>
        <c:crosses val="autoZero"/>
        <c:auto val="1"/>
        <c:lblAlgn val="ctr"/>
        <c:lblOffset val="100"/>
        <c:noMultiLvlLbl val="0"/>
      </c:catAx>
      <c:valAx>
        <c:axId val="75921664"/>
        <c:scaling>
          <c:orientation val="minMax"/>
        </c:scaling>
        <c:delete val="0"/>
        <c:axPos val="l"/>
        <c:majorGridlines/>
        <c:numFmt formatCode="0.00" sourceLinked="1"/>
        <c:majorTickMark val="out"/>
        <c:minorTickMark val="none"/>
        <c:tickLblPos val="nextTo"/>
        <c:txPr>
          <a:bodyPr/>
          <a:lstStyle/>
          <a:p>
            <a:pPr>
              <a:defRPr sz="1800"/>
            </a:pPr>
            <a:endParaRPr lang="en-US"/>
          </a:p>
        </c:txPr>
        <c:crossAx val="75920128"/>
        <c:crosses val="autoZero"/>
        <c:crossBetween val="between"/>
      </c:valAx>
    </c:plotArea>
    <c:plotVisOnly val="1"/>
    <c:dispBlanksAs val="gap"/>
    <c:showDLblsOverMax val="0"/>
  </c:chart>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dirty="0"/>
              <a:t>Frequency</a:t>
            </a:r>
            <a:r>
              <a:rPr lang="en-GB" baseline="0" dirty="0"/>
              <a:t> of Factors Associated with Case </a:t>
            </a:r>
            <a:r>
              <a:rPr lang="en-GB" baseline="0" dirty="0" smtClean="0"/>
              <a:t>Solution Where No Solvability Factors are Present</a:t>
            </a:r>
            <a:endParaRPr lang="en-GB" dirty="0"/>
          </a:p>
        </c:rich>
      </c:tx>
      <c:overlay val="0"/>
    </c:title>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Sheet1!$B$4:$B$11</c:f>
              <c:strCache>
                <c:ptCount val="8"/>
                <c:pt idx="0">
                  <c:v>Conspiracy Charges</c:v>
                </c:pt>
                <c:pt idx="1">
                  <c:v>Suspect named by victim</c:v>
                </c:pt>
                <c:pt idx="2">
                  <c:v>CCTV Present</c:v>
                </c:pt>
                <c:pt idx="3">
                  <c:v>Unknown</c:v>
                </c:pt>
                <c:pt idx="4">
                  <c:v>Witness present</c:v>
                </c:pt>
                <c:pt idx="5">
                  <c:v>Forensic Material Present</c:v>
                </c:pt>
                <c:pt idx="6">
                  <c:v>Stolen Property recovered</c:v>
                </c:pt>
                <c:pt idx="7">
                  <c:v>Intelligence</c:v>
                </c:pt>
              </c:strCache>
            </c:strRef>
          </c:cat>
          <c:val>
            <c:numRef>
              <c:f>Sheet1!$C$4:$C$11</c:f>
              <c:numCache>
                <c:formatCode>General</c:formatCode>
                <c:ptCount val="8"/>
                <c:pt idx="0">
                  <c:v>21</c:v>
                </c:pt>
                <c:pt idx="1">
                  <c:v>12</c:v>
                </c:pt>
                <c:pt idx="2">
                  <c:v>8</c:v>
                </c:pt>
                <c:pt idx="3">
                  <c:v>7</c:v>
                </c:pt>
                <c:pt idx="4">
                  <c:v>6</c:v>
                </c:pt>
                <c:pt idx="5">
                  <c:v>5</c:v>
                </c:pt>
                <c:pt idx="6">
                  <c:v>2</c:v>
                </c:pt>
                <c:pt idx="7">
                  <c:v>1</c:v>
                </c:pt>
              </c:numCache>
            </c:numRef>
          </c:val>
        </c:ser>
        <c:dLbls>
          <c:showLegendKey val="0"/>
          <c:showVal val="0"/>
          <c:showCatName val="0"/>
          <c:showSerName val="0"/>
          <c:showPercent val="0"/>
          <c:showBubbleSize val="0"/>
        </c:dLbls>
        <c:gapWidth val="150"/>
        <c:axId val="75994240"/>
        <c:axId val="75995776"/>
      </c:barChart>
      <c:catAx>
        <c:axId val="75994240"/>
        <c:scaling>
          <c:orientation val="minMax"/>
        </c:scaling>
        <c:delete val="0"/>
        <c:axPos val="b"/>
        <c:majorTickMark val="none"/>
        <c:minorTickMark val="none"/>
        <c:tickLblPos val="nextTo"/>
        <c:crossAx val="75995776"/>
        <c:crosses val="autoZero"/>
        <c:auto val="1"/>
        <c:lblAlgn val="ctr"/>
        <c:lblOffset val="100"/>
        <c:noMultiLvlLbl val="0"/>
      </c:catAx>
      <c:valAx>
        <c:axId val="75995776"/>
        <c:scaling>
          <c:orientation val="minMax"/>
        </c:scaling>
        <c:delete val="0"/>
        <c:axPos val="l"/>
        <c:majorGridlines/>
        <c:numFmt formatCode="General" sourceLinked="1"/>
        <c:majorTickMark val="none"/>
        <c:minorTickMark val="none"/>
        <c:tickLblPos val="nextTo"/>
        <c:crossAx val="75994240"/>
        <c:crosses val="autoZero"/>
        <c:crossBetween val="between"/>
      </c:valAx>
    </c:plotArea>
    <c:plotVisOnly val="1"/>
    <c:dispBlanksAs val="gap"/>
    <c:showDLblsOverMax val="0"/>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800"/>
            </a:pPr>
            <a:r>
              <a:rPr lang="en-GB" sz="2800" dirty="0"/>
              <a:t>Percentage</a:t>
            </a:r>
            <a:r>
              <a:rPr lang="en-GB" sz="2800" baseline="0" dirty="0"/>
              <a:t> of Burglaries with one or more solvability factors by </a:t>
            </a:r>
            <a:r>
              <a:rPr lang="en-GB" sz="2800" baseline="0" dirty="0" smtClean="0"/>
              <a:t>police area</a:t>
            </a:r>
            <a:endParaRPr lang="en-GB" sz="2800" dirty="0"/>
          </a:p>
        </c:rich>
      </c:tx>
      <c:overlay val="0"/>
    </c:title>
    <c:autoTitleDeleted val="0"/>
    <c:plotArea>
      <c:layout/>
      <c:barChart>
        <c:barDir val="col"/>
        <c:grouping val="clustered"/>
        <c:varyColors val="0"/>
        <c:ser>
          <c:idx val="0"/>
          <c:order val="0"/>
          <c:invertIfNegative val="0"/>
          <c:cat>
            <c:strRef>
              <c:f>Sheet12!$A$1:$A$14</c:f>
              <c:strCache>
                <c:ptCount val="14"/>
                <c:pt idx="0">
                  <c:v>Windsor and Maidenhead</c:v>
                </c:pt>
                <c:pt idx="1">
                  <c:v>Bracknell Forest</c:v>
                </c:pt>
                <c:pt idx="2">
                  <c:v>West Oxfordshire</c:v>
                </c:pt>
                <c:pt idx="3">
                  <c:v>Wokingham</c:v>
                </c:pt>
                <c:pt idx="4">
                  <c:v>Chiltern and South Bucks</c:v>
                </c:pt>
                <c:pt idx="5">
                  <c:v>Cherwell</c:v>
                </c:pt>
                <c:pt idx="6">
                  <c:v>West Berkshire</c:v>
                </c:pt>
                <c:pt idx="7">
                  <c:v>Reading</c:v>
                </c:pt>
                <c:pt idx="8">
                  <c:v>Aylesbury Vale</c:v>
                </c:pt>
                <c:pt idx="9">
                  <c:v>Milton Keynes</c:v>
                </c:pt>
                <c:pt idx="10">
                  <c:v>Oxford</c:v>
                </c:pt>
                <c:pt idx="11">
                  <c:v>South and Vale</c:v>
                </c:pt>
                <c:pt idx="12">
                  <c:v>Slough</c:v>
                </c:pt>
                <c:pt idx="13">
                  <c:v>Wycombe</c:v>
                </c:pt>
              </c:strCache>
            </c:strRef>
          </c:cat>
          <c:val>
            <c:numRef>
              <c:f>Sheet12!$B$1:$B$14</c:f>
              <c:numCache>
                <c:formatCode>General</c:formatCode>
                <c:ptCount val="14"/>
                <c:pt idx="0">
                  <c:v>0.65596330275229398</c:v>
                </c:pt>
                <c:pt idx="1">
                  <c:v>0.65373961218836796</c:v>
                </c:pt>
                <c:pt idx="2">
                  <c:v>0.5899581589958155</c:v>
                </c:pt>
                <c:pt idx="3">
                  <c:v>0.58495821727019603</c:v>
                </c:pt>
                <c:pt idx="4">
                  <c:v>0.57091561938958879</c:v>
                </c:pt>
                <c:pt idx="5">
                  <c:v>0.56919060052219406</c:v>
                </c:pt>
                <c:pt idx="6">
                  <c:v>0.5537938844847119</c:v>
                </c:pt>
                <c:pt idx="7">
                  <c:v>0.55093555093555102</c:v>
                </c:pt>
                <c:pt idx="8">
                  <c:v>0.54936305732484103</c:v>
                </c:pt>
                <c:pt idx="9">
                  <c:v>0.54849498327759205</c:v>
                </c:pt>
                <c:pt idx="10">
                  <c:v>0.53787152444870689</c:v>
                </c:pt>
                <c:pt idx="11">
                  <c:v>0.52659574468085102</c:v>
                </c:pt>
                <c:pt idx="12">
                  <c:v>0.50629290617849065</c:v>
                </c:pt>
                <c:pt idx="13">
                  <c:v>0.5016286644951149</c:v>
                </c:pt>
              </c:numCache>
            </c:numRef>
          </c:val>
        </c:ser>
        <c:ser>
          <c:idx val="1"/>
          <c:order val="1"/>
          <c:invertIfNegative val="0"/>
          <c:cat>
            <c:strRef>
              <c:f>Sheet12!$A$1:$A$14</c:f>
              <c:strCache>
                <c:ptCount val="14"/>
                <c:pt idx="0">
                  <c:v>Windsor and Maidenhead</c:v>
                </c:pt>
                <c:pt idx="1">
                  <c:v>Bracknell Forest</c:v>
                </c:pt>
                <c:pt idx="2">
                  <c:v>West Oxfordshire</c:v>
                </c:pt>
                <c:pt idx="3">
                  <c:v>Wokingham</c:v>
                </c:pt>
                <c:pt idx="4">
                  <c:v>Chiltern and South Bucks</c:v>
                </c:pt>
                <c:pt idx="5">
                  <c:v>Cherwell</c:v>
                </c:pt>
                <c:pt idx="6">
                  <c:v>West Berkshire</c:v>
                </c:pt>
                <c:pt idx="7">
                  <c:v>Reading</c:v>
                </c:pt>
                <c:pt idx="8">
                  <c:v>Aylesbury Vale</c:v>
                </c:pt>
                <c:pt idx="9">
                  <c:v>Milton Keynes</c:v>
                </c:pt>
                <c:pt idx="10">
                  <c:v>Oxford</c:v>
                </c:pt>
                <c:pt idx="11">
                  <c:v>South and Vale</c:v>
                </c:pt>
                <c:pt idx="12">
                  <c:v>Slough</c:v>
                </c:pt>
                <c:pt idx="13">
                  <c:v>Wycombe</c:v>
                </c:pt>
              </c:strCache>
            </c:strRef>
          </c:cat>
          <c:val>
            <c:numRef>
              <c:f>Sheet12!$C$1:$C$14</c:f>
              <c:numCache>
                <c:formatCode>0.00</c:formatCode>
                <c:ptCount val="14"/>
                <c:pt idx="0">
                  <c:v>65.596330275229349</c:v>
                </c:pt>
                <c:pt idx="1">
                  <c:v>65.373961218836484</c:v>
                </c:pt>
                <c:pt idx="2">
                  <c:v>58.995815899581658</c:v>
                </c:pt>
                <c:pt idx="3">
                  <c:v>58.495821727019504</c:v>
                </c:pt>
                <c:pt idx="4">
                  <c:v>57.09156193895879</c:v>
                </c:pt>
                <c:pt idx="5">
                  <c:v>56.919060052219209</c:v>
                </c:pt>
                <c:pt idx="6">
                  <c:v>55.379388448471111</c:v>
                </c:pt>
                <c:pt idx="7">
                  <c:v>55.093555093555167</c:v>
                </c:pt>
                <c:pt idx="8">
                  <c:v>54.936305732484158</c:v>
                </c:pt>
                <c:pt idx="9">
                  <c:v>54.849498327759207</c:v>
                </c:pt>
                <c:pt idx="10">
                  <c:v>53.78715244487065</c:v>
                </c:pt>
                <c:pt idx="11">
                  <c:v>52.659574468085104</c:v>
                </c:pt>
                <c:pt idx="12">
                  <c:v>50.629290617849001</c:v>
                </c:pt>
                <c:pt idx="13">
                  <c:v>50.162866449511398</c:v>
                </c:pt>
              </c:numCache>
            </c:numRef>
          </c:val>
        </c:ser>
        <c:dLbls>
          <c:showLegendKey val="0"/>
          <c:showVal val="0"/>
          <c:showCatName val="0"/>
          <c:showSerName val="0"/>
          <c:showPercent val="0"/>
          <c:showBubbleSize val="0"/>
        </c:dLbls>
        <c:gapWidth val="150"/>
        <c:axId val="77687040"/>
        <c:axId val="77692928"/>
      </c:barChart>
      <c:catAx>
        <c:axId val="77687040"/>
        <c:scaling>
          <c:orientation val="minMax"/>
        </c:scaling>
        <c:delete val="0"/>
        <c:axPos val="b"/>
        <c:majorTickMark val="none"/>
        <c:minorTickMark val="none"/>
        <c:tickLblPos val="nextTo"/>
        <c:txPr>
          <a:bodyPr/>
          <a:lstStyle/>
          <a:p>
            <a:pPr>
              <a:defRPr sz="1500"/>
            </a:pPr>
            <a:endParaRPr lang="en-US"/>
          </a:p>
        </c:txPr>
        <c:crossAx val="77692928"/>
        <c:crosses val="autoZero"/>
        <c:auto val="1"/>
        <c:lblAlgn val="ctr"/>
        <c:lblOffset val="100"/>
        <c:noMultiLvlLbl val="0"/>
      </c:catAx>
      <c:valAx>
        <c:axId val="77692928"/>
        <c:scaling>
          <c:orientation val="minMax"/>
          <c:min val="45"/>
        </c:scaling>
        <c:delete val="0"/>
        <c:axPos val="l"/>
        <c:majorGridlines/>
        <c:numFmt formatCode="General" sourceLinked="1"/>
        <c:majorTickMark val="none"/>
        <c:minorTickMark val="none"/>
        <c:tickLblPos val="nextTo"/>
        <c:txPr>
          <a:bodyPr/>
          <a:lstStyle/>
          <a:p>
            <a:pPr>
              <a:defRPr sz="1800"/>
            </a:pPr>
            <a:endParaRPr lang="en-US"/>
          </a:p>
        </c:txPr>
        <c:crossAx val="77687040"/>
        <c:crosses val="autoZero"/>
        <c:crossBetween val="between"/>
      </c:valAx>
    </c:plotArea>
    <c:plotVisOnly val="1"/>
    <c:dispBlanksAs val="gap"/>
    <c:showDLblsOverMax val="0"/>
  </c:chart>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800"/>
            </a:pPr>
            <a:r>
              <a:rPr lang="en-GB" sz="2800"/>
              <a:t>Burglaries</a:t>
            </a:r>
            <a:r>
              <a:rPr lang="en-GB" sz="2800" baseline="0"/>
              <a:t> in Progress - Arrests Made</a:t>
            </a:r>
            <a:endParaRPr lang="en-GB" sz="2800"/>
          </a:p>
        </c:rich>
      </c:tx>
      <c:overlay val="0"/>
    </c:title>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Sheet2!$B$6:$B$8</c:f>
              <c:strCache>
                <c:ptCount val="3"/>
                <c:pt idx="0">
                  <c:v>Total number of incidents opened as burglary in progress</c:v>
                </c:pt>
                <c:pt idx="1">
                  <c:v>No arrest made</c:v>
                </c:pt>
                <c:pt idx="2">
                  <c:v>Arrest Made</c:v>
                </c:pt>
              </c:strCache>
            </c:strRef>
          </c:cat>
          <c:val>
            <c:numRef>
              <c:f>Sheet2!$C$6:$C$8</c:f>
              <c:numCache>
                <c:formatCode>General</c:formatCode>
                <c:ptCount val="3"/>
                <c:pt idx="0">
                  <c:v>6119</c:v>
                </c:pt>
                <c:pt idx="1">
                  <c:v>5745</c:v>
                </c:pt>
                <c:pt idx="2">
                  <c:v>374</c:v>
                </c:pt>
              </c:numCache>
            </c:numRef>
          </c:val>
        </c:ser>
        <c:dLbls>
          <c:showLegendKey val="0"/>
          <c:showVal val="0"/>
          <c:showCatName val="0"/>
          <c:showSerName val="0"/>
          <c:showPercent val="0"/>
          <c:showBubbleSize val="0"/>
        </c:dLbls>
        <c:gapWidth val="150"/>
        <c:axId val="77720576"/>
        <c:axId val="77734656"/>
      </c:barChart>
      <c:catAx>
        <c:axId val="77720576"/>
        <c:scaling>
          <c:orientation val="minMax"/>
        </c:scaling>
        <c:delete val="0"/>
        <c:axPos val="b"/>
        <c:majorTickMark val="none"/>
        <c:minorTickMark val="none"/>
        <c:tickLblPos val="nextTo"/>
        <c:txPr>
          <a:bodyPr/>
          <a:lstStyle/>
          <a:p>
            <a:pPr>
              <a:defRPr sz="2400"/>
            </a:pPr>
            <a:endParaRPr lang="en-US"/>
          </a:p>
        </c:txPr>
        <c:crossAx val="77734656"/>
        <c:crosses val="autoZero"/>
        <c:auto val="1"/>
        <c:lblAlgn val="ctr"/>
        <c:lblOffset val="100"/>
        <c:noMultiLvlLbl val="0"/>
      </c:catAx>
      <c:valAx>
        <c:axId val="77734656"/>
        <c:scaling>
          <c:orientation val="minMax"/>
        </c:scaling>
        <c:delete val="0"/>
        <c:axPos val="l"/>
        <c:majorGridlines/>
        <c:numFmt formatCode="General" sourceLinked="1"/>
        <c:majorTickMark val="none"/>
        <c:minorTickMark val="none"/>
        <c:tickLblPos val="nextTo"/>
        <c:crossAx val="77720576"/>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3200"/>
            </a:pPr>
            <a:r>
              <a:rPr lang="en-GB" sz="3200"/>
              <a:t>Number</a:t>
            </a:r>
            <a:r>
              <a:rPr lang="en-GB" sz="3200" baseline="0"/>
              <a:t> of Burglary Dwelling Offences (Completed Offences and Attempts)</a:t>
            </a:r>
            <a:endParaRPr lang="en-GB" sz="3200"/>
          </a:p>
        </c:rich>
      </c:tx>
      <c:overlay val="0"/>
    </c:title>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Sheet2!$C$6:$D$6</c:f>
              <c:strCache>
                <c:ptCount val="2"/>
                <c:pt idx="0">
                  <c:v>Burglary Dwelling (Completed Offence)</c:v>
                </c:pt>
                <c:pt idx="1">
                  <c:v>Burglary Dwelling (Attempted Offence)</c:v>
                </c:pt>
              </c:strCache>
            </c:strRef>
          </c:cat>
          <c:val>
            <c:numRef>
              <c:f>Sheet2!$C$7:$D$7</c:f>
              <c:numCache>
                <c:formatCode>General</c:formatCode>
                <c:ptCount val="2"/>
                <c:pt idx="0">
                  <c:v>11769</c:v>
                </c:pt>
                <c:pt idx="1">
                  <c:v>2537</c:v>
                </c:pt>
              </c:numCache>
            </c:numRef>
          </c:val>
        </c:ser>
        <c:dLbls>
          <c:showLegendKey val="0"/>
          <c:showVal val="0"/>
          <c:showCatName val="0"/>
          <c:showSerName val="0"/>
          <c:showPercent val="0"/>
          <c:showBubbleSize val="0"/>
        </c:dLbls>
        <c:gapWidth val="150"/>
        <c:axId val="75430912"/>
        <c:axId val="75236096"/>
      </c:barChart>
      <c:catAx>
        <c:axId val="75430912"/>
        <c:scaling>
          <c:orientation val="minMax"/>
        </c:scaling>
        <c:delete val="0"/>
        <c:axPos val="b"/>
        <c:majorTickMark val="none"/>
        <c:minorTickMark val="none"/>
        <c:tickLblPos val="nextTo"/>
        <c:txPr>
          <a:bodyPr/>
          <a:lstStyle/>
          <a:p>
            <a:pPr>
              <a:defRPr sz="2000"/>
            </a:pPr>
            <a:endParaRPr lang="en-US"/>
          </a:p>
        </c:txPr>
        <c:crossAx val="75236096"/>
        <c:crosses val="autoZero"/>
        <c:auto val="1"/>
        <c:lblAlgn val="ctr"/>
        <c:lblOffset val="100"/>
        <c:noMultiLvlLbl val="0"/>
      </c:catAx>
      <c:valAx>
        <c:axId val="75236096"/>
        <c:scaling>
          <c:orientation val="minMax"/>
        </c:scaling>
        <c:delete val="0"/>
        <c:axPos val="l"/>
        <c:majorGridlines/>
        <c:numFmt formatCode="General" sourceLinked="1"/>
        <c:majorTickMark val="none"/>
        <c:minorTickMark val="none"/>
        <c:tickLblPos val="nextTo"/>
        <c:crossAx val="75430912"/>
        <c:crosses val="autoZero"/>
        <c:crossBetween val="between"/>
      </c:valAx>
    </c:plotArea>
    <c:plotVisOnly val="1"/>
    <c:dispBlanksAs val="gap"/>
    <c:showDLblsOverMax val="0"/>
  </c:chart>
  <c:externalData r:id="rId1">
    <c:autoUpdate val="0"/>
  </c:externalData>
  <c:userShapes r:id="rId2"/>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800"/>
            </a:pPr>
            <a:r>
              <a:rPr lang="en-GB" sz="2800"/>
              <a:t>Percentage of Burglaries</a:t>
            </a:r>
            <a:r>
              <a:rPr lang="en-GB" sz="2800" baseline="0"/>
              <a:t> in Progress with an arrrest by LPA</a:t>
            </a:r>
            <a:endParaRPr lang="en-GB" sz="2800"/>
          </a:p>
        </c:rich>
      </c:tx>
      <c:overlay val="0"/>
    </c:title>
    <c:autoTitleDeleted val="0"/>
    <c:plotArea>
      <c:layout/>
      <c:barChart>
        <c:barDir val="col"/>
        <c:grouping val="clustered"/>
        <c:varyColors val="0"/>
        <c:ser>
          <c:idx val="0"/>
          <c:order val="0"/>
          <c:invertIfNegative val="0"/>
          <c:cat>
            <c:strRef>
              <c:f>Sheet8!$A$2:$A$16</c:f>
              <c:strCache>
                <c:ptCount val="15"/>
                <c:pt idx="0">
                  <c:v>South and Vale</c:v>
                </c:pt>
                <c:pt idx="1">
                  <c:v>Bracknell Forest</c:v>
                </c:pt>
                <c:pt idx="2">
                  <c:v>Reading</c:v>
                </c:pt>
                <c:pt idx="3">
                  <c:v>Cherwell</c:v>
                </c:pt>
                <c:pt idx="4">
                  <c:v>West Berkshire</c:v>
                </c:pt>
                <c:pt idx="5">
                  <c:v>Slough</c:v>
                </c:pt>
                <c:pt idx="6">
                  <c:v>Windsor And Maidenhead</c:v>
                </c:pt>
                <c:pt idx="7">
                  <c:v>Wycombe</c:v>
                </c:pt>
                <c:pt idx="8">
                  <c:v>Milton Keynes</c:v>
                </c:pt>
                <c:pt idx="9">
                  <c:v>Aylesbury Vale</c:v>
                </c:pt>
                <c:pt idx="10">
                  <c:v>West Oxfordshire</c:v>
                </c:pt>
                <c:pt idx="11">
                  <c:v>Chiltern and South Bucks</c:v>
                </c:pt>
                <c:pt idx="12">
                  <c:v>Oxford</c:v>
                </c:pt>
                <c:pt idx="13">
                  <c:v>Wokingham</c:v>
                </c:pt>
                <c:pt idx="14">
                  <c:v>Out of Force</c:v>
                </c:pt>
              </c:strCache>
            </c:strRef>
          </c:cat>
          <c:val>
            <c:numRef>
              <c:f>Sheet8!$B$2:$B$16</c:f>
            </c:numRef>
          </c:val>
        </c:ser>
        <c:ser>
          <c:idx val="1"/>
          <c:order val="1"/>
          <c:invertIfNegative val="0"/>
          <c:cat>
            <c:strRef>
              <c:f>Sheet8!$A$2:$A$16</c:f>
              <c:strCache>
                <c:ptCount val="15"/>
                <c:pt idx="0">
                  <c:v>South and Vale</c:v>
                </c:pt>
                <c:pt idx="1">
                  <c:v>Bracknell Forest</c:v>
                </c:pt>
                <c:pt idx="2">
                  <c:v>Reading</c:v>
                </c:pt>
                <c:pt idx="3">
                  <c:v>Cherwell</c:v>
                </c:pt>
                <c:pt idx="4">
                  <c:v>West Berkshire</c:v>
                </c:pt>
                <c:pt idx="5">
                  <c:v>Slough</c:v>
                </c:pt>
                <c:pt idx="6">
                  <c:v>Windsor And Maidenhead</c:v>
                </c:pt>
                <c:pt idx="7">
                  <c:v>Wycombe</c:v>
                </c:pt>
                <c:pt idx="8">
                  <c:v>Milton Keynes</c:v>
                </c:pt>
                <c:pt idx="9">
                  <c:v>Aylesbury Vale</c:v>
                </c:pt>
                <c:pt idx="10">
                  <c:v>West Oxfordshire</c:v>
                </c:pt>
                <c:pt idx="11">
                  <c:v>Chiltern and South Bucks</c:v>
                </c:pt>
                <c:pt idx="12">
                  <c:v>Oxford</c:v>
                </c:pt>
                <c:pt idx="13">
                  <c:v>Wokingham</c:v>
                </c:pt>
                <c:pt idx="14">
                  <c:v>Out of Force</c:v>
                </c:pt>
              </c:strCache>
            </c:strRef>
          </c:cat>
          <c:val>
            <c:numRef>
              <c:f>Sheet8!$C$2:$C$16</c:f>
            </c:numRef>
          </c:val>
        </c:ser>
        <c:ser>
          <c:idx val="2"/>
          <c:order val="2"/>
          <c:invertIfNegative val="0"/>
          <c:cat>
            <c:strRef>
              <c:f>Sheet8!$A$2:$A$16</c:f>
              <c:strCache>
                <c:ptCount val="15"/>
                <c:pt idx="0">
                  <c:v>South and Vale</c:v>
                </c:pt>
                <c:pt idx="1">
                  <c:v>Bracknell Forest</c:v>
                </c:pt>
                <c:pt idx="2">
                  <c:v>Reading</c:v>
                </c:pt>
                <c:pt idx="3">
                  <c:v>Cherwell</c:v>
                </c:pt>
                <c:pt idx="4">
                  <c:v>West Berkshire</c:v>
                </c:pt>
                <c:pt idx="5">
                  <c:v>Slough</c:v>
                </c:pt>
                <c:pt idx="6">
                  <c:v>Windsor And Maidenhead</c:v>
                </c:pt>
                <c:pt idx="7">
                  <c:v>Wycombe</c:v>
                </c:pt>
                <c:pt idx="8">
                  <c:v>Milton Keynes</c:v>
                </c:pt>
                <c:pt idx="9">
                  <c:v>Aylesbury Vale</c:v>
                </c:pt>
                <c:pt idx="10">
                  <c:v>West Oxfordshire</c:v>
                </c:pt>
                <c:pt idx="11">
                  <c:v>Chiltern and South Bucks</c:v>
                </c:pt>
                <c:pt idx="12">
                  <c:v>Oxford</c:v>
                </c:pt>
                <c:pt idx="13">
                  <c:v>Wokingham</c:v>
                </c:pt>
                <c:pt idx="14">
                  <c:v>Out of Force</c:v>
                </c:pt>
              </c:strCache>
            </c:strRef>
          </c:cat>
          <c:val>
            <c:numRef>
              <c:f>Sheet8!$D$2:$D$16</c:f>
            </c:numRef>
          </c:val>
        </c:ser>
        <c:ser>
          <c:idx val="3"/>
          <c:order val="3"/>
          <c:invertIfNegative val="0"/>
          <c:dLbls>
            <c:numFmt formatCode="#,##0.0" sourceLinked="0"/>
            <c:showLegendKey val="0"/>
            <c:showVal val="1"/>
            <c:showCatName val="0"/>
            <c:showSerName val="0"/>
            <c:showPercent val="0"/>
            <c:showBubbleSize val="0"/>
            <c:showLeaderLines val="0"/>
          </c:dLbls>
          <c:cat>
            <c:strRef>
              <c:f>Sheet8!$A$2:$A$16</c:f>
              <c:strCache>
                <c:ptCount val="15"/>
                <c:pt idx="0">
                  <c:v>South and Vale</c:v>
                </c:pt>
                <c:pt idx="1">
                  <c:v>Bracknell Forest</c:v>
                </c:pt>
                <c:pt idx="2">
                  <c:v>Reading</c:v>
                </c:pt>
                <c:pt idx="3">
                  <c:v>Cherwell</c:v>
                </c:pt>
                <c:pt idx="4">
                  <c:v>West Berkshire</c:v>
                </c:pt>
                <c:pt idx="5">
                  <c:v>Slough</c:v>
                </c:pt>
                <c:pt idx="6">
                  <c:v>Windsor And Maidenhead</c:v>
                </c:pt>
                <c:pt idx="7">
                  <c:v>Wycombe</c:v>
                </c:pt>
                <c:pt idx="8">
                  <c:v>Milton Keynes</c:v>
                </c:pt>
                <c:pt idx="9">
                  <c:v>Aylesbury Vale</c:v>
                </c:pt>
                <c:pt idx="10">
                  <c:v>West Oxfordshire</c:v>
                </c:pt>
                <c:pt idx="11">
                  <c:v>Chiltern and South Bucks</c:v>
                </c:pt>
                <c:pt idx="12">
                  <c:v>Oxford</c:v>
                </c:pt>
                <c:pt idx="13">
                  <c:v>Wokingham</c:v>
                </c:pt>
                <c:pt idx="14">
                  <c:v>Out of Force</c:v>
                </c:pt>
              </c:strCache>
            </c:strRef>
          </c:cat>
          <c:val>
            <c:numRef>
              <c:f>Sheet8!$E$2:$E$16</c:f>
              <c:numCache>
                <c:formatCode>General</c:formatCode>
                <c:ptCount val="15"/>
                <c:pt idx="0">
                  <c:v>8.2857142857143025</c:v>
                </c:pt>
                <c:pt idx="1">
                  <c:v>7.2398190045249065</c:v>
                </c:pt>
                <c:pt idx="2">
                  <c:v>7.2122052704576882</c:v>
                </c:pt>
                <c:pt idx="3">
                  <c:v>6.7669172932330799</c:v>
                </c:pt>
                <c:pt idx="4">
                  <c:v>6.3926940639269345</c:v>
                </c:pt>
                <c:pt idx="5">
                  <c:v>6.2593144560357645</c:v>
                </c:pt>
                <c:pt idx="6">
                  <c:v>6.0836501901140894</c:v>
                </c:pt>
                <c:pt idx="7">
                  <c:v>6.0606060606060472</c:v>
                </c:pt>
                <c:pt idx="8">
                  <c:v>5.5851063829787195</c:v>
                </c:pt>
                <c:pt idx="9">
                  <c:v>5.5555555555555403</c:v>
                </c:pt>
                <c:pt idx="10">
                  <c:v>5.5555555555555403</c:v>
                </c:pt>
                <c:pt idx="11">
                  <c:v>5.4229934924078114</c:v>
                </c:pt>
                <c:pt idx="12">
                  <c:v>4.8449612403100755</c:v>
                </c:pt>
                <c:pt idx="13">
                  <c:v>4.7781569965870307</c:v>
                </c:pt>
                <c:pt idx="14">
                  <c:v>0</c:v>
                </c:pt>
              </c:numCache>
            </c:numRef>
          </c:val>
        </c:ser>
        <c:dLbls>
          <c:showLegendKey val="0"/>
          <c:showVal val="0"/>
          <c:showCatName val="0"/>
          <c:showSerName val="0"/>
          <c:showPercent val="0"/>
          <c:showBubbleSize val="0"/>
        </c:dLbls>
        <c:gapWidth val="150"/>
        <c:axId val="83171200"/>
        <c:axId val="83172736"/>
      </c:barChart>
      <c:catAx>
        <c:axId val="83171200"/>
        <c:scaling>
          <c:orientation val="minMax"/>
        </c:scaling>
        <c:delete val="0"/>
        <c:axPos val="b"/>
        <c:majorTickMark val="none"/>
        <c:minorTickMark val="none"/>
        <c:tickLblPos val="nextTo"/>
        <c:crossAx val="83172736"/>
        <c:crosses val="autoZero"/>
        <c:auto val="1"/>
        <c:lblAlgn val="ctr"/>
        <c:lblOffset val="100"/>
        <c:noMultiLvlLbl val="0"/>
      </c:catAx>
      <c:valAx>
        <c:axId val="83172736"/>
        <c:scaling>
          <c:orientation val="minMax"/>
        </c:scaling>
        <c:delete val="0"/>
        <c:axPos val="l"/>
        <c:majorGridlines/>
        <c:numFmt formatCode="General" sourceLinked="1"/>
        <c:majorTickMark val="none"/>
        <c:minorTickMark val="none"/>
        <c:tickLblPos val="nextTo"/>
        <c:crossAx val="83171200"/>
        <c:crosses val="autoZero"/>
        <c:crossBetween val="between"/>
      </c:valAx>
    </c:plotArea>
    <c:plotVisOnly val="1"/>
    <c:dispBlanksAs val="gap"/>
    <c:showDLblsOverMax val="0"/>
  </c:chart>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GB" sz="2800" dirty="0"/>
              <a:t>Percentage</a:t>
            </a:r>
            <a:r>
              <a:rPr lang="en-GB" sz="2800" baseline="0" dirty="0"/>
              <a:t> of Arrests Made at Burglaries in Progress by the Minutes to the Arrival of First Unit on Scene</a:t>
            </a:r>
            <a:endParaRPr lang="en-GB" sz="2800" dirty="0"/>
          </a:p>
        </c:rich>
      </c:tx>
      <c:overlay val="0"/>
    </c:title>
    <c:autoTitleDeleted val="0"/>
    <c:plotArea>
      <c:layout/>
      <c:barChart>
        <c:barDir val="col"/>
        <c:grouping val="clustered"/>
        <c:varyColors val="0"/>
        <c:ser>
          <c:idx val="0"/>
          <c:order val="0"/>
          <c:tx>
            <c:strRef>
              <c:f>Sheet7!$B$1</c:f>
              <c:strCache>
                <c:ptCount val="1"/>
                <c:pt idx="0">
                  <c:v>No Arrest</c:v>
                </c:pt>
              </c:strCache>
            </c:strRef>
          </c:tx>
          <c:invertIfNegative val="0"/>
          <c:cat>
            <c:strRef>
              <c:f>Sheet7!$A$2:$A$32</c:f>
              <c:strCache>
                <c:ptCount val="31"/>
                <c:pt idx="0">
                  <c:v>&lt;1 Minute</c:v>
                </c:pt>
                <c:pt idx="1">
                  <c:v>1 minute</c:v>
                </c:pt>
                <c:pt idx="2">
                  <c:v>2 minute</c:v>
                </c:pt>
                <c:pt idx="3">
                  <c:v>3 minute</c:v>
                </c:pt>
                <c:pt idx="4">
                  <c:v>4 minute</c:v>
                </c:pt>
                <c:pt idx="5">
                  <c:v>5 minute</c:v>
                </c:pt>
                <c:pt idx="6">
                  <c:v>6 minute</c:v>
                </c:pt>
                <c:pt idx="7">
                  <c:v>7 minute</c:v>
                </c:pt>
                <c:pt idx="8">
                  <c:v>8 minute</c:v>
                </c:pt>
                <c:pt idx="9">
                  <c:v>9 minute</c:v>
                </c:pt>
                <c:pt idx="10">
                  <c:v>10 minute</c:v>
                </c:pt>
                <c:pt idx="11">
                  <c:v>11 minute</c:v>
                </c:pt>
                <c:pt idx="12">
                  <c:v>12 minute</c:v>
                </c:pt>
                <c:pt idx="13">
                  <c:v>13 minute</c:v>
                </c:pt>
                <c:pt idx="14">
                  <c:v>14 minute</c:v>
                </c:pt>
                <c:pt idx="15">
                  <c:v>15 minute</c:v>
                </c:pt>
                <c:pt idx="16">
                  <c:v>16 minute</c:v>
                </c:pt>
                <c:pt idx="17">
                  <c:v>17 minute</c:v>
                </c:pt>
                <c:pt idx="18">
                  <c:v>18 minute</c:v>
                </c:pt>
                <c:pt idx="19">
                  <c:v>19 minute</c:v>
                </c:pt>
                <c:pt idx="20">
                  <c:v>20 minute</c:v>
                </c:pt>
                <c:pt idx="21">
                  <c:v>21 minute</c:v>
                </c:pt>
                <c:pt idx="22">
                  <c:v>22 minute</c:v>
                </c:pt>
                <c:pt idx="23">
                  <c:v>23 minute</c:v>
                </c:pt>
                <c:pt idx="24">
                  <c:v>24 minute</c:v>
                </c:pt>
                <c:pt idx="25">
                  <c:v>25 minute</c:v>
                </c:pt>
                <c:pt idx="26">
                  <c:v>26 minute</c:v>
                </c:pt>
                <c:pt idx="27">
                  <c:v>27 minute</c:v>
                </c:pt>
                <c:pt idx="28">
                  <c:v>28 minute</c:v>
                </c:pt>
                <c:pt idx="29">
                  <c:v>29 minute</c:v>
                </c:pt>
                <c:pt idx="30">
                  <c:v>&gt; 29 minutes</c:v>
                </c:pt>
              </c:strCache>
            </c:strRef>
          </c:cat>
          <c:val>
            <c:numRef>
              <c:f>Sheet7!$B$2:$B$32</c:f>
            </c:numRef>
          </c:val>
        </c:ser>
        <c:ser>
          <c:idx val="1"/>
          <c:order val="1"/>
          <c:tx>
            <c:strRef>
              <c:f>Sheet7!$C$1</c:f>
              <c:strCache>
                <c:ptCount val="1"/>
                <c:pt idx="0">
                  <c:v>Arrest Made</c:v>
                </c:pt>
              </c:strCache>
            </c:strRef>
          </c:tx>
          <c:invertIfNegative val="0"/>
          <c:cat>
            <c:strRef>
              <c:f>Sheet7!$A$2:$A$32</c:f>
              <c:strCache>
                <c:ptCount val="31"/>
                <c:pt idx="0">
                  <c:v>&lt;1 Minute</c:v>
                </c:pt>
                <c:pt idx="1">
                  <c:v>1 minute</c:v>
                </c:pt>
                <c:pt idx="2">
                  <c:v>2 minute</c:v>
                </c:pt>
                <c:pt idx="3">
                  <c:v>3 minute</c:v>
                </c:pt>
                <c:pt idx="4">
                  <c:v>4 minute</c:v>
                </c:pt>
                <c:pt idx="5">
                  <c:v>5 minute</c:v>
                </c:pt>
                <c:pt idx="6">
                  <c:v>6 minute</c:v>
                </c:pt>
                <c:pt idx="7">
                  <c:v>7 minute</c:v>
                </c:pt>
                <c:pt idx="8">
                  <c:v>8 minute</c:v>
                </c:pt>
                <c:pt idx="9">
                  <c:v>9 minute</c:v>
                </c:pt>
                <c:pt idx="10">
                  <c:v>10 minute</c:v>
                </c:pt>
                <c:pt idx="11">
                  <c:v>11 minute</c:v>
                </c:pt>
                <c:pt idx="12">
                  <c:v>12 minute</c:v>
                </c:pt>
                <c:pt idx="13">
                  <c:v>13 minute</c:v>
                </c:pt>
                <c:pt idx="14">
                  <c:v>14 minute</c:v>
                </c:pt>
                <c:pt idx="15">
                  <c:v>15 minute</c:v>
                </c:pt>
                <c:pt idx="16">
                  <c:v>16 minute</c:v>
                </c:pt>
                <c:pt idx="17">
                  <c:v>17 minute</c:v>
                </c:pt>
                <c:pt idx="18">
                  <c:v>18 minute</c:v>
                </c:pt>
                <c:pt idx="19">
                  <c:v>19 minute</c:v>
                </c:pt>
                <c:pt idx="20">
                  <c:v>20 minute</c:v>
                </c:pt>
                <c:pt idx="21">
                  <c:v>21 minute</c:v>
                </c:pt>
                <c:pt idx="22">
                  <c:v>22 minute</c:v>
                </c:pt>
                <c:pt idx="23">
                  <c:v>23 minute</c:v>
                </c:pt>
                <c:pt idx="24">
                  <c:v>24 minute</c:v>
                </c:pt>
                <c:pt idx="25">
                  <c:v>25 minute</c:v>
                </c:pt>
                <c:pt idx="26">
                  <c:v>26 minute</c:v>
                </c:pt>
                <c:pt idx="27">
                  <c:v>27 minute</c:v>
                </c:pt>
                <c:pt idx="28">
                  <c:v>28 minute</c:v>
                </c:pt>
                <c:pt idx="29">
                  <c:v>29 minute</c:v>
                </c:pt>
                <c:pt idx="30">
                  <c:v>&gt; 29 minutes</c:v>
                </c:pt>
              </c:strCache>
            </c:strRef>
          </c:cat>
          <c:val>
            <c:numRef>
              <c:f>Sheet7!$C$2:$C$32</c:f>
            </c:numRef>
          </c:val>
        </c:ser>
        <c:ser>
          <c:idx val="2"/>
          <c:order val="2"/>
          <c:tx>
            <c:strRef>
              <c:f>Sheet7!$D$1</c:f>
              <c:strCache>
                <c:ptCount val="1"/>
                <c:pt idx="0">
                  <c:v>Total</c:v>
                </c:pt>
              </c:strCache>
            </c:strRef>
          </c:tx>
          <c:invertIfNegative val="0"/>
          <c:cat>
            <c:strRef>
              <c:f>Sheet7!$A$2:$A$32</c:f>
              <c:strCache>
                <c:ptCount val="31"/>
                <c:pt idx="0">
                  <c:v>&lt;1 Minute</c:v>
                </c:pt>
                <c:pt idx="1">
                  <c:v>1 minute</c:v>
                </c:pt>
                <c:pt idx="2">
                  <c:v>2 minute</c:v>
                </c:pt>
                <c:pt idx="3">
                  <c:v>3 minute</c:v>
                </c:pt>
                <c:pt idx="4">
                  <c:v>4 minute</c:v>
                </c:pt>
                <c:pt idx="5">
                  <c:v>5 minute</c:v>
                </c:pt>
                <c:pt idx="6">
                  <c:v>6 minute</c:v>
                </c:pt>
                <c:pt idx="7">
                  <c:v>7 minute</c:v>
                </c:pt>
                <c:pt idx="8">
                  <c:v>8 minute</c:v>
                </c:pt>
                <c:pt idx="9">
                  <c:v>9 minute</c:v>
                </c:pt>
                <c:pt idx="10">
                  <c:v>10 minute</c:v>
                </c:pt>
                <c:pt idx="11">
                  <c:v>11 minute</c:v>
                </c:pt>
                <c:pt idx="12">
                  <c:v>12 minute</c:v>
                </c:pt>
                <c:pt idx="13">
                  <c:v>13 minute</c:v>
                </c:pt>
                <c:pt idx="14">
                  <c:v>14 minute</c:v>
                </c:pt>
                <c:pt idx="15">
                  <c:v>15 minute</c:v>
                </c:pt>
                <c:pt idx="16">
                  <c:v>16 minute</c:v>
                </c:pt>
                <c:pt idx="17">
                  <c:v>17 minute</c:v>
                </c:pt>
                <c:pt idx="18">
                  <c:v>18 minute</c:v>
                </c:pt>
                <c:pt idx="19">
                  <c:v>19 minute</c:v>
                </c:pt>
                <c:pt idx="20">
                  <c:v>20 minute</c:v>
                </c:pt>
                <c:pt idx="21">
                  <c:v>21 minute</c:v>
                </c:pt>
                <c:pt idx="22">
                  <c:v>22 minute</c:v>
                </c:pt>
                <c:pt idx="23">
                  <c:v>23 minute</c:v>
                </c:pt>
                <c:pt idx="24">
                  <c:v>24 minute</c:v>
                </c:pt>
                <c:pt idx="25">
                  <c:v>25 minute</c:v>
                </c:pt>
                <c:pt idx="26">
                  <c:v>26 minute</c:v>
                </c:pt>
                <c:pt idx="27">
                  <c:v>27 minute</c:v>
                </c:pt>
                <c:pt idx="28">
                  <c:v>28 minute</c:v>
                </c:pt>
                <c:pt idx="29">
                  <c:v>29 minute</c:v>
                </c:pt>
                <c:pt idx="30">
                  <c:v>&gt; 29 minutes</c:v>
                </c:pt>
              </c:strCache>
            </c:strRef>
          </c:cat>
          <c:val>
            <c:numRef>
              <c:f>Sheet7!$D$2:$D$32</c:f>
            </c:numRef>
          </c:val>
        </c:ser>
        <c:ser>
          <c:idx val="3"/>
          <c:order val="3"/>
          <c:tx>
            <c:strRef>
              <c:f>Sheet7!$E$1</c:f>
              <c:strCache>
                <c:ptCount val="1"/>
                <c:pt idx="0">
                  <c:v>Percentage</c:v>
                </c:pt>
              </c:strCache>
            </c:strRef>
          </c:tx>
          <c:invertIfNegative val="0"/>
          <c:trendline>
            <c:trendlineType val="linear"/>
            <c:dispRSqr val="0"/>
            <c:dispEq val="0"/>
          </c:trendline>
          <c:cat>
            <c:strRef>
              <c:f>Sheet7!$A$2:$A$32</c:f>
              <c:strCache>
                <c:ptCount val="31"/>
                <c:pt idx="0">
                  <c:v>&lt;1 Minute</c:v>
                </c:pt>
                <c:pt idx="1">
                  <c:v>1 minute</c:v>
                </c:pt>
                <c:pt idx="2">
                  <c:v>2 minute</c:v>
                </c:pt>
                <c:pt idx="3">
                  <c:v>3 minute</c:v>
                </c:pt>
                <c:pt idx="4">
                  <c:v>4 minute</c:v>
                </c:pt>
                <c:pt idx="5">
                  <c:v>5 minute</c:v>
                </c:pt>
                <c:pt idx="6">
                  <c:v>6 minute</c:v>
                </c:pt>
                <c:pt idx="7">
                  <c:v>7 minute</c:v>
                </c:pt>
                <c:pt idx="8">
                  <c:v>8 minute</c:v>
                </c:pt>
                <c:pt idx="9">
                  <c:v>9 minute</c:v>
                </c:pt>
                <c:pt idx="10">
                  <c:v>10 minute</c:v>
                </c:pt>
                <c:pt idx="11">
                  <c:v>11 minute</c:v>
                </c:pt>
                <c:pt idx="12">
                  <c:v>12 minute</c:v>
                </c:pt>
                <c:pt idx="13">
                  <c:v>13 minute</c:v>
                </c:pt>
                <c:pt idx="14">
                  <c:v>14 minute</c:v>
                </c:pt>
                <c:pt idx="15">
                  <c:v>15 minute</c:v>
                </c:pt>
                <c:pt idx="16">
                  <c:v>16 minute</c:v>
                </c:pt>
                <c:pt idx="17">
                  <c:v>17 minute</c:v>
                </c:pt>
                <c:pt idx="18">
                  <c:v>18 minute</c:v>
                </c:pt>
                <c:pt idx="19">
                  <c:v>19 minute</c:v>
                </c:pt>
                <c:pt idx="20">
                  <c:v>20 minute</c:v>
                </c:pt>
                <c:pt idx="21">
                  <c:v>21 minute</c:v>
                </c:pt>
                <c:pt idx="22">
                  <c:v>22 minute</c:v>
                </c:pt>
                <c:pt idx="23">
                  <c:v>23 minute</c:v>
                </c:pt>
                <c:pt idx="24">
                  <c:v>24 minute</c:v>
                </c:pt>
                <c:pt idx="25">
                  <c:v>25 minute</c:v>
                </c:pt>
                <c:pt idx="26">
                  <c:v>26 minute</c:v>
                </c:pt>
                <c:pt idx="27">
                  <c:v>27 minute</c:v>
                </c:pt>
                <c:pt idx="28">
                  <c:v>28 minute</c:v>
                </c:pt>
                <c:pt idx="29">
                  <c:v>29 minute</c:v>
                </c:pt>
                <c:pt idx="30">
                  <c:v>&gt; 29 minutes</c:v>
                </c:pt>
              </c:strCache>
            </c:strRef>
          </c:cat>
          <c:val>
            <c:numRef>
              <c:f>Sheet7!$E$2:$E$32</c:f>
              <c:numCache>
                <c:formatCode>General</c:formatCode>
                <c:ptCount val="31"/>
                <c:pt idx="0">
                  <c:v>12</c:v>
                </c:pt>
                <c:pt idx="1">
                  <c:v>8.8495575221238898</c:v>
                </c:pt>
                <c:pt idx="2">
                  <c:v>6.7647058823529385</c:v>
                </c:pt>
                <c:pt idx="3">
                  <c:v>5.7575757575757471</c:v>
                </c:pt>
                <c:pt idx="4">
                  <c:v>6.1437908496731986</c:v>
                </c:pt>
                <c:pt idx="5">
                  <c:v>6.2420382165605055</c:v>
                </c:pt>
                <c:pt idx="6">
                  <c:v>5.3516819571865355</c:v>
                </c:pt>
                <c:pt idx="7">
                  <c:v>7.2222222222222214</c:v>
                </c:pt>
                <c:pt idx="8">
                  <c:v>5.8685446009389635</c:v>
                </c:pt>
                <c:pt idx="9">
                  <c:v>8.0745341614906803</c:v>
                </c:pt>
                <c:pt idx="10">
                  <c:v>5.4166666666666714</c:v>
                </c:pt>
                <c:pt idx="11">
                  <c:v>6.4039408866995107</c:v>
                </c:pt>
                <c:pt idx="12">
                  <c:v>3.8709677419354835</c:v>
                </c:pt>
                <c:pt idx="13">
                  <c:v>6.4</c:v>
                </c:pt>
                <c:pt idx="14">
                  <c:v>8.5365853658536608</c:v>
                </c:pt>
                <c:pt idx="15">
                  <c:v>2.5</c:v>
                </c:pt>
                <c:pt idx="16">
                  <c:v>9.4339622641509404</c:v>
                </c:pt>
                <c:pt idx="17">
                  <c:v>8.5714285714285694</c:v>
                </c:pt>
                <c:pt idx="18">
                  <c:v>2.7777777777777857</c:v>
                </c:pt>
                <c:pt idx="19">
                  <c:v>0</c:v>
                </c:pt>
                <c:pt idx="20">
                  <c:v>5.5555555555555483</c:v>
                </c:pt>
                <c:pt idx="21">
                  <c:v>11.111111111111082</c:v>
                </c:pt>
                <c:pt idx="22">
                  <c:v>12.5</c:v>
                </c:pt>
                <c:pt idx="23">
                  <c:v>0</c:v>
                </c:pt>
                <c:pt idx="24">
                  <c:v>0</c:v>
                </c:pt>
                <c:pt idx="25">
                  <c:v>10</c:v>
                </c:pt>
                <c:pt idx="26">
                  <c:v>22.222222222222161</c:v>
                </c:pt>
                <c:pt idx="27">
                  <c:v>0</c:v>
                </c:pt>
                <c:pt idx="28">
                  <c:v>16.6666666666667</c:v>
                </c:pt>
                <c:pt idx="29">
                  <c:v>11.111111111111082</c:v>
                </c:pt>
                <c:pt idx="30">
                  <c:v>5.4545454545454435</c:v>
                </c:pt>
              </c:numCache>
            </c:numRef>
          </c:val>
        </c:ser>
        <c:dLbls>
          <c:showLegendKey val="0"/>
          <c:showVal val="0"/>
          <c:showCatName val="0"/>
          <c:showSerName val="0"/>
          <c:showPercent val="0"/>
          <c:showBubbleSize val="0"/>
        </c:dLbls>
        <c:gapWidth val="150"/>
        <c:axId val="83332096"/>
        <c:axId val="83350272"/>
      </c:barChart>
      <c:catAx>
        <c:axId val="83332096"/>
        <c:scaling>
          <c:orientation val="minMax"/>
        </c:scaling>
        <c:delete val="0"/>
        <c:axPos val="b"/>
        <c:majorTickMark val="out"/>
        <c:minorTickMark val="none"/>
        <c:tickLblPos val="nextTo"/>
        <c:crossAx val="83350272"/>
        <c:crosses val="autoZero"/>
        <c:auto val="1"/>
        <c:lblAlgn val="ctr"/>
        <c:lblOffset val="100"/>
        <c:noMultiLvlLbl val="0"/>
      </c:catAx>
      <c:valAx>
        <c:axId val="83350272"/>
        <c:scaling>
          <c:orientation val="minMax"/>
        </c:scaling>
        <c:delete val="0"/>
        <c:axPos val="l"/>
        <c:majorGridlines/>
        <c:numFmt formatCode="General" sourceLinked="1"/>
        <c:majorTickMark val="out"/>
        <c:minorTickMark val="none"/>
        <c:tickLblPos val="nextTo"/>
        <c:crossAx val="83332096"/>
        <c:crosses val="autoZero"/>
        <c:crossBetween val="between"/>
      </c:valAx>
    </c:plotArea>
    <c:plotVisOnly val="1"/>
    <c:dispBlanksAs val="gap"/>
    <c:showDLblsOverMax val="0"/>
  </c:chart>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3000"/>
            </a:pPr>
            <a:r>
              <a:rPr lang="en-GB" sz="3000"/>
              <a:t>Percentage</a:t>
            </a:r>
            <a:r>
              <a:rPr lang="en-GB" sz="3000" baseline="0"/>
              <a:t> of arrests made by number of units attending</a:t>
            </a:r>
            <a:endParaRPr lang="en-GB" sz="3000"/>
          </a:p>
        </c:rich>
      </c:tx>
      <c:overlay val="0"/>
    </c:title>
    <c:autoTitleDeleted val="0"/>
    <c:plotArea>
      <c:layout>
        <c:manualLayout>
          <c:layoutTarget val="inner"/>
          <c:xMode val="edge"/>
          <c:yMode val="edge"/>
          <c:x val="4.313419608782109E-2"/>
          <c:y val="7.3784654885376777E-2"/>
          <c:w val="0.94295943574454977"/>
          <c:h val="0.82822582501280795"/>
        </c:manualLayout>
      </c:layout>
      <c:barChart>
        <c:barDir val="col"/>
        <c:grouping val="clustered"/>
        <c:varyColors val="0"/>
        <c:ser>
          <c:idx val="0"/>
          <c:order val="0"/>
          <c:invertIfNegative val="0"/>
          <c:cat>
            <c:strRef>
              <c:f>Sheet1!$A$2:$A$9</c:f>
              <c:strCache>
                <c:ptCount val="8"/>
                <c:pt idx="0">
                  <c:v>1 to 3 Units</c:v>
                </c:pt>
                <c:pt idx="1">
                  <c:v>4 to 6 units</c:v>
                </c:pt>
                <c:pt idx="2">
                  <c:v>7 to 9 units</c:v>
                </c:pt>
                <c:pt idx="3">
                  <c:v>10 to 13 units</c:v>
                </c:pt>
                <c:pt idx="4">
                  <c:v>13 to 15 units</c:v>
                </c:pt>
                <c:pt idx="5">
                  <c:v>16 to 18 units</c:v>
                </c:pt>
                <c:pt idx="6">
                  <c:v>19 to 21 units</c:v>
                </c:pt>
                <c:pt idx="7">
                  <c:v>More than 21 units</c:v>
                </c:pt>
              </c:strCache>
            </c:strRef>
          </c:cat>
          <c:val>
            <c:numRef>
              <c:f>Sheet1!$B$2:$B$9</c:f>
            </c:numRef>
          </c:val>
        </c:ser>
        <c:ser>
          <c:idx val="1"/>
          <c:order val="1"/>
          <c:invertIfNegative val="0"/>
          <c:cat>
            <c:strRef>
              <c:f>Sheet1!$A$2:$A$9</c:f>
              <c:strCache>
                <c:ptCount val="8"/>
                <c:pt idx="0">
                  <c:v>1 to 3 Units</c:v>
                </c:pt>
                <c:pt idx="1">
                  <c:v>4 to 6 units</c:v>
                </c:pt>
                <c:pt idx="2">
                  <c:v>7 to 9 units</c:v>
                </c:pt>
                <c:pt idx="3">
                  <c:v>10 to 13 units</c:v>
                </c:pt>
                <c:pt idx="4">
                  <c:v>13 to 15 units</c:v>
                </c:pt>
                <c:pt idx="5">
                  <c:v>16 to 18 units</c:v>
                </c:pt>
                <c:pt idx="6">
                  <c:v>19 to 21 units</c:v>
                </c:pt>
                <c:pt idx="7">
                  <c:v>More than 21 units</c:v>
                </c:pt>
              </c:strCache>
            </c:strRef>
          </c:cat>
          <c:val>
            <c:numRef>
              <c:f>Sheet1!$C$2:$C$9</c:f>
            </c:numRef>
          </c:val>
        </c:ser>
        <c:ser>
          <c:idx val="2"/>
          <c:order val="2"/>
          <c:invertIfNegative val="0"/>
          <c:cat>
            <c:strRef>
              <c:f>Sheet1!$A$2:$A$9</c:f>
              <c:strCache>
                <c:ptCount val="8"/>
                <c:pt idx="0">
                  <c:v>1 to 3 Units</c:v>
                </c:pt>
                <c:pt idx="1">
                  <c:v>4 to 6 units</c:v>
                </c:pt>
                <c:pt idx="2">
                  <c:v>7 to 9 units</c:v>
                </c:pt>
                <c:pt idx="3">
                  <c:v>10 to 13 units</c:v>
                </c:pt>
                <c:pt idx="4">
                  <c:v>13 to 15 units</c:v>
                </c:pt>
                <c:pt idx="5">
                  <c:v>16 to 18 units</c:v>
                </c:pt>
                <c:pt idx="6">
                  <c:v>19 to 21 units</c:v>
                </c:pt>
                <c:pt idx="7">
                  <c:v>More than 21 units</c:v>
                </c:pt>
              </c:strCache>
            </c:strRef>
          </c:cat>
          <c:val>
            <c:numRef>
              <c:f>Sheet1!$D$2:$D$9</c:f>
            </c:numRef>
          </c:val>
        </c:ser>
        <c:ser>
          <c:idx val="3"/>
          <c:order val="3"/>
          <c:invertIfNegative val="0"/>
          <c:cat>
            <c:strRef>
              <c:f>Sheet1!$A$2:$A$9</c:f>
              <c:strCache>
                <c:ptCount val="8"/>
                <c:pt idx="0">
                  <c:v>1 to 3 Units</c:v>
                </c:pt>
                <c:pt idx="1">
                  <c:v>4 to 6 units</c:v>
                </c:pt>
                <c:pt idx="2">
                  <c:v>7 to 9 units</c:v>
                </c:pt>
                <c:pt idx="3">
                  <c:v>10 to 13 units</c:v>
                </c:pt>
                <c:pt idx="4">
                  <c:v>13 to 15 units</c:v>
                </c:pt>
                <c:pt idx="5">
                  <c:v>16 to 18 units</c:v>
                </c:pt>
                <c:pt idx="6">
                  <c:v>19 to 21 units</c:v>
                </c:pt>
                <c:pt idx="7">
                  <c:v>More than 21 units</c:v>
                </c:pt>
              </c:strCache>
            </c:strRef>
          </c:cat>
          <c:val>
            <c:numRef>
              <c:f>Sheet1!$E$2:$E$9</c:f>
              <c:numCache>
                <c:formatCode>General</c:formatCode>
                <c:ptCount val="8"/>
                <c:pt idx="0">
                  <c:v>2.6631158455392812</c:v>
                </c:pt>
                <c:pt idx="1">
                  <c:v>5.3905893101872939</c:v>
                </c:pt>
                <c:pt idx="2">
                  <c:v>9.1093117408906679</c:v>
                </c:pt>
                <c:pt idx="3">
                  <c:v>14.647887323943701</c:v>
                </c:pt>
                <c:pt idx="4">
                  <c:v>26.315789473684188</c:v>
                </c:pt>
                <c:pt idx="5">
                  <c:v>29.545454545454504</c:v>
                </c:pt>
                <c:pt idx="6">
                  <c:v>39.130434782608695</c:v>
                </c:pt>
                <c:pt idx="7">
                  <c:v>33.3333333333333</c:v>
                </c:pt>
              </c:numCache>
            </c:numRef>
          </c:val>
        </c:ser>
        <c:dLbls>
          <c:showLegendKey val="0"/>
          <c:showVal val="0"/>
          <c:showCatName val="0"/>
          <c:showSerName val="0"/>
          <c:showPercent val="0"/>
          <c:showBubbleSize val="0"/>
        </c:dLbls>
        <c:gapWidth val="150"/>
        <c:axId val="83274752"/>
        <c:axId val="83276544"/>
      </c:barChart>
      <c:catAx>
        <c:axId val="83274752"/>
        <c:scaling>
          <c:orientation val="minMax"/>
        </c:scaling>
        <c:delete val="0"/>
        <c:axPos val="b"/>
        <c:majorTickMark val="none"/>
        <c:minorTickMark val="none"/>
        <c:tickLblPos val="nextTo"/>
        <c:txPr>
          <a:bodyPr/>
          <a:lstStyle/>
          <a:p>
            <a:pPr>
              <a:defRPr sz="2000"/>
            </a:pPr>
            <a:endParaRPr lang="en-US"/>
          </a:p>
        </c:txPr>
        <c:crossAx val="83276544"/>
        <c:crosses val="autoZero"/>
        <c:auto val="1"/>
        <c:lblAlgn val="ctr"/>
        <c:lblOffset val="100"/>
        <c:noMultiLvlLbl val="0"/>
      </c:catAx>
      <c:valAx>
        <c:axId val="83276544"/>
        <c:scaling>
          <c:orientation val="minMax"/>
        </c:scaling>
        <c:delete val="0"/>
        <c:axPos val="l"/>
        <c:majorGridlines/>
        <c:numFmt formatCode="General" sourceLinked="1"/>
        <c:majorTickMark val="none"/>
        <c:minorTickMark val="none"/>
        <c:tickLblPos val="nextTo"/>
        <c:crossAx val="83274752"/>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3200"/>
            </a:pPr>
            <a:r>
              <a:rPr lang="en-GB" sz="3200" dirty="0"/>
              <a:t>Frequency of Burglary Offences by Time of Day </a:t>
            </a:r>
          </a:p>
        </c:rich>
      </c:tx>
      <c:layout>
        <c:manualLayout>
          <c:xMode val="edge"/>
          <c:yMode val="edge"/>
          <c:x val="0.17573245692291192"/>
          <c:y val="3.2019742942463493E-2"/>
        </c:manualLayout>
      </c:layout>
      <c:overlay val="0"/>
      <c:spPr>
        <a:noFill/>
        <a:ln w="25400">
          <a:noFill/>
        </a:ln>
      </c:spPr>
    </c:title>
    <c:autoTitleDeleted val="0"/>
    <c:plotArea>
      <c:layout>
        <c:manualLayout>
          <c:layoutTarget val="inner"/>
          <c:xMode val="edge"/>
          <c:yMode val="edge"/>
          <c:x val="9.2050334578668208E-2"/>
          <c:y val="0.19704457195362038"/>
          <c:w val="0.88842519888805149"/>
          <c:h val="0.56157703006781823"/>
        </c:manualLayout>
      </c:layout>
      <c:barChart>
        <c:barDir val="col"/>
        <c:grouping val="clustered"/>
        <c:varyColors val="0"/>
        <c:ser>
          <c:idx val="0"/>
          <c:order val="0"/>
          <c:tx>
            <c:strRef>
              <c:f>Graphs!$B$1</c:f>
              <c:strCache>
                <c:ptCount val="1"/>
                <c:pt idx="0">
                  <c:v>Burglary offences</c:v>
                </c:pt>
              </c:strCache>
            </c:strRef>
          </c:tx>
          <c:spPr>
            <a:solidFill>
              <a:srgbClr val="9999FF"/>
            </a:solidFill>
            <a:ln w="12700">
              <a:solidFill>
                <a:srgbClr val="000000"/>
              </a:solidFill>
              <a:prstDash val="solid"/>
            </a:ln>
          </c:spPr>
          <c:invertIfNegative val="0"/>
          <c:cat>
            <c:strRef>
              <c:f>Graphs!$A$2:$A$25</c:f>
              <c:strCache>
                <c:ptCount val="24"/>
                <c:pt idx="0">
                  <c:v>00:00 - 12:59</c:v>
                </c:pt>
                <c:pt idx="1">
                  <c:v>01:00 - 01:59</c:v>
                </c:pt>
                <c:pt idx="2">
                  <c:v>02:00 - 02:59</c:v>
                </c:pt>
                <c:pt idx="3">
                  <c:v>03:00 - 03:59</c:v>
                </c:pt>
                <c:pt idx="4">
                  <c:v>04:00 - 04:59</c:v>
                </c:pt>
                <c:pt idx="5">
                  <c:v>05:00 - 05:59</c:v>
                </c:pt>
                <c:pt idx="6">
                  <c:v>06:00 - 06:59</c:v>
                </c:pt>
                <c:pt idx="7">
                  <c:v>07:00 - 07:59</c:v>
                </c:pt>
                <c:pt idx="8">
                  <c:v>08:00 - 08:59</c:v>
                </c:pt>
                <c:pt idx="9">
                  <c:v>09:00 - 09:59</c:v>
                </c:pt>
                <c:pt idx="10">
                  <c:v>10:00 - 10:59</c:v>
                </c:pt>
                <c:pt idx="11">
                  <c:v>11:00 - 11:59</c:v>
                </c:pt>
                <c:pt idx="12">
                  <c:v>12:00 - 12:59</c:v>
                </c:pt>
                <c:pt idx="13">
                  <c:v>13:00 - 13:59</c:v>
                </c:pt>
                <c:pt idx="14">
                  <c:v>14:00 - 14:59</c:v>
                </c:pt>
                <c:pt idx="15">
                  <c:v>15:00 - 15:59</c:v>
                </c:pt>
                <c:pt idx="16">
                  <c:v>16:00 - 16:59</c:v>
                </c:pt>
                <c:pt idx="17">
                  <c:v>17:00 - 17:59</c:v>
                </c:pt>
                <c:pt idx="18">
                  <c:v>18:00 - 18:59</c:v>
                </c:pt>
                <c:pt idx="19">
                  <c:v>19:00 - 19:59</c:v>
                </c:pt>
                <c:pt idx="20">
                  <c:v>20:00 - 20:59</c:v>
                </c:pt>
                <c:pt idx="21">
                  <c:v>21:00 - 21:59</c:v>
                </c:pt>
                <c:pt idx="22">
                  <c:v>22:00 - 22:59</c:v>
                </c:pt>
                <c:pt idx="23">
                  <c:v>23:00 - 23:59</c:v>
                </c:pt>
              </c:strCache>
            </c:strRef>
          </c:cat>
          <c:val>
            <c:numRef>
              <c:f>Graphs!$B$2:$B$25</c:f>
              <c:numCache>
                <c:formatCode>General</c:formatCode>
                <c:ptCount val="24"/>
                <c:pt idx="0">
                  <c:v>779</c:v>
                </c:pt>
                <c:pt idx="1">
                  <c:v>416</c:v>
                </c:pt>
                <c:pt idx="2">
                  <c:v>345</c:v>
                </c:pt>
                <c:pt idx="3">
                  <c:v>296</c:v>
                </c:pt>
                <c:pt idx="4">
                  <c:v>205</c:v>
                </c:pt>
                <c:pt idx="5">
                  <c:v>162</c:v>
                </c:pt>
                <c:pt idx="6">
                  <c:v>205</c:v>
                </c:pt>
                <c:pt idx="7">
                  <c:v>435</c:v>
                </c:pt>
                <c:pt idx="8">
                  <c:v>840</c:v>
                </c:pt>
                <c:pt idx="9">
                  <c:v>631</c:v>
                </c:pt>
                <c:pt idx="10">
                  <c:v>561</c:v>
                </c:pt>
                <c:pt idx="11">
                  <c:v>565</c:v>
                </c:pt>
                <c:pt idx="12">
                  <c:v>690</c:v>
                </c:pt>
                <c:pt idx="13">
                  <c:v>565</c:v>
                </c:pt>
                <c:pt idx="14">
                  <c:v>596</c:v>
                </c:pt>
                <c:pt idx="15">
                  <c:v>536</c:v>
                </c:pt>
                <c:pt idx="16">
                  <c:v>562</c:v>
                </c:pt>
                <c:pt idx="17">
                  <c:v>549</c:v>
                </c:pt>
                <c:pt idx="18">
                  <c:v>606</c:v>
                </c:pt>
                <c:pt idx="19">
                  <c:v>577</c:v>
                </c:pt>
                <c:pt idx="20">
                  <c:v>456</c:v>
                </c:pt>
                <c:pt idx="21">
                  <c:v>459</c:v>
                </c:pt>
                <c:pt idx="22">
                  <c:v>725</c:v>
                </c:pt>
                <c:pt idx="23">
                  <c:v>778</c:v>
                </c:pt>
              </c:numCache>
            </c:numRef>
          </c:val>
        </c:ser>
        <c:dLbls>
          <c:showLegendKey val="0"/>
          <c:showVal val="0"/>
          <c:showCatName val="0"/>
          <c:showSerName val="0"/>
          <c:showPercent val="0"/>
          <c:showBubbleSize val="0"/>
        </c:dLbls>
        <c:gapWidth val="150"/>
        <c:axId val="75278976"/>
        <c:axId val="75288960"/>
      </c:barChart>
      <c:catAx>
        <c:axId val="75278976"/>
        <c:scaling>
          <c:orientation val="minMax"/>
        </c:scaling>
        <c:delete val="0"/>
        <c:axPos val="b"/>
        <c:numFmt formatCode="General" sourceLinked="1"/>
        <c:majorTickMark val="out"/>
        <c:minorTickMark val="none"/>
        <c:tickLblPos val="nextTo"/>
        <c:spPr>
          <a:ln w="3175">
            <a:solidFill>
              <a:srgbClr val="000000"/>
            </a:solidFill>
            <a:prstDash val="solid"/>
          </a:ln>
        </c:spPr>
        <c:txPr>
          <a:bodyPr rot="5400000" vert="horz"/>
          <a:lstStyle/>
          <a:p>
            <a:pPr>
              <a:defRPr/>
            </a:pPr>
            <a:endParaRPr lang="en-US"/>
          </a:p>
        </c:txPr>
        <c:crossAx val="75288960"/>
        <c:crosses val="autoZero"/>
        <c:auto val="1"/>
        <c:lblAlgn val="ctr"/>
        <c:lblOffset val="100"/>
        <c:tickLblSkip val="1"/>
        <c:tickMarkSkip val="1"/>
        <c:noMultiLvlLbl val="0"/>
      </c:catAx>
      <c:valAx>
        <c:axId val="75288960"/>
        <c:scaling>
          <c:orientation val="minMax"/>
        </c:scaling>
        <c:delete val="0"/>
        <c:axPos val="l"/>
        <c:majorGridlines>
          <c:spPr>
            <a:ln w="3175">
              <a:solidFill>
                <a:srgbClr val="000000"/>
              </a:solidFill>
              <a:prstDash val="solid"/>
            </a:ln>
          </c:spPr>
        </c:majorGridlines>
        <c:numFmt formatCode="General" sourceLinked="1"/>
        <c:majorTickMark val="out"/>
        <c:minorTickMark val="none"/>
        <c:tickLblPos val="nextTo"/>
        <c:spPr>
          <a:ln w="3175">
            <a:solidFill>
              <a:srgbClr val="000000"/>
            </a:solidFill>
            <a:prstDash val="solid"/>
          </a:ln>
        </c:spPr>
        <c:txPr>
          <a:bodyPr rot="0" vert="horz"/>
          <a:lstStyle/>
          <a:p>
            <a:pPr>
              <a:defRPr/>
            </a:pPr>
            <a:endParaRPr lang="en-US"/>
          </a:p>
        </c:txPr>
        <c:crossAx val="75278976"/>
        <c:crosses val="autoZero"/>
        <c:crossBetween val="between"/>
      </c:valAx>
      <c:spPr>
        <a:solidFill>
          <a:srgbClr val="C0C0C0"/>
        </a:solidFill>
        <a:ln w="12700">
          <a:solidFill>
            <a:srgbClr val="808080"/>
          </a:solidFill>
          <a:prstDash val="solid"/>
        </a:ln>
      </c:spPr>
    </c:plotArea>
    <c:plotVisOnly val="1"/>
    <c:dispBlanksAs val="gap"/>
    <c:showDLblsOverMax val="0"/>
  </c:chart>
  <c:spPr>
    <a:solidFill>
      <a:srgbClr val="FFFFFF"/>
    </a:solidFill>
    <a:ln w="3175">
      <a:noFill/>
      <a:prstDash val="solid"/>
    </a:ln>
    <a:effectLst>
      <a:outerShdw dist="35921" dir="2700000" algn="br">
        <a:schemeClr val="bg1"/>
      </a:outerShdw>
    </a:effectLst>
  </c:spPr>
  <c:txPr>
    <a:bodyPr/>
    <a:lstStyle/>
    <a:p>
      <a:pPr>
        <a:defRPr sz="1500" b="0" i="0" u="none" strike="noStrike" baseline="0">
          <a:solidFill>
            <a:srgbClr val="000000"/>
          </a:solidFill>
          <a:latin typeface="Arial"/>
          <a:ea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3600"/>
            </a:pPr>
            <a:r>
              <a:rPr lang="en-GB" sz="3600"/>
              <a:t>Frequency of Burglary Offences by Day of week</a:t>
            </a:r>
          </a:p>
        </c:rich>
      </c:tx>
      <c:layout>
        <c:manualLayout>
          <c:xMode val="edge"/>
          <c:yMode val="edge"/>
          <c:x val="0.15804206597059794"/>
          <c:y val="3.3033129906654426E-2"/>
        </c:manualLayout>
      </c:layout>
      <c:overlay val="0"/>
      <c:spPr>
        <a:noFill/>
        <a:ln w="25400">
          <a:noFill/>
        </a:ln>
      </c:spPr>
    </c:title>
    <c:autoTitleDeleted val="0"/>
    <c:plotArea>
      <c:layout>
        <c:manualLayout>
          <c:layoutTarget val="inner"/>
          <c:xMode val="edge"/>
          <c:yMode val="edge"/>
          <c:x val="9.3706357699381265E-2"/>
          <c:y val="0.23723793296597323"/>
          <c:w val="0.886713892259817"/>
          <c:h val="0.42342466516711785"/>
        </c:manualLayout>
      </c:layout>
      <c:barChart>
        <c:barDir val="col"/>
        <c:grouping val="clustered"/>
        <c:varyColors val="0"/>
        <c:ser>
          <c:idx val="0"/>
          <c:order val="0"/>
          <c:spPr>
            <a:solidFill>
              <a:srgbClr val="9999FF"/>
            </a:solidFill>
            <a:ln w="12700">
              <a:solidFill>
                <a:srgbClr val="000000"/>
              </a:solidFill>
              <a:prstDash val="solid"/>
            </a:ln>
          </c:spPr>
          <c:invertIfNegative val="0"/>
          <c:cat>
            <c:strRef>
              <c:f>Graphs!$A$29:$A$35</c:f>
              <c:strCache>
                <c:ptCount val="7"/>
                <c:pt idx="0">
                  <c:v>Monday</c:v>
                </c:pt>
                <c:pt idx="1">
                  <c:v>Tuesday</c:v>
                </c:pt>
                <c:pt idx="2">
                  <c:v>Wednesday</c:v>
                </c:pt>
                <c:pt idx="3">
                  <c:v>Thursday</c:v>
                </c:pt>
                <c:pt idx="4">
                  <c:v>Friday</c:v>
                </c:pt>
                <c:pt idx="5">
                  <c:v>Saturday</c:v>
                </c:pt>
                <c:pt idx="6">
                  <c:v>Sunday</c:v>
                </c:pt>
              </c:strCache>
            </c:strRef>
          </c:cat>
          <c:val>
            <c:numRef>
              <c:f>Graphs!$B$29:$B$35</c:f>
              <c:numCache>
                <c:formatCode>General</c:formatCode>
                <c:ptCount val="7"/>
                <c:pt idx="0">
                  <c:v>2049</c:v>
                </c:pt>
                <c:pt idx="1">
                  <c:v>2050</c:v>
                </c:pt>
                <c:pt idx="2">
                  <c:v>2115</c:v>
                </c:pt>
                <c:pt idx="3">
                  <c:v>2181</c:v>
                </c:pt>
                <c:pt idx="4">
                  <c:v>2404</c:v>
                </c:pt>
                <c:pt idx="5">
                  <c:v>1953</c:v>
                </c:pt>
                <c:pt idx="6">
                  <c:v>1554</c:v>
                </c:pt>
              </c:numCache>
            </c:numRef>
          </c:val>
        </c:ser>
        <c:dLbls>
          <c:showLegendKey val="0"/>
          <c:showVal val="0"/>
          <c:showCatName val="0"/>
          <c:showSerName val="0"/>
          <c:showPercent val="0"/>
          <c:showBubbleSize val="0"/>
        </c:dLbls>
        <c:gapWidth val="150"/>
        <c:axId val="72689920"/>
        <c:axId val="72716288"/>
      </c:barChart>
      <c:catAx>
        <c:axId val="72689920"/>
        <c:scaling>
          <c:orientation val="minMax"/>
        </c:scaling>
        <c:delete val="0"/>
        <c:axPos val="b"/>
        <c:numFmt formatCode="General" sourceLinked="1"/>
        <c:majorTickMark val="out"/>
        <c:minorTickMark val="none"/>
        <c:tickLblPos val="nextTo"/>
        <c:spPr>
          <a:ln w="3175">
            <a:solidFill>
              <a:srgbClr val="000000"/>
            </a:solidFill>
            <a:prstDash val="solid"/>
          </a:ln>
        </c:spPr>
        <c:txPr>
          <a:bodyPr rot="5400000" vert="horz"/>
          <a:lstStyle/>
          <a:p>
            <a:pPr>
              <a:defRPr/>
            </a:pPr>
            <a:endParaRPr lang="en-US"/>
          </a:p>
        </c:txPr>
        <c:crossAx val="72716288"/>
        <c:crosses val="autoZero"/>
        <c:auto val="1"/>
        <c:lblAlgn val="ctr"/>
        <c:lblOffset val="100"/>
        <c:tickLblSkip val="1"/>
        <c:tickMarkSkip val="1"/>
        <c:noMultiLvlLbl val="0"/>
      </c:catAx>
      <c:valAx>
        <c:axId val="72716288"/>
        <c:scaling>
          <c:orientation val="minMax"/>
        </c:scaling>
        <c:delete val="0"/>
        <c:axPos val="l"/>
        <c:majorGridlines>
          <c:spPr>
            <a:ln w="3175">
              <a:solidFill>
                <a:srgbClr val="000000"/>
              </a:solidFill>
              <a:prstDash val="solid"/>
            </a:ln>
          </c:spPr>
        </c:majorGridlines>
        <c:numFmt formatCode="General" sourceLinked="1"/>
        <c:majorTickMark val="out"/>
        <c:minorTickMark val="none"/>
        <c:tickLblPos val="nextTo"/>
        <c:spPr>
          <a:ln w="3175">
            <a:solidFill>
              <a:srgbClr val="000000"/>
            </a:solidFill>
            <a:prstDash val="solid"/>
          </a:ln>
        </c:spPr>
        <c:txPr>
          <a:bodyPr rot="0" vert="horz"/>
          <a:lstStyle/>
          <a:p>
            <a:pPr>
              <a:defRPr/>
            </a:pPr>
            <a:endParaRPr lang="en-US"/>
          </a:p>
        </c:txPr>
        <c:crossAx val="72689920"/>
        <c:crosses val="autoZero"/>
        <c:crossBetween val="between"/>
      </c:valAx>
      <c:spPr>
        <a:solidFill>
          <a:srgbClr val="C0C0C0"/>
        </a:solidFill>
        <a:ln w="12700">
          <a:solidFill>
            <a:srgbClr val="808080"/>
          </a:solidFill>
          <a:prstDash val="solid"/>
        </a:ln>
      </c:spPr>
    </c:plotArea>
    <c:plotVisOnly val="1"/>
    <c:dispBlanksAs val="gap"/>
    <c:showDLblsOverMax val="0"/>
  </c:chart>
  <c:spPr>
    <a:solidFill>
      <a:srgbClr val="FFFFFF"/>
    </a:solidFill>
    <a:ln w="3175">
      <a:noFill/>
      <a:prstDash val="solid"/>
    </a:ln>
    <a:effectLst>
      <a:outerShdw dist="35921" dir="2700000" algn="br">
        <a:schemeClr val="bg1"/>
      </a:outerShdw>
    </a:effectLst>
  </c:spPr>
  <c:txPr>
    <a:bodyPr/>
    <a:lstStyle/>
    <a:p>
      <a:pPr>
        <a:defRPr sz="2000" b="0" i="0" u="none" strike="noStrike" baseline="0">
          <a:solidFill>
            <a:srgbClr val="000000"/>
          </a:solidFill>
          <a:latin typeface="Arial"/>
          <a:ea typeface="Arial"/>
          <a:cs typeface="Aria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3200"/>
            </a:pPr>
            <a:r>
              <a:rPr lang="en-GB" sz="3200" dirty="0"/>
              <a:t>Burglary</a:t>
            </a:r>
            <a:r>
              <a:rPr lang="en-GB" sz="3200" baseline="0" dirty="0"/>
              <a:t> Detection by </a:t>
            </a:r>
            <a:r>
              <a:rPr lang="en-GB" sz="3200" baseline="0" dirty="0" smtClean="0"/>
              <a:t>Type</a:t>
            </a:r>
            <a:endParaRPr lang="en-GB" sz="3200" baseline="0" dirty="0"/>
          </a:p>
        </c:rich>
      </c:tx>
      <c:overlay val="0"/>
    </c:title>
    <c:autoTitleDeleted val="0"/>
    <c:plotArea>
      <c:layout>
        <c:manualLayout>
          <c:layoutTarget val="inner"/>
          <c:xMode val="edge"/>
          <c:yMode val="edge"/>
          <c:x val="5.3825537162978214E-2"/>
          <c:y val="0.14375352202761563"/>
          <c:w val="0.91884167512760151"/>
          <c:h val="0.63416035784383762"/>
        </c:manualLayout>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Sheet1!$D$8:$D$14</c:f>
              <c:strCache>
                <c:ptCount val="7"/>
                <c:pt idx="0">
                  <c:v>Charges</c:v>
                </c:pt>
                <c:pt idx="1">
                  <c:v>TICs</c:v>
                </c:pt>
                <c:pt idx="2">
                  <c:v>Adult Cautions</c:v>
                </c:pt>
                <c:pt idx="3">
                  <c:v>Juvenille Final Warnings</c:v>
                </c:pt>
                <c:pt idx="4">
                  <c:v>Juvenille Reprimands</c:v>
                </c:pt>
                <c:pt idx="5">
                  <c:v>Youth Restorative Disposal</c:v>
                </c:pt>
                <c:pt idx="6">
                  <c:v>Adult Restorative Disposal</c:v>
                </c:pt>
              </c:strCache>
            </c:strRef>
          </c:cat>
          <c:val>
            <c:numRef>
              <c:f>Sheet1!$E$8:$E$14</c:f>
              <c:numCache>
                <c:formatCode>General</c:formatCode>
                <c:ptCount val="7"/>
                <c:pt idx="0">
                  <c:v>1344</c:v>
                </c:pt>
                <c:pt idx="1">
                  <c:v>522</c:v>
                </c:pt>
                <c:pt idx="2">
                  <c:v>32</c:v>
                </c:pt>
                <c:pt idx="3">
                  <c:v>20</c:v>
                </c:pt>
                <c:pt idx="4">
                  <c:v>5</c:v>
                </c:pt>
                <c:pt idx="5">
                  <c:v>2</c:v>
                </c:pt>
                <c:pt idx="6">
                  <c:v>1</c:v>
                </c:pt>
              </c:numCache>
            </c:numRef>
          </c:val>
        </c:ser>
        <c:dLbls>
          <c:showLegendKey val="0"/>
          <c:showVal val="0"/>
          <c:showCatName val="0"/>
          <c:showSerName val="0"/>
          <c:showPercent val="0"/>
          <c:showBubbleSize val="0"/>
        </c:dLbls>
        <c:gapWidth val="150"/>
        <c:axId val="72755840"/>
        <c:axId val="72757632"/>
      </c:barChart>
      <c:catAx>
        <c:axId val="72755840"/>
        <c:scaling>
          <c:orientation val="minMax"/>
        </c:scaling>
        <c:delete val="0"/>
        <c:axPos val="b"/>
        <c:majorTickMark val="none"/>
        <c:minorTickMark val="none"/>
        <c:tickLblPos val="nextTo"/>
        <c:txPr>
          <a:bodyPr/>
          <a:lstStyle/>
          <a:p>
            <a:pPr>
              <a:defRPr sz="1400"/>
            </a:pPr>
            <a:endParaRPr lang="en-US"/>
          </a:p>
        </c:txPr>
        <c:crossAx val="72757632"/>
        <c:crosses val="autoZero"/>
        <c:auto val="1"/>
        <c:lblAlgn val="ctr"/>
        <c:lblOffset val="100"/>
        <c:noMultiLvlLbl val="0"/>
      </c:catAx>
      <c:valAx>
        <c:axId val="72757632"/>
        <c:scaling>
          <c:orientation val="minMax"/>
        </c:scaling>
        <c:delete val="0"/>
        <c:axPos val="l"/>
        <c:majorGridlines/>
        <c:numFmt formatCode="General" sourceLinked="1"/>
        <c:majorTickMark val="none"/>
        <c:minorTickMark val="none"/>
        <c:tickLblPos val="nextTo"/>
        <c:crossAx val="72755840"/>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Number of Disposals For Residential Burglary </a:t>
            </a:r>
            <a:r>
              <a:rPr lang="en-US" dirty="0" smtClean="0"/>
              <a:t>01/03/10 </a:t>
            </a:r>
            <a:r>
              <a:rPr lang="en-US" dirty="0"/>
              <a:t>to 31/10/11</a:t>
            </a:r>
          </a:p>
        </c:rich>
      </c:tx>
      <c:overlay val="0"/>
    </c:title>
    <c:autoTitleDeleted val="0"/>
    <c:plotArea>
      <c:layout/>
      <c:barChart>
        <c:barDir val="col"/>
        <c:grouping val="clustered"/>
        <c:varyColors val="0"/>
        <c:ser>
          <c:idx val="0"/>
          <c:order val="0"/>
          <c:tx>
            <c:strRef>
              <c:f>Sheet1!$F$10</c:f>
              <c:strCache>
                <c:ptCount val="1"/>
                <c:pt idx="0">
                  <c:v>Number of Disposals</c:v>
                </c:pt>
              </c:strCache>
            </c:strRef>
          </c:tx>
          <c:invertIfNegative val="0"/>
          <c:dLbls>
            <c:showLegendKey val="0"/>
            <c:showVal val="1"/>
            <c:showCatName val="0"/>
            <c:showSerName val="0"/>
            <c:showPercent val="0"/>
            <c:showBubbleSize val="0"/>
            <c:showLeaderLines val="0"/>
          </c:dLbls>
          <c:cat>
            <c:strRef>
              <c:f>Sheet1!$G$9:$J$9</c:f>
              <c:strCache>
                <c:ptCount val="4"/>
                <c:pt idx="0">
                  <c:v>Burglaries Charged</c:v>
                </c:pt>
                <c:pt idx="1">
                  <c:v>Juvenille Reprimand</c:v>
                </c:pt>
                <c:pt idx="2">
                  <c:v>Juvenille final warning</c:v>
                </c:pt>
                <c:pt idx="3">
                  <c:v>Adult Caution</c:v>
                </c:pt>
              </c:strCache>
            </c:strRef>
          </c:cat>
          <c:val>
            <c:numRef>
              <c:f>Sheet1!$G$10:$J$10</c:f>
              <c:numCache>
                <c:formatCode>General</c:formatCode>
                <c:ptCount val="4"/>
                <c:pt idx="0">
                  <c:v>1344</c:v>
                </c:pt>
                <c:pt idx="1">
                  <c:v>5</c:v>
                </c:pt>
                <c:pt idx="2">
                  <c:v>20</c:v>
                </c:pt>
                <c:pt idx="3">
                  <c:v>34</c:v>
                </c:pt>
              </c:numCache>
            </c:numRef>
          </c:val>
        </c:ser>
        <c:dLbls>
          <c:showLegendKey val="0"/>
          <c:showVal val="0"/>
          <c:showCatName val="0"/>
          <c:showSerName val="0"/>
          <c:showPercent val="0"/>
          <c:showBubbleSize val="0"/>
        </c:dLbls>
        <c:gapWidth val="150"/>
        <c:axId val="72813184"/>
        <c:axId val="72823168"/>
      </c:barChart>
      <c:catAx>
        <c:axId val="72813184"/>
        <c:scaling>
          <c:orientation val="minMax"/>
        </c:scaling>
        <c:delete val="0"/>
        <c:axPos val="b"/>
        <c:majorTickMark val="out"/>
        <c:minorTickMark val="none"/>
        <c:tickLblPos val="nextTo"/>
        <c:crossAx val="72823168"/>
        <c:crosses val="autoZero"/>
        <c:auto val="1"/>
        <c:lblAlgn val="ctr"/>
        <c:lblOffset val="100"/>
        <c:noMultiLvlLbl val="0"/>
      </c:catAx>
      <c:valAx>
        <c:axId val="72823168"/>
        <c:scaling>
          <c:orientation val="minMax"/>
        </c:scaling>
        <c:delete val="0"/>
        <c:axPos val="l"/>
        <c:majorGridlines/>
        <c:numFmt formatCode="General" sourceLinked="1"/>
        <c:majorTickMark val="out"/>
        <c:minorTickMark val="none"/>
        <c:tickLblPos val="nextTo"/>
        <c:crossAx val="72813184"/>
        <c:crosses val="autoZero"/>
        <c:crossBetween val="between"/>
      </c:valAx>
    </c:plotArea>
    <c:plotVisOnly val="1"/>
    <c:dispBlanksAs val="gap"/>
    <c:showDLblsOverMax val="0"/>
  </c:chart>
  <c:spPr>
    <a:ln>
      <a:noFill/>
    </a:ln>
  </c:spPr>
  <c:txPr>
    <a:bodyPr/>
    <a:lstStyle/>
    <a:p>
      <a:pPr>
        <a:defRPr sz="14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dirty="0"/>
              <a:t>Detection </a:t>
            </a:r>
            <a:r>
              <a:rPr lang="en-GB" dirty="0" smtClean="0"/>
              <a:t>rates of Residential Burglaries</a:t>
            </a:r>
            <a:r>
              <a:rPr lang="en-GB" baseline="0" dirty="0" smtClean="0"/>
              <a:t> </a:t>
            </a:r>
            <a:r>
              <a:rPr lang="en-GB" dirty="0" smtClean="0"/>
              <a:t>01/03/10 to 31/10/11</a:t>
            </a:r>
          </a:p>
          <a:p>
            <a:pPr>
              <a:defRPr/>
            </a:pPr>
            <a:endParaRPr lang="en-GB" dirty="0"/>
          </a:p>
        </c:rich>
      </c:tx>
      <c:overlay val="0"/>
    </c:title>
    <c:autoTitleDeleted val="0"/>
    <c:plotArea>
      <c:layout/>
      <c:barChart>
        <c:barDir val="col"/>
        <c:grouping val="clustered"/>
        <c:varyColors val="0"/>
        <c:ser>
          <c:idx val="0"/>
          <c:order val="0"/>
          <c:tx>
            <c:strRef>
              <c:f>Sheet5!$B$7</c:f>
              <c:strCache>
                <c:ptCount val="1"/>
                <c:pt idx="0">
                  <c:v>Detection rate</c:v>
                </c:pt>
              </c:strCache>
            </c:strRef>
          </c:tx>
          <c:invertIfNegative val="0"/>
          <c:dLbls>
            <c:showLegendKey val="0"/>
            <c:showVal val="1"/>
            <c:showCatName val="0"/>
            <c:showSerName val="0"/>
            <c:showPercent val="0"/>
            <c:showBubbleSize val="0"/>
            <c:showLeaderLines val="0"/>
          </c:dLbls>
          <c:cat>
            <c:strRef>
              <c:f>Sheet5!$C$6:$E$6</c:f>
              <c:strCache>
                <c:ptCount val="3"/>
                <c:pt idx="0">
                  <c:v>Attempted burglary</c:v>
                </c:pt>
                <c:pt idx="1">
                  <c:v>Full burglary</c:v>
                </c:pt>
                <c:pt idx="2">
                  <c:v>Total</c:v>
                </c:pt>
              </c:strCache>
            </c:strRef>
          </c:cat>
          <c:val>
            <c:numRef>
              <c:f>Sheet5!$C$7:$E$7</c:f>
              <c:numCache>
                <c:formatCode>0.00%</c:formatCode>
                <c:ptCount val="3"/>
                <c:pt idx="0">
                  <c:v>5.6800000000000003E-2</c:v>
                </c:pt>
                <c:pt idx="1">
                  <c:v>0.10680000000000002</c:v>
                </c:pt>
                <c:pt idx="2">
                  <c:v>9.7900000000000001E-2</c:v>
                </c:pt>
              </c:numCache>
            </c:numRef>
          </c:val>
        </c:ser>
        <c:dLbls>
          <c:showLegendKey val="0"/>
          <c:showVal val="0"/>
          <c:showCatName val="0"/>
          <c:showSerName val="0"/>
          <c:showPercent val="0"/>
          <c:showBubbleSize val="0"/>
        </c:dLbls>
        <c:gapWidth val="150"/>
        <c:axId val="72868224"/>
        <c:axId val="72869760"/>
      </c:barChart>
      <c:catAx>
        <c:axId val="72868224"/>
        <c:scaling>
          <c:orientation val="minMax"/>
        </c:scaling>
        <c:delete val="0"/>
        <c:axPos val="b"/>
        <c:majorTickMark val="out"/>
        <c:minorTickMark val="none"/>
        <c:tickLblPos val="nextTo"/>
        <c:crossAx val="72869760"/>
        <c:crosses val="autoZero"/>
        <c:auto val="1"/>
        <c:lblAlgn val="ctr"/>
        <c:lblOffset val="100"/>
        <c:noMultiLvlLbl val="0"/>
      </c:catAx>
      <c:valAx>
        <c:axId val="72869760"/>
        <c:scaling>
          <c:orientation val="minMax"/>
        </c:scaling>
        <c:delete val="0"/>
        <c:axPos val="l"/>
        <c:majorGridlines/>
        <c:numFmt formatCode="0.00%" sourceLinked="1"/>
        <c:majorTickMark val="out"/>
        <c:minorTickMark val="none"/>
        <c:tickLblPos val="nextTo"/>
        <c:crossAx val="72868224"/>
        <c:crosses val="autoZero"/>
        <c:crossBetween val="between"/>
      </c:valAx>
    </c:plotArea>
    <c:plotVisOnly val="1"/>
    <c:dispBlanksAs val="gap"/>
    <c:showDLblsOverMax val="0"/>
  </c:chart>
  <c:spPr>
    <a:ln>
      <a:noFill/>
    </a:ln>
  </c:spPr>
  <c:txPr>
    <a:bodyPr/>
    <a:lstStyle/>
    <a:p>
      <a:pPr>
        <a:defRPr sz="25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800"/>
            </a:pPr>
            <a:r>
              <a:rPr lang="en-GB" sz="2800" dirty="0" smtClean="0"/>
              <a:t>Number </a:t>
            </a:r>
            <a:r>
              <a:rPr lang="en-GB" sz="2800" dirty="0"/>
              <a:t>of days to detect </a:t>
            </a:r>
            <a:r>
              <a:rPr lang="en-GB" sz="2800" dirty="0" smtClean="0"/>
              <a:t>Burglary  (excluding </a:t>
            </a:r>
            <a:r>
              <a:rPr lang="en-GB" sz="2800" dirty="0"/>
              <a:t>10% and 90% </a:t>
            </a:r>
            <a:r>
              <a:rPr lang="en-GB" sz="2800" dirty="0" smtClean="0"/>
              <a:t>Percentile)</a:t>
            </a:r>
            <a:endParaRPr lang="en-GB" sz="2800" dirty="0"/>
          </a:p>
        </c:rich>
      </c:tx>
      <c:layout>
        <c:manualLayout>
          <c:xMode val="edge"/>
          <c:yMode val="edge"/>
          <c:x val="0.11789038262668072"/>
          <c:y val="2.0338983050847428E-2"/>
        </c:manualLayout>
      </c:layout>
      <c:overlay val="0"/>
      <c:spPr>
        <a:noFill/>
        <a:ln w="25400">
          <a:noFill/>
        </a:ln>
      </c:spPr>
    </c:title>
    <c:autoTitleDeleted val="0"/>
    <c:plotArea>
      <c:layout>
        <c:manualLayout>
          <c:layoutTarget val="inner"/>
          <c:xMode val="edge"/>
          <c:yMode val="edge"/>
          <c:x val="9.8982830271216168E-2"/>
          <c:y val="0.19445909328977876"/>
          <c:w val="0.87530883639545298"/>
          <c:h val="0.58382401955338348"/>
        </c:manualLayout>
      </c:layout>
      <c:scatterChart>
        <c:scatterStyle val="lineMarker"/>
        <c:varyColors val="0"/>
        <c:ser>
          <c:idx val="0"/>
          <c:order val="0"/>
          <c:tx>
            <c:strRef>
              <c:f>pivot!$B$4</c:f>
              <c:strCache>
                <c:ptCount val="1"/>
                <c:pt idx="0">
                  <c:v>Total</c:v>
                </c:pt>
              </c:strCache>
            </c:strRef>
          </c:tx>
          <c:spPr>
            <a:ln w="28575">
              <a:noFill/>
            </a:ln>
          </c:spPr>
          <c:marker>
            <c:symbol val="diamond"/>
            <c:size val="5"/>
            <c:spPr>
              <a:solidFill>
                <a:srgbClr val="000080"/>
              </a:solidFill>
              <a:ln>
                <a:solidFill>
                  <a:srgbClr val="000080"/>
                </a:solidFill>
                <a:prstDash val="solid"/>
              </a:ln>
            </c:spPr>
          </c:marker>
          <c:dPt>
            <c:idx val="0"/>
            <c:marker>
              <c:symbol val="diamond"/>
              <c:size val="9"/>
              <c:spPr>
                <a:solidFill>
                  <a:srgbClr val="FF9900"/>
                </a:solidFill>
                <a:ln>
                  <a:solidFill>
                    <a:srgbClr val="FF9900"/>
                  </a:solidFill>
                  <a:prstDash val="solid"/>
                </a:ln>
              </c:spPr>
            </c:marker>
            <c:bubble3D val="0"/>
          </c:dPt>
          <c:dPt>
            <c:idx val="22"/>
            <c:marker>
              <c:symbol val="diamond"/>
              <c:size val="9"/>
              <c:spPr>
                <a:solidFill>
                  <a:srgbClr val="33CCCC"/>
                </a:solidFill>
                <a:ln>
                  <a:solidFill>
                    <a:srgbClr val="33CCCC"/>
                  </a:solidFill>
                  <a:prstDash val="solid"/>
                </a:ln>
              </c:spPr>
            </c:marker>
            <c:bubble3D val="0"/>
          </c:dPt>
          <c:dPt>
            <c:idx val="38"/>
            <c:marker>
              <c:symbol val="diamond"/>
              <c:size val="9"/>
              <c:spPr>
                <a:solidFill>
                  <a:srgbClr val="FF0000"/>
                </a:solidFill>
                <a:ln>
                  <a:solidFill>
                    <a:srgbClr val="FF0000"/>
                  </a:solidFill>
                  <a:prstDash val="solid"/>
                </a:ln>
              </c:spPr>
            </c:marker>
            <c:bubble3D val="0"/>
          </c:dPt>
          <c:xVal>
            <c:numRef>
              <c:f>pivot!$A$8:$A$138</c:f>
              <c:numCache>
                <c:formatCode>General</c:formatCode>
                <c:ptCount val="131"/>
                <c:pt idx="0">
                  <c:v>3</c:v>
                </c:pt>
                <c:pt idx="1">
                  <c:v>4</c:v>
                </c:pt>
                <c:pt idx="2">
                  <c:v>5</c:v>
                </c:pt>
                <c:pt idx="3">
                  <c:v>6</c:v>
                </c:pt>
                <c:pt idx="4">
                  <c:v>7</c:v>
                </c:pt>
                <c:pt idx="5">
                  <c:v>8</c:v>
                </c:pt>
                <c:pt idx="6">
                  <c:v>9</c:v>
                </c:pt>
                <c:pt idx="7">
                  <c:v>10</c:v>
                </c:pt>
                <c:pt idx="8">
                  <c:v>11</c:v>
                </c:pt>
                <c:pt idx="9">
                  <c:v>12</c:v>
                </c:pt>
                <c:pt idx="10">
                  <c:v>13</c:v>
                </c:pt>
                <c:pt idx="11">
                  <c:v>14</c:v>
                </c:pt>
                <c:pt idx="12">
                  <c:v>15</c:v>
                </c:pt>
                <c:pt idx="13">
                  <c:v>16</c:v>
                </c:pt>
                <c:pt idx="14">
                  <c:v>17</c:v>
                </c:pt>
                <c:pt idx="15">
                  <c:v>18</c:v>
                </c:pt>
                <c:pt idx="16">
                  <c:v>19</c:v>
                </c:pt>
                <c:pt idx="17">
                  <c:v>20</c:v>
                </c:pt>
                <c:pt idx="18">
                  <c:v>21</c:v>
                </c:pt>
                <c:pt idx="19">
                  <c:v>22</c:v>
                </c:pt>
                <c:pt idx="20">
                  <c:v>23</c:v>
                </c:pt>
                <c:pt idx="21">
                  <c:v>24</c:v>
                </c:pt>
                <c:pt idx="22">
                  <c:v>25</c:v>
                </c:pt>
                <c:pt idx="23">
                  <c:v>26</c:v>
                </c:pt>
                <c:pt idx="24">
                  <c:v>27</c:v>
                </c:pt>
                <c:pt idx="25">
                  <c:v>28</c:v>
                </c:pt>
                <c:pt idx="26">
                  <c:v>29</c:v>
                </c:pt>
                <c:pt idx="27">
                  <c:v>30</c:v>
                </c:pt>
                <c:pt idx="28">
                  <c:v>31</c:v>
                </c:pt>
                <c:pt idx="29">
                  <c:v>32</c:v>
                </c:pt>
                <c:pt idx="30">
                  <c:v>33</c:v>
                </c:pt>
                <c:pt idx="31">
                  <c:v>34</c:v>
                </c:pt>
                <c:pt idx="32">
                  <c:v>35</c:v>
                </c:pt>
                <c:pt idx="33">
                  <c:v>36</c:v>
                </c:pt>
                <c:pt idx="34">
                  <c:v>37</c:v>
                </c:pt>
                <c:pt idx="35">
                  <c:v>38</c:v>
                </c:pt>
                <c:pt idx="36">
                  <c:v>39</c:v>
                </c:pt>
                <c:pt idx="37">
                  <c:v>40</c:v>
                </c:pt>
                <c:pt idx="38">
                  <c:v>41</c:v>
                </c:pt>
                <c:pt idx="39">
                  <c:v>42</c:v>
                </c:pt>
                <c:pt idx="40">
                  <c:v>43</c:v>
                </c:pt>
                <c:pt idx="41">
                  <c:v>44</c:v>
                </c:pt>
                <c:pt idx="42">
                  <c:v>45</c:v>
                </c:pt>
                <c:pt idx="43">
                  <c:v>46</c:v>
                </c:pt>
                <c:pt idx="44">
                  <c:v>47</c:v>
                </c:pt>
                <c:pt idx="45">
                  <c:v>48</c:v>
                </c:pt>
                <c:pt idx="46">
                  <c:v>49</c:v>
                </c:pt>
                <c:pt idx="47">
                  <c:v>50</c:v>
                </c:pt>
                <c:pt idx="48">
                  <c:v>51</c:v>
                </c:pt>
                <c:pt idx="49">
                  <c:v>52</c:v>
                </c:pt>
                <c:pt idx="50">
                  <c:v>53</c:v>
                </c:pt>
                <c:pt idx="51">
                  <c:v>54</c:v>
                </c:pt>
                <c:pt idx="52">
                  <c:v>55</c:v>
                </c:pt>
                <c:pt idx="53">
                  <c:v>56</c:v>
                </c:pt>
                <c:pt idx="54">
                  <c:v>57</c:v>
                </c:pt>
                <c:pt idx="55">
                  <c:v>58</c:v>
                </c:pt>
                <c:pt idx="56">
                  <c:v>59</c:v>
                </c:pt>
                <c:pt idx="57">
                  <c:v>60</c:v>
                </c:pt>
                <c:pt idx="58">
                  <c:v>61</c:v>
                </c:pt>
                <c:pt idx="59">
                  <c:v>62</c:v>
                </c:pt>
                <c:pt idx="60">
                  <c:v>63</c:v>
                </c:pt>
                <c:pt idx="61">
                  <c:v>64</c:v>
                </c:pt>
                <c:pt idx="62">
                  <c:v>65</c:v>
                </c:pt>
                <c:pt idx="63">
                  <c:v>67</c:v>
                </c:pt>
                <c:pt idx="64">
                  <c:v>69</c:v>
                </c:pt>
                <c:pt idx="65">
                  <c:v>71</c:v>
                </c:pt>
                <c:pt idx="66">
                  <c:v>72</c:v>
                </c:pt>
                <c:pt idx="67">
                  <c:v>73</c:v>
                </c:pt>
                <c:pt idx="68">
                  <c:v>74</c:v>
                </c:pt>
                <c:pt idx="69">
                  <c:v>75</c:v>
                </c:pt>
                <c:pt idx="70">
                  <c:v>77</c:v>
                </c:pt>
                <c:pt idx="71">
                  <c:v>80</c:v>
                </c:pt>
                <c:pt idx="72">
                  <c:v>81</c:v>
                </c:pt>
                <c:pt idx="73">
                  <c:v>82</c:v>
                </c:pt>
                <c:pt idx="74">
                  <c:v>84</c:v>
                </c:pt>
                <c:pt idx="75">
                  <c:v>85</c:v>
                </c:pt>
                <c:pt idx="76">
                  <c:v>88</c:v>
                </c:pt>
                <c:pt idx="77">
                  <c:v>89</c:v>
                </c:pt>
                <c:pt idx="78">
                  <c:v>90</c:v>
                </c:pt>
                <c:pt idx="79">
                  <c:v>92</c:v>
                </c:pt>
                <c:pt idx="80">
                  <c:v>94</c:v>
                </c:pt>
                <c:pt idx="81">
                  <c:v>96</c:v>
                </c:pt>
                <c:pt idx="82">
                  <c:v>97</c:v>
                </c:pt>
                <c:pt idx="83">
                  <c:v>98</c:v>
                </c:pt>
                <c:pt idx="84">
                  <c:v>100</c:v>
                </c:pt>
                <c:pt idx="85">
                  <c:v>101</c:v>
                </c:pt>
                <c:pt idx="86">
                  <c:v>102</c:v>
                </c:pt>
                <c:pt idx="87">
                  <c:v>103</c:v>
                </c:pt>
                <c:pt idx="88">
                  <c:v>105</c:v>
                </c:pt>
                <c:pt idx="89">
                  <c:v>106</c:v>
                </c:pt>
                <c:pt idx="90">
                  <c:v>107</c:v>
                </c:pt>
                <c:pt idx="91">
                  <c:v>108</c:v>
                </c:pt>
                <c:pt idx="92">
                  <c:v>110</c:v>
                </c:pt>
                <c:pt idx="93">
                  <c:v>111</c:v>
                </c:pt>
                <c:pt idx="94">
                  <c:v>112</c:v>
                </c:pt>
                <c:pt idx="95">
                  <c:v>113</c:v>
                </c:pt>
                <c:pt idx="96">
                  <c:v>114</c:v>
                </c:pt>
                <c:pt idx="97">
                  <c:v>119</c:v>
                </c:pt>
                <c:pt idx="98">
                  <c:v>120</c:v>
                </c:pt>
                <c:pt idx="99">
                  <c:v>121</c:v>
                </c:pt>
                <c:pt idx="100">
                  <c:v>124</c:v>
                </c:pt>
                <c:pt idx="101">
                  <c:v>125</c:v>
                </c:pt>
                <c:pt idx="102">
                  <c:v>127</c:v>
                </c:pt>
                <c:pt idx="103">
                  <c:v>129</c:v>
                </c:pt>
                <c:pt idx="104">
                  <c:v>130</c:v>
                </c:pt>
                <c:pt idx="105">
                  <c:v>132</c:v>
                </c:pt>
                <c:pt idx="106">
                  <c:v>133</c:v>
                </c:pt>
                <c:pt idx="107">
                  <c:v>134</c:v>
                </c:pt>
                <c:pt idx="108">
                  <c:v>136</c:v>
                </c:pt>
                <c:pt idx="109">
                  <c:v>138</c:v>
                </c:pt>
                <c:pt idx="110">
                  <c:v>140</c:v>
                </c:pt>
                <c:pt idx="111">
                  <c:v>142</c:v>
                </c:pt>
                <c:pt idx="112">
                  <c:v>143</c:v>
                </c:pt>
                <c:pt idx="113">
                  <c:v>144</c:v>
                </c:pt>
                <c:pt idx="114">
                  <c:v>145</c:v>
                </c:pt>
                <c:pt idx="115">
                  <c:v>147</c:v>
                </c:pt>
                <c:pt idx="116">
                  <c:v>151</c:v>
                </c:pt>
                <c:pt idx="117">
                  <c:v>156</c:v>
                </c:pt>
                <c:pt idx="118">
                  <c:v>159</c:v>
                </c:pt>
                <c:pt idx="119">
                  <c:v>160</c:v>
                </c:pt>
                <c:pt idx="120">
                  <c:v>162</c:v>
                </c:pt>
                <c:pt idx="121">
                  <c:v>164</c:v>
                </c:pt>
                <c:pt idx="122">
                  <c:v>165</c:v>
                </c:pt>
                <c:pt idx="123">
                  <c:v>166</c:v>
                </c:pt>
                <c:pt idx="124">
                  <c:v>167</c:v>
                </c:pt>
                <c:pt idx="125">
                  <c:v>169</c:v>
                </c:pt>
                <c:pt idx="126">
                  <c:v>173</c:v>
                </c:pt>
                <c:pt idx="127">
                  <c:v>174</c:v>
                </c:pt>
                <c:pt idx="128">
                  <c:v>177</c:v>
                </c:pt>
                <c:pt idx="129">
                  <c:v>178</c:v>
                </c:pt>
                <c:pt idx="130">
                  <c:v>180</c:v>
                </c:pt>
              </c:numCache>
            </c:numRef>
          </c:xVal>
          <c:yVal>
            <c:numRef>
              <c:f>pivot!$B$8:$B$138</c:f>
              <c:numCache>
                <c:formatCode>General</c:formatCode>
                <c:ptCount val="131"/>
                <c:pt idx="0">
                  <c:v>66</c:v>
                </c:pt>
                <c:pt idx="1">
                  <c:v>34</c:v>
                </c:pt>
                <c:pt idx="2">
                  <c:v>16</c:v>
                </c:pt>
                <c:pt idx="3">
                  <c:v>9</c:v>
                </c:pt>
                <c:pt idx="4">
                  <c:v>25</c:v>
                </c:pt>
                <c:pt idx="5">
                  <c:v>26</c:v>
                </c:pt>
                <c:pt idx="6">
                  <c:v>18</c:v>
                </c:pt>
                <c:pt idx="7">
                  <c:v>15</c:v>
                </c:pt>
                <c:pt idx="8">
                  <c:v>14</c:v>
                </c:pt>
                <c:pt idx="9">
                  <c:v>7</c:v>
                </c:pt>
                <c:pt idx="10">
                  <c:v>14</c:v>
                </c:pt>
                <c:pt idx="11">
                  <c:v>8</c:v>
                </c:pt>
                <c:pt idx="12">
                  <c:v>9</c:v>
                </c:pt>
                <c:pt idx="13">
                  <c:v>4</c:v>
                </c:pt>
                <c:pt idx="14">
                  <c:v>4</c:v>
                </c:pt>
                <c:pt idx="15">
                  <c:v>5</c:v>
                </c:pt>
                <c:pt idx="16">
                  <c:v>3</c:v>
                </c:pt>
                <c:pt idx="17">
                  <c:v>4</c:v>
                </c:pt>
                <c:pt idx="18">
                  <c:v>3</c:v>
                </c:pt>
                <c:pt idx="19">
                  <c:v>6</c:v>
                </c:pt>
                <c:pt idx="20">
                  <c:v>6</c:v>
                </c:pt>
                <c:pt idx="21">
                  <c:v>14</c:v>
                </c:pt>
                <c:pt idx="22">
                  <c:v>9</c:v>
                </c:pt>
                <c:pt idx="23">
                  <c:v>3</c:v>
                </c:pt>
                <c:pt idx="24">
                  <c:v>5</c:v>
                </c:pt>
                <c:pt idx="25">
                  <c:v>11</c:v>
                </c:pt>
                <c:pt idx="26">
                  <c:v>8</c:v>
                </c:pt>
                <c:pt idx="27">
                  <c:v>5</c:v>
                </c:pt>
                <c:pt idx="28">
                  <c:v>10</c:v>
                </c:pt>
                <c:pt idx="29">
                  <c:v>5</c:v>
                </c:pt>
                <c:pt idx="30">
                  <c:v>7</c:v>
                </c:pt>
                <c:pt idx="31">
                  <c:v>3</c:v>
                </c:pt>
                <c:pt idx="32">
                  <c:v>4</c:v>
                </c:pt>
                <c:pt idx="33">
                  <c:v>12</c:v>
                </c:pt>
                <c:pt idx="34">
                  <c:v>6</c:v>
                </c:pt>
                <c:pt idx="35">
                  <c:v>2</c:v>
                </c:pt>
                <c:pt idx="36">
                  <c:v>1</c:v>
                </c:pt>
                <c:pt idx="37">
                  <c:v>3</c:v>
                </c:pt>
                <c:pt idx="38">
                  <c:v>1</c:v>
                </c:pt>
                <c:pt idx="39">
                  <c:v>4</c:v>
                </c:pt>
                <c:pt idx="40">
                  <c:v>2</c:v>
                </c:pt>
                <c:pt idx="41">
                  <c:v>5</c:v>
                </c:pt>
                <c:pt idx="42">
                  <c:v>5</c:v>
                </c:pt>
                <c:pt idx="43">
                  <c:v>4</c:v>
                </c:pt>
                <c:pt idx="44">
                  <c:v>1</c:v>
                </c:pt>
                <c:pt idx="45">
                  <c:v>2</c:v>
                </c:pt>
                <c:pt idx="46">
                  <c:v>8</c:v>
                </c:pt>
                <c:pt idx="47">
                  <c:v>4</c:v>
                </c:pt>
                <c:pt idx="48">
                  <c:v>5</c:v>
                </c:pt>
                <c:pt idx="49">
                  <c:v>4</c:v>
                </c:pt>
                <c:pt idx="50">
                  <c:v>4</c:v>
                </c:pt>
                <c:pt idx="51">
                  <c:v>2</c:v>
                </c:pt>
                <c:pt idx="52">
                  <c:v>4</c:v>
                </c:pt>
                <c:pt idx="53">
                  <c:v>1</c:v>
                </c:pt>
                <c:pt idx="54">
                  <c:v>5</c:v>
                </c:pt>
                <c:pt idx="55">
                  <c:v>3</c:v>
                </c:pt>
                <c:pt idx="56">
                  <c:v>4</c:v>
                </c:pt>
                <c:pt idx="57">
                  <c:v>6</c:v>
                </c:pt>
                <c:pt idx="58">
                  <c:v>1</c:v>
                </c:pt>
                <c:pt idx="59">
                  <c:v>2</c:v>
                </c:pt>
                <c:pt idx="60">
                  <c:v>3</c:v>
                </c:pt>
                <c:pt idx="61">
                  <c:v>7</c:v>
                </c:pt>
                <c:pt idx="62">
                  <c:v>1</c:v>
                </c:pt>
                <c:pt idx="63">
                  <c:v>2</c:v>
                </c:pt>
                <c:pt idx="64">
                  <c:v>1</c:v>
                </c:pt>
                <c:pt idx="65">
                  <c:v>2</c:v>
                </c:pt>
                <c:pt idx="66">
                  <c:v>1</c:v>
                </c:pt>
                <c:pt idx="67">
                  <c:v>2</c:v>
                </c:pt>
                <c:pt idx="68">
                  <c:v>3</c:v>
                </c:pt>
                <c:pt idx="69">
                  <c:v>2</c:v>
                </c:pt>
                <c:pt idx="70">
                  <c:v>2</c:v>
                </c:pt>
                <c:pt idx="71">
                  <c:v>5</c:v>
                </c:pt>
                <c:pt idx="72">
                  <c:v>2</c:v>
                </c:pt>
                <c:pt idx="73">
                  <c:v>1</c:v>
                </c:pt>
                <c:pt idx="74">
                  <c:v>3</c:v>
                </c:pt>
                <c:pt idx="75">
                  <c:v>2</c:v>
                </c:pt>
                <c:pt idx="76">
                  <c:v>1</c:v>
                </c:pt>
                <c:pt idx="77">
                  <c:v>2</c:v>
                </c:pt>
                <c:pt idx="78">
                  <c:v>1</c:v>
                </c:pt>
                <c:pt idx="79">
                  <c:v>1</c:v>
                </c:pt>
                <c:pt idx="80">
                  <c:v>3</c:v>
                </c:pt>
                <c:pt idx="81">
                  <c:v>8</c:v>
                </c:pt>
                <c:pt idx="82">
                  <c:v>6</c:v>
                </c:pt>
                <c:pt idx="83">
                  <c:v>5</c:v>
                </c:pt>
                <c:pt idx="84">
                  <c:v>3</c:v>
                </c:pt>
                <c:pt idx="85">
                  <c:v>4</c:v>
                </c:pt>
                <c:pt idx="86">
                  <c:v>3</c:v>
                </c:pt>
                <c:pt idx="87">
                  <c:v>1</c:v>
                </c:pt>
                <c:pt idx="88">
                  <c:v>2</c:v>
                </c:pt>
                <c:pt idx="89">
                  <c:v>1</c:v>
                </c:pt>
                <c:pt idx="90">
                  <c:v>2</c:v>
                </c:pt>
                <c:pt idx="91">
                  <c:v>2</c:v>
                </c:pt>
                <c:pt idx="92">
                  <c:v>1</c:v>
                </c:pt>
                <c:pt idx="93">
                  <c:v>2</c:v>
                </c:pt>
                <c:pt idx="94">
                  <c:v>3</c:v>
                </c:pt>
                <c:pt idx="95">
                  <c:v>1</c:v>
                </c:pt>
                <c:pt idx="96">
                  <c:v>1</c:v>
                </c:pt>
                <c:pt idx="97">
                  <c:v>2</c:v>
                </c:pt>
                <c:pt idx="98">
                  <c:v>1</c:v>
                </c:pt>
                <c:pt idx="99">
                  <c:v>4</c:v>
                </c:pt>
                <c:pt idx="100">
                  <c:v>1</c:v>
                </c:pt>
                <c:pt idx="101">
                  <c:v>3</c:v>
                </c:pt>
                <c:pt idx="102">
                  <c:v>1</c:v>
                </c:pt>
                <c:pt idx="103">
                  <c:v>1</c:v>
                </c:pt>
                <c:pt idx="104">
                  <c:v>2</c:v>
                </c:pt>
                <c:pt idx="105">
                  <c:v>1</c:v>
                </c:pt>
                <c:pt idx="106">
                  <c:v>1</c:v>
                </c:pt>
                <c:pt idx="107">
                  <c:v>2</c:v>
                </c:pt>
                <c:pt idx="108">
                  <c:v>1</c:v>
                </c:pt>
                <c:pt idx="109">
                  <c:v>1</c:v>
                </c:pt>
                <c:pt idx="110">
                  <c:v>1</c:v>
                </c:pt>
                <c:pt idx="111">
                  <c:v>1</c:v>
                </c:pt>
                <c:pt idx="112">
                  <c:v>1</c:v>
                </c:pt>
                <c:pt idx="113">
                  <c:v>1</c:v>
                </c:pt>
                <c:pt idx="114">
                  <c:v>1</c:v>
                </c:pt>
                <c:pt idx="115">
                  <c:v>1</c:v>
                </c:pt>
                <c:pt idx="116">
                  <c:v>2</c:v>
                </c:pt>
                <c:pt idx="117">
                  <c:v>3</c:v>
                </c:pt>
                <c:pt idx="118">
                  <c:v>1</c:v>
                </c:pt>
                <c:pt idx="119">
                  <c:v>1</c:v>
                </c:pt>
                <c:pt idx="120">
                  <c:v>1</c:v>
                </c:pt>
                <c:pt idx="121">
                  <c:v>1</c:v>
                </c:pt>
                <c:pt idx="122">
                  <c:v>1</c:v>
                </c:pt>
                <c:pt idx="123">
                  <c:v>1</c:v>
                </c:pt>
                <c:pt idx="124">
                  <c:v>1</c:v>
                </c:pt>
                <c:pt idx="125">
                  <c:v>2</c:v>
                </c:pt>
                <c:pt idx="126">
                  <c:v>3</c:v>
                </c:pt>
                <c:pt idx="127">
                  <c:v>1</c:v>
                </c:pt>
                <c:pt idx="128">
                  <c:v>3</c:v>
                </c:pt>
                <c:pt idx="129">
                  <c:v>1</c:v>
                </c:pt>
                <c:pt idx="130">
                  <c:v>1</c:v>
                </c:pt>
              </c:numCache>
            </c:numRef>
          </c:yVal>
          <c:smooth val="0"/>
        </c:ser>
        <c:dLbls>
          <c:showLegendKey val="0"/>
          <c:showVal val="0"/>
          <c:showCatName val="0"/>
          <c:showSerName val="0"/>
          <c:showPercent val="0"/>
          <c:showBubbleSize val="0"/>
        </c:dLbls>
        <c:axId val="72930432"/>
        <c:axId val="72932352"/>
      </c:scatterChart>
      <c:valAx>
        <c:axId val="72930432"/>
        <c:scaling>
          <c:orientation val="minMax"/>
        </c:scaling>
        <c:delete val="0"/>
        <c:axPos val="b"/>
        <c:title>
          <c:tx>
            <c:rich>
              <a:bodyPr/>
              <a:lstStyle/>
              <a:p>
                <a:pPr>
                  <a:defRPr sz="2400"/>
                </a:pPr>
                <a:r>
                  <a:rPr lang="en-GB" sz="2400"/>
                  <a:t>No. of days to detect</a:t>
                </a:r>
              </a:p>
            </c:rich>
          </c:tx>
          <c:layout>
            <c:manualLayout>
              <c:xMode val="edge"/>
              <c:yMode val="edge"/>
              <c:x val="0.35788448647696747"/>
              <c:y val="0.86326538299397482"/>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a:pPr>
            <a:endParaRPr lang="en-US"/>
          </a:p>
        </c:txPr>
        <c:crossAx val="72932352"/>
        <c:crosses val="autoZero"/>
        <c:crossBetween val="midCat"/>
        <c:majorUnit val="10"/>
      </c:valAx>
      <c:valAx>
        <c:axId val="72932352"/>
        <c:scaling>
          <c:orientation val="minMax"/>
        </c:scaling>
        <c:delete val="0"/>
        <c:axPos val="l"/>
        <c:majorGridlines>
          <c:spPr>
            <a:ln w="3175">
              <a:solidFill>
                <a:srgbClr val="000000"/>
              </a:solidFill>
              <a:prstDash val="solid"/>
            </a:ln>
          </c:spPr>
        </c:majorGridlines>
        <c:title>
          <c:tx>
            <c:rich>
              <a:bodyPr/>
              <a:lstStyle/>
              <a:p>
                <a:pPr>
                  <a:defRPr sz="2000"/>
                </a:pPr>
                <a:r>
                  <a:rPr lang="en-GB" sz="2000"/>
                  <a:t>No. of burglaries</a:t>
                </a:r>
              </a:p>
            </c:rich>
          </c:tx>
          <c:layout>
            <c:manualLayout>
              <c:xMode val="edge"/>
              <c:yMode val="edge"/>
              <c:x val="9.9116505633175551E-3"/>
              <c:y val="0.34082609542623132"/>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a:pPr>
            <a:endParaRPr lang="en-US"/>
          </a:p>
        </c:txPr>
        <c:crossAx val="72930432"/>
        <c:crosses val="autoZero"/>
        <c:crossBetween val="midCat"/>
        <c:majorUnit val="5"/>
      </c:valAx>
      <c:spPr>
        <a:solidFill>
          <a:srgbClr val="C0C0C0"/>
        </a:solidFill>
        <a:ln w="12700">
          <a:solidFill>
            <a:srgbClr val="808080"/>
          </a:solidFill>
          <a:prstDash val="solid"/>
        </a:ln>
      </c:spPr>
    </c:plotArea>
    <c:plotVisOnly val="1"/>
    <c:dispBlanksAs val="gap"/>
    <c:showDLblsOverMax val="0"/>
  </c:chart>
  <c:spPr>
    <a:noFill/>
    <a:ln w="9525">
      <a:noFill/>
    </a:ln>
  </c:spPr>
  <c:txPr>
    <a:bodyPr/>
    <a:lstStyle/>
    <a:p>
      <a:pPr>
        <a:defRPr sz="15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3000"/>
            </a:pPr>
            <a:r>
              <a:rPr lang="en-GB" sz="3000" dirty="0"/>
              <a:t>Percent of cases where</a:t>
            </a:r>
            <a:r>
              <a:rPr lang="en-GB" sz="3000" baseline="0" dirty="0"/>
              <a:t> a footwear mark is </a:t>
            </a:r>
            <a:r>
              <a:rPr lang="en-GB" sz="3000" baseline="0" dirty="0" smtClean="0"/>
              <a:t>recovered </a:t>
            </a:r>
            <a:endParaRPr lang="en-GB" sz="3000" dirty="0"/>
          </a:p>
        </c:rich>
      </c:tx>
      <c:overlay val="0"/>
    </c:title>
    <c:autoTitleDeleted val="0"/>
    <c:plotArea>
      <c:layout/>
      <c:barChart>
        <c:barDir val="col"/>
        <c:grouping val="clustered"/>
        <c:varyColors val="0"/>
        <c:ser>
          <c:idx val="0"/>
          <c:order val="0"/>
          <c:tx>
            <c:strRef>
              <c:f>Sheet14!$C$5:$C$6</c:f>
              <c:strCache>
                <c:ptCount val="1"/>
                <c:pt idx="0">
                  <c:v>Detected cases n</c:v>
                </c:pt>
              </c:strCache>
            </c:strRef>
          </c:tx>
          <c:invertIfNegative val="0"/>
          <c:cat>
            <c:strRef>
              <c:f>Sheet14!$B$7:$B$8</c:f>
              <c:strCache>
                <c:ptCount val="2"/>
                <c:pt idx="0">
                  <c:v>Footwear mark Recovered (full burglaries)</c:v>
                </c:pt>
                <c:pt idx="1">
                  <c:v>Footwear mark Recovered (attempt burglaries)</c:v>
                </c:pt>
              </c:strCache>
            </c:strRef>
          </c:cat>
          <c:val>
            <c:numRef>
              <c:f>Sheet14!$C$7:$C$8</c:f>
            </c:numRef>
          </c:val>
        </c:ser>
        <c:ser>
          <c:idx val="1"/>
          <c:order val="1"/>
          <c:tx>
            <c:strRef>
              <c:f>Sheet14!$D$5:$D$6</c:f>
              <c:strCache>
                <c:ptCount val="1"/>
                <c:pt idx="0">
                  <c:v>Detected cases N</c:v>
                </c:pt>
              </c:strCache>
            </c:strRef>
          </c:tx>
          <c:invertIfNegative val="0"/>
          <c:cat>
            <c:strRef>
              <c:f>Sheet14!$B$7:$B$8</c:f>
              <c:strCache>
                <c:ptCount val="2"/>
                <c:pt idx="0">
                  <c:v>Footwear mark Recovered (full burglaries)</c:v>
                </c:pt>
                <c:pt idx="1">
                  <c:v>Footwear mark Recovered (attempt burglaries)</c:v>
                </c:pt>
              </c:strCache>
            </c:strRef>
          </c:cat>
          <c:val>
            <c:numRef>
              <c:f>Sheet14!$D$7:$D$8</c:f>
            </c:numRef>
          </c:val>
        </c:ser>
        <c:ser>
          <c:idx val="2"/>
          <c:order val="2"/>
          <c:tx>
            <c:strRef>
              <c:f>Sheet14!$E$5:$E$6</c:f>
              <c:strCache>
                <c:ptCount val="1"/>
                <c:pt idx="0">
                  <c:v>Detected cases %</c:v>
                </c:pt>
              </c:strCache>
            </c:strRef>
          </c:tx>
          <c:invertIfNegative val="0"/>
          <c:dLbls>
            <c:showLegendKey val="0"/>
            <c:showVal val="1"/>
            <c:showCatName val="0"/>
            <c:showSerName val="0"/>
            <c:showPercent val="0"/>
            <c:showBubbleSize val="0"/>
            <c:showLeaderLines val="0"/>
          </c:dLbls>
          <c:cat>
            <c:strRef>
              <c:f>Sheet14!$B$7:$B$8</c:f>
              <c:strCache>
                <c:ptCount val="2"/>
                <c:pt idx="0">
                  <c:v>Footwear mark Recovered (full burglaries)</c:v>
                </c:pt>
                <c:pt idx="1">
                  <c:v>Footwear mark Recovered (attempt burglaries)</c:v>
                </c:pt>
              </c:strCache>
            </c:strRef>
          </c:cat>
          <c:val>
            <c:numRef>
              <c:f>Sheet14!$E$7:$E$8</c:f>
              <c:numCache>
                <c:formatCode>0.00%</c:formatCode>
                <c:ptCount val="2"/>
                <c:pt idx="0">
                  <c:v>4.9300000000000524E-2</c:v>
                </c:pt>
                <c:pt idx="1">
                  <c:v>1.3899999999999999E-2</c:v>
                </c:pt>
              </c:numCache>
            </c:numRef>
          </c:val>
        </c:ser>
        <c:ser>
          <c:idx val="3"/>
          <c:order val="3"/>
          <c:tx>
            <c:strRef>
              <c:f>Sheet14!$F$5:$F$6</c:f>
              <c:strCache>
                <c:ptCount val="1"/>
                <c:pt idx="0">
                  <c:v>Undetected Cases n</c:v>
                </c:pt>
              </c:strCache>
            </c:strRef>
          </c:tx>
          <c:invertIfNegative val="0"/>
          <c:cat>
            <c:strRef>
              <c:f>Sheet14!$B$7:$B$8</c:f>
              <c:strCache>
                <c:ptCount val="2"/>
                <c:pt idx="0">
                  <c:v>Footwear mark Recovered (full burglaries)</c:v>
                </c:pt>
                <c:pt idx="1">
                  <c:v>Footwear mark Recovered (attempt burglaries)</c:v>
                </c:pt>
              </c:strCache>
            </c:strRef>
          </c:cat>
          <c:val>
            <c:numRef>
              <c:f>Sheet14!$F$7:$F$8</c:f>
            </c:numRef>
          </c:val>
        </c:ser>
        <c:ser>
          <c:idx val="4"/>
          <c:order val="4"/>
          <c:tx>
            <c:strRef>
              <c:f>Sheet14!$G$5:$G$6</c:f>
              <c:strCache>
                <c:ptCount val="1"/>
                <c:pt idx="0">
                  <c:v>Undetected Cases N</c:v>
                </c:pt>
              </c:strCache>
            </c:strRef>
          </c:tx>
          <c:invertIfNegative val="0"/>
          <c:cat>
            <c:strRef>
              <c:f>Sheet14!$B$7:$B$8</c:f>
              <c:strCache>
                <c:ptCount val="2"/>
                <c:pt idx="0">
                  <c:v>Footwear mark Recovered (full burglaries)</c:v>
                </c:pt>
                <c:pt idx="1">
                  <c:v>Footwear mark Recovered (attempt burglaries)</c:v>
                </c:pt>
              </c:strCache>
            </c:strRef>
          </c:cat>
          <c:val>
            <c:numRef>
              <c:f>Sheet14!$G$7:$G$8</c:f>
            </c:numRef>
          </c:val>
        </c:ser>
        <c:ser>
          <c:idx val="5"/>
          <c:order val="5"/>
          <c:tx>
            <c:strRef>
              <c:f>Sheet14!$H$5:$H$6</c:f>
              <c:strCache>
                <c:ptCount val="1"/>
                <c:pt idx="0">
                  <c:v>Undetected Cases %</c:v>
                </c:pt>
              </c:strCache>
            </c:strRef>
          </c:tx>
          <c:invertIfNegative val="0"/>
          <c:dLbls>
            <c:showLegendKey val="0"/>
            <c:showVal val="1"/>
            <c:showCatName val="0"/>
            <c:showSerName val="0"/>
            <c:showPercent val="0"/>
            <c:showBubbleSize val="0"/>
            <c:showLeaderLines val="0"/>
          </c:dLbls>
          <c:cat>
            <c:strRef>
              <c:f>Sheet14!$B$7:$B$8</c:f>
              <c:strCache>
                <c:ptCount val="2"/>
                <c:pt idx="0">
                  <c:v>Footwear mark Recovered (full burglaries)</c:v>
                </c:pt>
                <c:pt idx="1">
                  <c:v>Footwear mark Recovered (attempt burglaries)</c:v>
                </c:pt>
              </c:strCache>
            </c:strRef>
          </c:cat>
          <c:val>
            <c:numRef>
              <c:f>Sheet14!$H$7:$H$8</c:f>
              <c:numCache>
                <c:formatCode>0.00%</c:formatCode>
                <c:ptCount val="2"/>
                <c:pt idx="0">
                  <c:v>2.7000000000000357E-3</c:v>
                </c:pt>
                <c:pt idx="1">
                  <c:v>1.1999999999999999E-3</c:v>
                </c:pt>
              </c:numCache>
            </c:numRef>
          </c:val>
        </c:ser>
        <c:dLbls>
          <c:showLegendKey val="0"/>
          <c:showVal val="0"/>
          <c:showCatName val="0"/>
          <c:showSerName val="0"/>
          <c:showPercent val="0"/>
          <c:showBubbleSize val="0"/>
        </c:dLbls>
        <c:gapWidth val="150"/>
        <c:axId val="76356608"/>
        <c:axId val="76366592"/>
      </c:barChart>
      <c:catAx>
        <c:axId val="76356608"/>
        <c:scaling>
          <c:orientation val="minMax"/>
        </c:scaling>
        <c:delete val="0"/>
        <c:axPos val="b"/>
        <c:numFmt formatCode="General" sourceLinked="1"/>
        <c:majorTickMark val="none"/>
        <c:minorTickMark val="none"/>
        <c:tickLblPos val="nextTo"/>
        <c:txPr>
          <a:bodyPr/>
          <a:lstStyle/>
          <a:p>
            <a:pPr>
              <a:defRPr sz="2500"/>
            </a:pPr>
            <a:endParaRPr lang="en-US"/>
          </a:p>
        </c:txPr>
        <c:crossAx val="76366592"/>
        <c:crosses val="autoZero"/>
        <c:auto val="1"/>
        <c:lblAlgn val="ctr"/>
        <c:lblOffset val="100"/>
        <c:noMultiLvlLbl val="0"/>
      </c:catAx>
      <c:valAx>
        <c:axId val="76366592"/>
        <c:scaling>
          <c:orientation val="minMax"/>
        </c:scaling>
        <c:delete val="0"/>
        <c:axPos val="l"/>
        <c:majorGridlines/>
        <c:numFmt formatCode="0.00%" sourceLinked="1"/>
        <c:majorTickMark val="none"/>
        <c:minorTickMark val="none"/>
        <c:tickLblPos val="nextTo"/>
        <c:txPr>
          <a:bodyPr/>
          <a:lstStyle/>
          <a:p>
            <a:pPr>
              <a:defRPr sz="1800"/>
            </a:pPr>
            <a:endParaRPr lang="en-US"/>
          </a:p>
        </c:txPr>
        <c:crossAx val="76356608"/>
        <c:crosses val="autoZero"/>
        <c:crossBetween val="between"/>
      </c:valAx>
    </c:plotArea>
    <c:legend>
      <c:legendPos val="r"/>
      <c:overlay val="0"/>
      <c:txPr>
        <a:bodyPr/>
        <a:lstStyle/>
        <a:p>
          <a:pPr>
            <a:defRPr sz="1800"/>
          </a:pPr>
          <a:endParaRPr lang="en-US"/>
        </a:p>
      </c:txPr>
    </c:legend>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cdr:x>
      <cdr:y>0.89231</cdr:y>
    </cdr:from>
    <cdr:to>
      <cdr:x>1</cdr:x>
      <cdr:y>1</cdr:y>
    </cdr:to>
    <cdr:sp macro="" textlink="">
      <cdr:nvSpPr>
        <cdr:cNvPr id="2" name="TextBox 1"/>
        <cdr:cNvSpPr txBox="1"/>
      </cdr:nvSpPr>
      <cdr:spPr>
        <a:xfrm xmlns:a="http://schemas.openxmlformats.org/drawingml/2006/main">
          <a:off x="0" y="4680520"/>
          <a:ext cx="8784976" cy="5040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GB"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0.50625</cdr:x>
      <cdr:y>0.20548</cdr:y>
    </cdr:from>
    <cdr:to>
      <cdr:x>0.96667</cdr:x>
      <cdr:y>0.56452</cdr:y>
    </cdr:to>
    <cdr:sp macro="" textlink="">
      <cdr:nvSpPr>
        <cdr:cNvPr id="4097" name="Text Box 1"/>
        <cdr:cNvSpPr txBox="1">
          <a:spLocks xmlns:a="http://schemas.openxmlformats.org/drawingml/2006/main" noChangeArrowheads="1"/>
        </cdr:cNvSpPr>
      </cdr:nvSpPr>
      <cdr:spPr bwMode="auto">
        <a:xfrm xmlns:a="http://schemas.openxmlformats.org/drawingml/2006/main">
          <a:off x="4392456" y="917364"/>
          <a:ext cx="3994814" cy="1602915"/>
        </a:xfrm>
        <a:prstGeom xmlns:a="http://schemas.openxmlformats.org/drawingml/2006/main" prst="rect">
          <a:avLst/>
        </a:prstGeom>
        <a:solidFill xmlns:a="http://schemas.openxmlformats.org/drawingml/2006/main">
          <a:srgbClr val="FFFFFF"/>
        </a:solidFill>
        <a:ln xmlns:a="http://schemas.openxmlformats.org/drawingml/2006/main" w="9525">
          <a:noFill/>
          <a:miter lim="800000"/>
          <a:headEnd/>
          <a:tailEnd/>
        </a:ln>
      </cdr:spPr>
      <cdr:txBody>
        <a:bodyPr xmlns:a="http://schemas.openxmlformats.org/drawingml/2006/main" vertOverflow="clip" wrap="square" lIns="36576" tIns="27432" rIns="0" bIns="0" anchor="t" upright="1"/>
        <a:lstStyle xmlns:a="http://schemas.openxmlformats.org/drawingml/2006/main"/>
        <a:p xmlns:a="http://schemas.openxmlformats.org/drawingml/2006/main">
          <a:pPr algn="l" rtl="0">
            <a:defRPr sz="1000"/>
          </a:pPr>
          <a:r>
            <a:rPr lang="en-GB" sz="3200" b="1" i="0" u="none" strike="noStrike" baseline="0" dirty="0">
              <a:solidFill>
                <a:srgbClr val="FF0000"/>
              </a:solidFill>
              <a:latin typeface="Arial"/>
              <a:cs typeface="Arial"/>
            </a:rPr>
            <a:t>Mean     41 days</a:t>
          </a:r>
          <a:endParaRPr lang="en-GB" sz="3200" b="1" i="0" u="none" strike="noStrike" baseline="0" dirty="0">
            <a:solidFill>
              <a:srgbClr val="FF9900"/>
            </a:solidFill>
            <a:latin typeface="Arial"/>
            <a:cs typeface="Arial"/>
          </a:endParaRPr>
        </a:p>
        <a:p xmlns:a="http://schemas.openxmlformats.org/drawingml/2006/main">
          <a:pPr algn="l" rtl="0">
            <a:defRPr sz="1000"/>
          </a:pPr>
          <a:r>
            <a:rPr lang="en-GB" sz="3200" b="1" i="0" u="none" strike="noStrike" baseline="0" dirty="0">
              <a:solidFill>
                <a:srgbClr val="33CCCC"/>
              </a:solidFill>
              <a:latin typeface="Arial"/>
              <a:cs typeface="Arial"/>
            </a:rPr>
            <a:t>Median  25 days</a:t>
          </a:r>
          <a:endParaRPr lang="en-GB" sz="3200" b="1" i="0" u="none" strike="noStrike" baseline="0" dirty="0">
            <a:solidFill>
              <a:srgbClr val="FF9900"/>
            </a:solidFill>
            <a:latin typeface="Arial"/>
            <a:cs typeface="Arial"/>
          </a:endParaRPr>
        </a:p>
        <a:p xmlns:a="http://schemas.openxmlformats.org/drawingml/2006/main">
          <a:pPr algn="l" rtl="0">
            <a:defRPr sz="1000"/>
          </a:pPr>
          <a:r>
            <a:rPr lang="en-GB" sz="3200" b="1" i="0" u="none" strike="noStrike" baseline="0" dirty="0">
              <a:solidFill>
                <a:srgbClr val="FF9900"/>
              </a:solidFill>
              <a:latin typeface="Arial"/>
              <a:cs typeface="Arial"/>
            </a:rPr>
            <a:t>Mode      3 days</a:t>
          </a:r>
        </a:p>
        <a:p xmlns:a="http://schemas.openxmlformats.org/drawingml/2006/main">
          <a:pPr algn="l" rtl="0">
            <a:defRPr sz="1000"/>
          </a:pPr>
          <a:endParaRPr lang="en-GB" sz="3200" b="1" i="0" u="none" strike="noStrike" baseline="0" dirty="0">
            <a:solidFill>
              <a:srgbClr val="FF9900"/>
            </a:solidFill>
            <a:latin typeface="Arial"/>
            <a:cs typeface="Aria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00E0A8-EABF-4B18-9E75-C78025628B1A}" type="datetimeFigureOut">
              <a:rPr lang="en-GB" smtClean="0"/>
              <a:pPr/>
              <a:t>28/06/2013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0066E-DD9F-4563-9ED3-88B6B976637F}" type="slidenum">
              <a:rPr lang="en-GB" smtClean="0"/>
              <a:pPr/>
              <a:t>‹#›</a:t>
            </a:fld>
            <a:endParaRPr lang="en-GB"/>
          </a:p>
        </p:txBody>
      </p:sp>
    </p:spTree>
    <p:extLst>
      <p:ext uri="{BB962C8B-B14F-4D97-AF65-F5344CB8AC3E}">
        <p14:creationId xmlns:p14="http://schemas.microsoft.com/office/powerpoint/2010/main" val="2105908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Most burglaries are not at night. Although this could be a delay in reporting until 8am when the offences are discovered. Most patrol resources are looking for burglars at the wrong time of day.</a:t>
            </a:r>
          </a:p>
          <a:p>
            <a:endParaRPr lang="en-GB" dirty="0" smtClean="0"/>
          </a:p>
          <a:p>
            <a:r>
              <a:rPr lang="en-GB" dirty="0" smtClean="0"/>
              <a:t>Dip in early evening.</a:t>
            </a:r>
            <a:endParaRPr lang="en-GB" dirty="0"/>
          </a:p>
        </p:txBody>
      </p:sp>
      <p:sp>
        <p:nvSpPr>
          <p:cNvPr id="4" name="Slide Number Placeholder 3"/>
          <p:cNvSpPr>
            <a:spLocks noGrp="1"/>
          </p:cNvSpPr>
          <p:nvPr>
            <p:ph type="sldNum" sz="quarter" idx="10"/>
          </p:nvPr>
        </p:nvSpPr>
        <p:spPr/>
        <p:txBody>
          <a:bodyPr/>
          <a:lstStyle/>
          <a:p>
            <a:fld id="{72D0066E-DD9F-4563-9ED3-88B6B976637F}" type="slidenum">
              <a:rPr lang="en-GB" smtClean="0"/>
              <a:pPr/>
              <a:t>11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Offence duration was identified</a:t>
            </a:r>
            <a:r>
              <a:rPr lang="en-GB" baseline="0" dirty="0" smtClean="0"/>
              <a:t> as important by Eck.</a:t>
            </a:r>
          </a:p>
          <a:p>
            <a:endParaRPr lang="en-GB" baseline="0" dirty="0" smtClean="0"/>
          </a:p>
          <a:p>
            <a:r>
              <a:rPr lang="en-GB" baseline="0" dirty="0" smtClean="0"/>
              <a:t>Offences with shorter durations are more likely to be detected – if someone has been on holiday for 3 weeks – less likely to detect.</a:t>
            </a:r>
          </a:p>
          <a:p>
            <a:endParaRPr lang="en-GB" baseline="0" dirty="0" smtClean="0"/>
          </a:p>
          <a:p>
            <a:r>
              <a:rPr lang="en-GB" baseline="0" dirty="0" smtClean="0"/>
              <a:t>This is unlikely to be a primary detection measure in its own right – more down to greater likelihood of identifying witnesses, etc.</a:t>
            </a:r>
            <a:endParaRPr lang="en-GB" dirty="0"/>
          </a:p>
        </p:txBody>
      </p:sp>
      <p:sp>
        <p:nvSpPr>
          <p:cNvPr id="4" name="Slide Number Placeholder 3"/>
          <p:cNvSpPr>
            <a:spLocks noGrp="1"/>
          </p:cNvSpPr>
          <p:nvPr>
            <p:ph type="sldNum" sz="quarter" idx="10"/>
          </p:nvPr>
        </p:nvSpPr>
        <p:spPr/>
        <p:txBody>
          <a:bodyPr/>
          <a:lstStyle/>
          <a:p>
            <a:fld id="{72D0066E-DD9F-4563-9ED3-88B6B976637F}" type="slidenum">
              <a:rPr lang="en-GB" smtClean="0"/>
              <a:pPr/>
              <a:t>25</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Even when burglaries in progress are</a:t>
            </a:r>
            <a:r>
              <a:rPr lang="en-GB" baseline="0" dirty="0" smtClean="0"/>
              <a:t> excluded – shorter attendance times are associated with greater likelihood of detection.</a:t>
            </a:r>
          </a:p>
          <a:p>
            <a:endParaRPr lang="en-GB" baseline="0" dirty="0" smtClean="0"/>
          </a:p>
          <a:p>
            <a:r>
              <a:rPr lang="en-GB" baseline="0" dirty="0" smtClean="0"/>
              <a:t>The optimum </a:t>
            </a:r>
            <a:r>
              <a:rPr lang="en-GB" baseline="0" dirty="0" err="1" smtClean="0"/>
              <a:t>attendence</a:t>
            </a:r>
            <a:r>
              <a:rPr lang="en-GB" baseline="0" dirty="0" smtClean="0"/>
              <a:t> time is less than 30 minutes for the greatest likelihood of detection.</a:t>
            </a:r>
            <a:endParaRPr lang="en-GB" dirty="0"/>
          </a:p>
        </p:txBody>
      </p:sp>
      <p:sp>
        <p:nvSpPr>
          <p:cNvPr id="4" name="Slide Number Placeholder 3"/>
          <p:cNvSpPr>
            <a:spLocks noGrp="1"/>
          </p:cNvSpPr>
          <p:nvPr>
            <p:ph type="sldNum" sz="quarter" idx="10"/>
          </p:nvPr>
        </p:nvSpPr>
        <p:spPr/>
        <p:txBody>
          <a:bodyPr/>
          <a:lstStyle/>
          <a:p>
            <a:fld id="{72D0066E-DD9F-4563-9ED3-88B6B976637F}" type="slidenum">
              <a:rPr lang="en-GB" smtClean="0"/>
              <a:pPr/>
              <a:t>26</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Plotted the effect</a:t>
            </a:r>
            <a:r>
              <a:rPr lang="en-GB" baseline="0" dirty="0" smtClean="0"/>
              <a:t> sizes for all variables and selected the most powerful 12. </a:t>
            </a:r>
          </a:p>
          <a:p>
            <a:endParaRPr lang="en-GB" baseline="0" dirty="0" smtClean="0"/>
          </a:p>
          <a:p>
            <a:r>
              <a:rPr lang="en-GB" baseline="0" dirty="0" smtClean="0"/>
              <a:t>Forensics came out as having very large effect sizes indeed – witnesses are important, but less so.</a:t>
            </a:r>
          </a:p>
          <a:p>
            <a:endParaRPr lang="en-GB" baseline="0" dirty="0" smtClean="0"/>
          </a:p>
          <a:p>
            <a:r>
              <a:rPr lang="en-GB" baseline="0" dirty="0" smtClean="0"/>
              <a:t>Contrast with </a:t>
            </a:r>
            <a:r>
              <a:rPr lang="en-GB" baseline="0" dirty="0" err="1" smtClean="0"/>
              <a:t>Ecks</a:t>
            </a:r>
            <a:r>
              <a:rPr lang="en-GB" baseline="0" dirty="0" smtClean="0"/>
              <a:t> study – more variables identified.</a:t>
            </a:r>
          </a:p>
          <a:p>
            <a:endParaRPr lang="en-GB" baseline="0" dirty="0" smtClean="0"/>
          </a:p>
          <a:p>
            <a:r>
              <a:rPr lang="en-GB" baseline="0" dirty="0" smtClean="0"/>
              <a:t>New solvability factors identified</a:t>
            </a:r>
          </a:p>
          <a:p>
            <a:endParaRPr lang="en-GB" baseline="0" dirty="0" smtClean="0"/>
          </a:p>
          <a:p>
            <a:r>
              <a:rPr lang="en-GB" baseline="0" dirty="0" smtClean="0"/>
              <a:t>Interestingly completion of house to house has a negative effective size!</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72D0066E-DD9F-4563-9ED3-88B6B976637F}" type="slidenum">
              <a:rPr lang="en-GB" smtClean="0"/>
              <a:pPr/>
              <a:t>27</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Plotted the effect</a:t>
            </a:r>
            <a:r>
              <a:rPr lang="en-GB" baseline="0" dirty="0" smtClean="0"/>
              <a:t> sizes for all variables and selected the most powerful 12. </a:t>
            </a:r>
          </a:p>
          <a:p>
            <a:endParaRPr lang="en-GB" baseline="0" dirty="0" smtClean="0"/>
          </a:p>
          <a:p>
            <a:r>
              <a:rPr lang="en-GB" baseline="0" dirty="0" smtClean="0"/>
              <a:t>Forensics came out as having very large effect sizes indeed – witnesses are important, but less so.</a:t>
            </a:r>
          </a:p>
          <a:p>
            <a:endParaRPr lang="en-GB" baseline="0" dirty="0" smtClean="0"/>
          </a:p>
          <a:p>
            <a:r>
              <a:rPr lang="en-GB" baseline="0" dirty="0" smtClean="0"/>
              <a:t>Contrast with </a:t>
            </a:r>
            <a:r>
              <a:rPr lang="en-GB" baseline="0" dirty="0" err="1" smtClean="0"/>
              <a:t>Ecks</a:t>
            </a:r>
            <a:r>
              <a:rPr lang="en-GB" baseline="0" dirty="0" smtClean="0"/>
              <a:t> study – more variables identified.</a:t>
            </a:r>
          </a:p>
          <a:p>
            <a:endParaRPr lang="en-GB" baseline="0" dirty="0" smtClean="0"/>
          </a:p>
          <a:p>
            <a:r>
              <a:rPr lang="en-GB" baseline="0" dirty="0" smtClean="0"/>
              <a:t>New solvability factors identified</a:t>
            </a:r>
          </a:p>
          <a:p>
            <a:endParaRPr lang="en-GB" baseline="0" dirty="0" smtClean="0"/>
          </a:p>
          <a:p>
            <a:r>
              <a:rPr lang="en-GB" baseline="0" dirty="0" smtClean="0"/>
              <a:t>Interestingly completion of house to house has a negative effective size!</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72D0066E-DD9F-4563-9ED3-88B6B976637F}" type="slidenum">
              <a:rPr lang="en-GB" smtClean="0"/>
              <a:pPr/>
              <a:t>28</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We</a:t>
            </a:r>
            <a:r>
              <a:rPr lang="en-GB" baseline="0" dirty="0" smtClean="0"/>
              <a:t> should not be surprised that burglary is hard to solve.</a:t>
            </a:r>
          </a:p>
          <a:p>
            <a:endParaRPr lang="en-GB" baseline="0" dirty="0" smtClean="0"/>
          </a:p>
          <a:p>
            <a:r>
              <a:rPr lang="en-GB" baseline="0" dirty="0" smtClean="0"/>
              <a:t>Analysis of those solved in the absence of solvability factors shows that they are </a:t>
            </a:r>
            <a:r>
              <a:rPr lang="en-GB" baseline="0" dirty="0" err="1" smtClean="0"/>
              <a:t>predominently</a:t>
            </a:r>
            <a:r>
              <a:rPr lang="en-GB" baseline="0" dirty="0" smtClean="0"/>
              <a:t> owing to conspiracy charges.</a:t>
            </a:r>
            <a:endParaRPr lang="en-GB" dirty="0"/>
          </a:p>
        </p:txBody>
      </p:sp>
      <p:sp>
        <p:nvSpPr>
          <p:cNvPr id="4" name="Slide Number Placeholder 3"/>
          <p:cNvSpPr>
            <a:spLocks noGrp="1"/>
          </p:cNvSpPr>
          <p:nvPr>
            <p:ph type="sldNum" sz="quarter" idx="10"/>
          </p:nvPr>
        </p:nvSpPr>
        <p:spPr/>
        <p:txBody>
          <a:bodyPr/>
          <a:lstStyle/>
          <a:p>
            <a:fld id="{72D0066E-DD9F-4563-9ED3-88B6B976637F}" type="slidenum">
              <a:rPr lang="en-GB" smtClean="0"/>
              <a:pPr/>
              <a:t>29</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We</a:t>
            </a:r>
            <a:r>
              <a:rPr lang="en-GB" baseline="0" dirty="0" smtClean="0"/>
              <a:t> should not be surprised that burglary is hard to solve.</a:t>
            </a:r>
          </a:p>
          <a:p>
            <a:endParaRPr lang="en-GB" baseline="0" dirty="0" smtClean="0"/>
          </a:p>
          <a:p>
            <a:r>
              <a:rPr lang="en-GB" baseline="0" dirty="0" smtClean="0"/>
              <a:t>Analysis of those solved in the absence of solvability factors shows that they are </a:t>
            </a:r>
            <a:r>
              <a:rPr lang="en-GB" baseline="0" dirty="0" err="1" smtClean="0"/>
              <a:t>predominently</a:t>
            </a:r>
            <a:r>
              <a:rPr lang="en-GB" baseline="0" dirty="0" smtClean="0"/>
              <a:t> owing to conspiracy charges.</a:t>
            </a:r>
            <a:endParaRPr lang="en-GB" dirty="0"/>
          </a:p>
        </p:txBody>
      </p:sp>
      <p:sp>
        <p:nvSpPr>
          <p:cNvPr id="4" name="Slide Number Placeholder 3"/>
          <p:cNvSpPr>
            <a:spLocks noGrp="1"/>
          </p:cNvSpPr>
          <p:nvPr>
            <p:ph type="sldNum" sz="quarter" idx="10"/>
          </p:nvPr>
        </p:nvSpPr>
        <p:spPr/>
        <p:txBody>
          <a:bodyPr/>
          <a:lstStyle/>
          <a:p>
            <a:fld id="{72D0066E-DD9F-4563-9ED3-88B6B976637F}" type="slidenum">
              <a:rPr lang="en-GB" smtClean="0"/>
              <a:pPr/>
              <a:t>30</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We</a:t>
            </a:r>
            <a:r>
              <a:rPr lang="en-GB" baseline="0" dirty="0" smtClean="0"/>
              <a:t> should not be surprised that burglary is hard to solve.</a:t>
            </a:r>
          </a:p>
          <a:p>
            <a:endParaRPr lang="en-GB" baseline="0" dirty="0" smtClean="0"/>
          </a:p>
          <a:p>
            <a:r>
              <a:rPr lang="en-GB" baseline="0" dirty="0" smtClean="0"/>
              <a:t>Analysis of those solved in the absence of solvability factors shows that they are </a:t>
            </a:r>
            <a:r>
              <a:rPr lang="en-GB" baseline="0" dirty="0" err="1" smtClean="0"/>
              <a:t>predominently</a:t>
            </a:r>
            <a:r>
              <a:rPr lang="en-GB" baseline="0" dirty="0" smtClean="0"/>
              <a:t> owing to conspiracy charges.</a:t>
            </a:r>
            <a:endParaRPr lang="en-GB" dirty="0"/>
          </a:p>
        </p:txBody>
      </p:sp>
      <p:sp>
        <p:nvSpPr>
          <p:cNvPr id="4" name="Slide Number Placeholder 3"/>
          <p:cNvSpPr>
            <a:spLocks noGrp="1"/>
          </p:cNvSpPr>
          <p:nvPr>
            <p:ph type="sldNum" sz="quarter" idx="10"/>
          </p:nvPr>
        </p:nvSpPr>
        <p:spPr/>
        <p:txBody>
          <a:bodyPr/>
          <a:lstStyle/>
          <a:p>
            <a:fld id="{72D0066E-DD9F-4563-9ED3-88B6B976637F}" type="slidenum">
              <a:rPr lang="en-GB" smtClean="0"/>
              <a:pPr/>
              <a:t>31</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Should there be one</a:t>
            </a:r>
            <a:r>
              <a:rPr lang="en-GB" baseline="0" dirty="0" smtClean="0"/>
              <a:t> target for detection rates – or local targets depending on the solvability of burglaries?</a:t>
            </a:r>
            <a:endParaRPr lang="en-GB" dirty="0"/>
          </a:p>
        </p:txBody>
      </p:sp>
      <p:sp>
        <p:nvSpPr>
          <p:cNvPr id="4" name="Slide Number Placeholder 3"/>
          <p:cNvSpPr>
            <a:spLocks noGrp="1"/>
          </p:cNvSpPr>
          <p:nvPr>
            <p:ph type="sldNum" sz="quarter" idx="10"/>
          </p:nvPr>
        </p:nvSpPr>
        <p:spPr/>
        <p:txBody>
          <a:bodyPr/>
          <a:lstStyle/>
          <a:p>
            <a:fld id="{72D0066E-DD9F-4563-9ED3-88B6B976637F}" type="slidenum">
              <a:rPr lang="en-GB" smtClean="0"/>
              <a:pPr/>
              <a:t>32</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single most important factor in whether we capture</a:t>
            </a:r>
            <a:r>
              <a:rPr lang="en-GB" baseline="0" dirty="0" smtClean="0"/>
              <a:t> anyone is the time of day of the offence.</a:t>
            </a:r>
            <a:endParaRPr lang="en-GB" dirty="0"/>
          </a:p>
        </p:txBody>
      </p:sp>
      <p:sp>
        <p:nvSpPr>
          <p:cNvPr id="4" name="Slide Number Placeholder 3"/>
          <p:cNvSpPr>
            <a:spLocks noGrp="1"/>
          </p:cNvSpPr>
          <p:nvPr>
            <p:ph type="sldNum" sz="quarter" idx="10"/>
          </p:nvPr>
        </p:nvSpPr>
        <p:spPr/>
        <p:txBody>
          <a:bodyPr/>
          <a:lstStyle/>
          <a:p>
            <a:fld id="{72D0066E-DD9F-4563-9ED3-88B6B976637F}" type="slidenum">
              <a:rPr lang="en-GB" smtClean="0"/>
              <a:pPr/>
              <a:t>34</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Did not analyse whether they go on to result in charges. </a:t>
            </a:r>
          </a:p>
          <a:p>
            <a:endParaRPr lang="en-GB" dirty="0" smtClean="0"/>
          </a:p>
          <a:p>
            <a:r>
              <a:rPr lang="en-GB" dirty="0" smtClean="0"/>
              <a:t>Did not analyse whether they go on to make subsequent arrests.</a:t>
            </a:r>
            <a:endParaRPr lang="en-GB" dirty="0"/>
          </a:p>
        </p:txBody>
      </p:sp>
      <p:sp>
        <p:nvSpPr>
          <p:cNvPr id="4" name="Slide Number Placeholder 3"/>
          <p:cNvSpPr>
            <a:spLocks noGrp="1"/>
          </p:cNvSpPr>
          <p:nvPr>
            <p:ph type="sldNum" sz="quarter" idx="10"/>
          </p:nvPr>
        </p:nvSpPr>
        <p:spPr/>
        <p:txBody>
          <a:bodyPr/>
          <a:lstStyle/>
          <a:p>
            <a:fld id="{72D0066E-DD9F-4563-9ED3-88B6B976637F}" type="slidenum">
              <a:rPr lang="en-GB" smtClean="0"/>
              <a:pPr/>
              <a:t>35</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Peaks</a:t>
            </a:r>
            <a:r>
              <a:rPr lang="en-GB" baseline="0" dirty="0" smtClean="0"/>
              <a:t> on Fridays.</a:t>
            </a:r>
          </a:p>
          <a:p>
            <a:endParaRPr lang="en-GB" baseline="0" dirty="0" smtClean="0"/>
          </a:p>
          <a:p>
            <a:r>
              <a:rPr lang="en-GB" baseline="0" dirty="0" smtClean="0"/>
              <a:t>Reduces at weekends. (More homes are occupied?)</a:t>
            </a:r>
            <a:endParaRPr lang="en-GB" dirty="0"/>
          </a:p>
        </p:txBody>
      </p:sp>
      <p:sp>
        <p:nvSpPr>
          <p:cNvPr id="4" name="Slide Number Placeholder 3"/>
          <p:cNvSpPr>
            <a:spLocks noGrp="1"/>
          </p:cNvSpPr>
          <p:nvPr>
            <p:ph type="sldNum" sz="quarter" idx="10"/>
          </p:nvPr>
        </p:nvSpPr>
        <p:spPr/>
        <p:txBody>
          <a:bodyPr/>
          <a:lstStyle/>
          <a:p>
            <a:fld id="{72D0066E-DD9F-4563-9ED3-88B6B976637F}" type="slidenum">
              <a:rPr lang="en-GB" smtClean="0"/>
              <a:pPr/>
              <a:t>12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Ranges from 8.3% to 4.8%</a:t>
            </a:r>
          </a:p>
          <a:p>
            <a:endParaRPr lang="en-GB" dirty="0" smtClean="0"/>
          </a:p>
          <a:p>
            <a:r>
              <a:rPr lang="en-GB" dirty="0" smtClean="0"/>
              <a:t>Is not a clear rural / urban divide.</a:t>
            </a:r>
            <a:endParaRPr lang="en-GB" dirty="0"/>
          </a:p>
        </p:txBody>
      </p:sp>
      <p:sp>
        <p:nvSpPr>
          <p:cNvPr id="4" name="Slide Number Placeholder 3"/>
          <p:cNvSpPr>
            <a:spLocks noGrp="1"/>
          </p:cNvSpPr>
          <p:nvPr>
            <p:ph type="sldNum" sz="quarter" idx="10"/>
          </p:nvPr>
        </p:nvSpPr>
        <p:spPr/>
        <p:txBody>
          <a:bodyPr/>
          <a:lstStyle/>
          <a:p>
            <a:fld id="{72D0066E-DD9F-4563-9ED3-88B6B976637F}" type="slidenum">
              <a:rPr lang="en-GB" smtClean="0"/>
              <a:pPr/>
              <a:t>36</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Strong</a:t>
            </a:r>
            <a:r>
              <a:rPr lang="en-GB" baseline="0" dirty="0" smtClean="0"/>
              <a:t> and counter intuitive finding</a:t>
            </a:r>
            <a:endParaRPr lang="en-GB" dirty="0"/>
          </a:p>
        </p:txBody>
      </p:sp>
      <p:sp>
        <p:nvSpPr>
          <p:cNvPr id="4" name="Slide Number Placeholder 3"/>
          <p:cNvSpPr>
            <a:spLocks noGrp="1"/>
          </p:cNvSpPr>
          <p:nvPr>
            <p:ph type="sldNum" sz="quarter" idx="10"/>
          </p:nvPr>
        </p:nvSpPr>
        <p:spPr/>
        <p:txBody>
          <a:bodyPr/>
          <a:lstStyle/>
          <a:p>
            <a:fld id="{72D0066E-DD9F-4563-9ED3-88B6B976637F}" type="slidenum">
              <a:rPr lang="en-GB" smtClean="0"/>
              <a:pPr/>
              <a:t>37</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Traditional ethos of proportionate</a:t>
            </a:r>
            <a:r>
              <a:rPr lang="en-GB" baseline="0" dirty="0" smtClean="0"/>
              <a:t> resourcing is unhelpful.</a:t>
            </a:r>
          </a:p>
          <a:p>
            <a:endParaRPr lang="en-GB" baseline="0" dirty="0" smtClean="0"/>
          </a:p>
          <a:p>
            <a:r>
              <a:rPr lang="en-GB" baseline="0" dirty="0" smtClean="0"/>
              <a:t>An alternative model is a ‘big bang’ of resourcing at the start to put as many units as possible in the vicinity within 25 minutes.</a:t>
            </a:r>
            <a:endParaRPr lang="en-GB" dirty="0"/>
          </a:p>
        </p:txBody>
      </p:sp>
      <p:sp>
        <p:nvSpPr>
          <p:cNvPr id="4" name="Slide Number Placeholder 3"/>
          <p:cNvSpPr>
            <a:spLocks noGrp="1"/>
          </p:cNvSpPr>
          <p:nvPr>
            <p:ph type="sldNum" sz="quarter" idx="10"/>
          </p:nvPr>
        </p:nvSpPr>
        <p:spPr/>
        <p:txBody>
          <a:bodyPr/>
          <a:lstStyle/>
          <a:p>
            <a:fld id="{72D0066E-DD9F-4563-9ED3-88B6B976637F}" type="slidenum">
              <a:rPr lang="en-GB" smtClean="0"/>
              <a:pPr/>
              <a:t>38</a:t>
            </a:fld>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Interestingly when you hold all the variables</a:t>
            </a:r>
            <a:r>
              <a:rPr lang="en-GB" baseline="0" dirty="0" smtClean="0"/>
              <a:t> constant the </a:t>
            </a:r>
            <a:r>
              <a:rPr lang="en-GB" baseline="0" dirty="0" err="1" smtClean="0"/>
              <a:t>attendence</a:t>
            </a:r>
            <a:r>
              <a:rPr lang="en-GB" baseline="0" dirty="0" smtClean="0"/>
              <a:t> of a dog unit ceases to be statistically significant.</a:t>
            </a:r>
          </a:p>
          <a:p>
            <a:endParaRPr lang="en-GB" baseline="0" dirty="0" smtClean="0"/>
          </a:p>
          <a:p>
            <a:r>
              <a:rPr lang="en-GB" baseline="0" dirty="0" smtClean="0"/>
              <a:t>A Sergeant arriving on scene is not statistically significant, other than as another unit.</a:t>
            </a:r>
            <a:endParaRPr lang="en-GB" dirty="0"/>
          </a:p>
        </p:txBody>
      </p:sp>
      <p:sp>
        <p:nvSpPr>
          <p:cNvPr id="4" name="Slide Number Placeholder 3"/>
          <p:cNvSpPr>
            <a:spLocks noGrp="1"/>
          </p:cNvSpPr>
          <p:nvPr>
            <p:ph type="sldNum" sz="quarter" idx="10"/>
          </p:nvPr>
        </p:nvSpPr>
        <p:spPr/>
        <p:txBody>
          <a:bodyPr/>
          <a:lstStyle/>
          <a:p>
            <a:fld id="{72D0066E-DD9F-4563-9ED3-88B6B976637F}" type="slidenum">
              <a:rPr lang="en-GB" smtClean="0"/>
              <a:pPr/>
              <a:t>39</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1 lucky offender was given a</a:t>
            </a:r>
            <a:r>
              <a:rPr lang="en-GB" baseline="0" dirty="0" smtClean="0"/>
              <a:t> restorative caution (clip round the ear).</a:t>
            </a:r>
            <a:endParaRPr lang="en-GB" dirty="0"/>
          </a:p>
        </p:txBody>
      </p:sp>
      <p:sp>
        <p:nvSpPr>
          <p:cNvPr id="4" name="Slide Number Placeholder 3"/>
          <p:cNvSpPr>
            <a:spLocks noGrp="1"/>
          </p:cNvSpPr>
          <p:nvPr>
            <p:ph type="sldNum" sz="quarter" idx="10"/>
          </p:nvPr>
        </p:nvSpPr>
        <p:spPr/>
        <p:txBody>
          <a:bodyPr/>
          <a:lstStyle/>
          <a:p>
            <a:fld id="{72D0066E-DD9F-4563-9ED3-88B6B976637F}" type="slidenum">
              <a:rPr lang="en-GB" smtClean="0"/>
              <a:pPr/>
              <a:t>14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Excluded TICs because they are often obtained in the absence of evidence – rather than owing to evidence. Including them would skew study of solvability</a:t>
            </a:r>
            <a:r>
              <a:rPr lang="en-GB" baseline="0" dirty="0" smtClean="0"/>
              <a:t> factors.</a:t>
            </a:r>
            <a:endParaRPr lang="en-GB" dirty="0"/>
          </a:p>
        </p:txBody>
      </p:sp>
      <p:sp>
        <p:nvSpPr>
          <p:cNvPr id="4" name="Slide Number Placeholder 3"/>
          <p:cNvSpPr>
            <a:spLocks noGrp="1"/>
          </p:cNvSpPr>
          <p:nvPr>
            <p:ph type="sldNum" sz="quarter" idx="10"/>
          </p:nvPr>
        </p:nvSpPr>
        <p:spPr/>
        <p:txBody>
          <a:bodyPr/>
          <a:lstStyle/>
          <a:p>
            <a:fld id="{72D0066E-DD9F-4563-9ED3-88B6B976637F}" type="slidenum">
              <a:rPr lang="en-GB" smtClean="0"/>
              <a:pPr/>
              <a:t>15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Counter intuitive. Surely worse burglars don't complete the offence and therefore</a:t>
            </a:r>
            <a:r>
              <a:rPr lang="en-GB" baseline="0" dirty="0" smtClean="0"/>
              <a:t> should be more solvable.</a:t>
            </a:r>
            <a:endParaRPr lang="en-GB" dirty="0"/>
          </a:p>
        </p:txBody>
      </p:sp>
      <p:sp>
        <p:nvSpPr>
          <p:cNvPr id="4" name="Slide Number Placeholder 3"/>
          <p:cNvSpPr>
            <a:spLocks noGrp="1"/>
          </p:cNvSpPr>
          <p:nvPr>
            <p:ph type="sldNum" sz="quarter" idx="10"/>
          </p:nvPr>
        </p:nvSpPr>
        <p:spPr/>
        <p:txBody>
          <a:bodyPr/>
          <a:lstStyle/>
          <a:p>
            <a:fld id="{72D0066E-DD9F-4563-9ED3-88B6B976637F}" type="slidenum">
              <a:rPr lang="en-GB" smtClean="0"/>
              <a:pPr/>
              <a:t>16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Sought to ascertain time to solve in order</a:t>
            </a:r>
            <a:r>
              <a:rPr lang="en-GB" baseline="0" dirty="0" smtClean="0"/>
              <a:t> to avoid missing any detections from data set.</a:t>
            </a:r>
            <a:endParaRPr lang="en-GB" dirty="0"/>
          </a:p>
        </p:txBody>
      </p:sp>
      <p:sp>
        <p:nvSpPr>
          <p:cNvPr id="4" name="Slide Number Placeholder 3"/>
          <p:cNvSpPr>
            <a:spLocks noGrp="1"/>
          </p:cNvSpPr>
          <p:nvPr>
            <p:ph type="sldNum" sz="quarter" idx="10"/>
          </p:nvPr>
        </p:nvSpPr>
        <p:spPr/>
        <p:txBody>
          <a:bodyPr/>
          <a:lstStyle/>
          <a:p>
            <a:fld id="{72D0066E-DD9F-4563-9ED3-88B6B976637F}" type="slidenum">
              <a:rPr lang="en-GB" smtClean="0"/>
              <a:pPr/>
              <a:t>17</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Very substantial and</a:t>
            </a:r>
            <a:r>
              <a:rPr lang="en-GB" baseline="0" dirty="0" smtClean="0"/>
              <a:t> marked difference.</a:t>
            </a:r>
          </a:p>
          <a:p>
            <a:endParaRPr lang="en-GB" baseline="0" dirty="0" smtClean="0"/>
          </a:p>
          <a:p>
            <a:r>
              <a:rPr lang="en-GB" baseline="0" dirty="0" smtClean="0"/>
              <a:t>This is just marks recovered – not marks analysed or marks matched.</a:t>
            </a:r>
            <a:endParaRPr lang="en-GB" dirty="0"/>
          </a:p>
        </p:txBody>
      </p:sp>
      <p:sp>
        <p:nvSpPr>
          <p:cNvPr id="4" name="Slide Number Placeholder 3"/>
          <p:cNvSpPr>
            <a:spLocks noGrp="1"/>
          </p:cNvSpPr>
          <p:nvPr>
            <p:ph type="sldNum" sz="quarter" idx="10"/>
          </p:nvPr>
        </p:nvSpPr>
        <p:spPr/>
        <p:txBody>
          <a:bodyPr/>
          <a:lstStyle/>
          <a:p>
            <a:fld id="{72D0066E-DD9F-4563-9ED3-88B6B976637F}" type="slidenum">
              <a:rPr lang="en-GB" smtClean="0"/>
              <a:pPr/>
              <a:t>20</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Only</a:t>
            </a:r>
            <a:r>
              <a:rPr lang="en-GB" baseline="0" dirty="0" smtClean="0"/>
              <a:t> about whether we have recorded a witness – not whether they gave a </a:t>
            </a:r>
            <a:r>
              <a:rPr lang="en-GB" baseline="0" dirty="0" err="1" smtClean="0"/>
              <a:t>statement,etc</a:t>
            </a:r>
            <a:endParaRPr lang="en-GB" baseline="0" dirty="0" smtClean="0"/>
          </a:p>
          <a:p>
            <a:endParaRPr lang="en-GB" baseline="0" dirty="0" smtClean="0"/>
          </a:p>
          <a:p>
            <a:r>
              <a:rPr lang="en-GB" baseline="0" dirty="0" smtClean="0"/>
              <a:t>Again a witness is a wide definition – can include some rather inconsequential involvement – e.g. Handing over an exhibit.</a:t>
            </a:r>
            <a:endParaRPr lang="en-GB" dirty="0"/>
          </a:p>
        </p:txBody>
      </p:sp>
      <p:sp>
        <p:nvSpPr>
          <p:cNvPr id="4" name="Slide Number Placeholder 3"/>
          <p:cNvSpPr>
            <a:spLocks noGrp="1"/>
          </p:cNvSpPr>
          <p:nvPr>
            <p:ph type="sldNum" sz="quarter" idx="10"/>
          </p:nvPr>
        </p:nvSpPr>
        <p:spPr/>
        <p:txBody>
          <a:bodyPr/>
          <a:lstStyle/>
          <a:p>
            <a:fld id="{72D0066E-DD9F-4563-9ED3-88B6B976637F}" type="slidenum">
              <a:rPr lang="en-GB" smtClean="0"/>
              <a:pPr/>
              <a:t>23</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Marked difference between attempts and full offences.</a:t>
            </a:r>
          </a:p>
          <a:p>
            <a:endParaRPr lang="en-GB" dirty="0" smtClean="0"/>
          </a:p>
          <a:p>
            <a:r>
              <a:rPr lang="en-GB" dirty="0" smtClean="0"/>
              <a:t>What</a:t>
            </a:r>
            <a:r>
              <a:rPr lang="en-GB" baseline="0" dirty="0" smtClean="0"/>
              <a:t> was found was that attempts are more likely to be witnessed, disturbed and perhaps therefore more likely to generate burglaries in progress and therefore this is more important in their solution.</a:t>
            </a:r>
            <a:endParaRPr lang="en-GB" dirty="0"/>
          </a:p>
        </p:txBody>
      </p:sp>
      <p:sp>
        <p:nvSpPr>
          <p:cNvPr id="4" name="Slide Number Placeholder 3"/>
          <p:cNvSpPr>
            <a:spLocks noGrp="1"/>
          </p:cNvSpPr>
          <p:nvPr>
            <p:ph type="sldNum" sz="quarter" idx="10"/>
          </p:nvPr>
        </p:nvSpPr>
        <p:spPr/>
        <p:txBody>
          <a:bodyPr/>
          <a:lstStyle/>
          <a:p>
            <a:fld id="{72D0066E-DD9F-4563-9ED3-88B6B976637F}" type="slidenum">
              <a:rPr lang="en-GB" smtClean="0"/>
              <a:pPr/>
              <a:t>24</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ADC0D11-E0E5-4683-A4D3-D3394BFCF00C}" type="datetimeFigureOut">
              <a:rPr lang="en-US" smtClean="0"/>
              <a:pPr/>
              <a:t>6/28/2013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E12827-A4E6-4FEB-B20A-C2CE2911B19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ADC0D11-E0E5-4683-A4D3-D3394BFCF00C}" type="datetimeFigureOut">
              <a:rPr lang="en-US" smtClean="0"/>
              <a:pPr/>
              <a:t>6/28/2013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E12827-A4E6-4FEB-B20A-C2CE2911B19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ADC0D11-E0E5-4683-A4D3-D3394BFCF00C}" type="datetimeFigureOut">
              <a:rPr lang="en-US" smtClean="0"/>
              <a:pPr/>
              <a:t>6/28/2013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E12827-A4E6-4FEB-B20A-C2CE2911B19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ADC0D11-E0E5-4683-A4D3-D3394BFCF00C}" type="datetimeFigureOut">
              <a:rPr lang="en-US" smtClean="0"/>
              <a:pPr/>
              <a:t>6/28/2013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E12827-A4E6-4FEB-B20A-C2CE2911B19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DC0D11-E0E5-4683-A4D3-D3394BFCF00C}" type="datetimeFigureOut">
              <a:rPr lang="en-US" smtClean="0"/>
              <a:pPr/>
              <a:t>6/28/2013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E12827-A4E6-4FEB-B20A-C2CE2911B19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ADC0D11-E0E5-4683-A4D3-D3394BFCF00C}" type="datetimeFigureOut">
              <a:rPr lang="en-US" smtClean="0"/>
              <a:pPr/>
              <a:t>6/28/2013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AE12827-A4E6-4FEB-B20A-C2CE2911B19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ADC0D11-E0E5-4683-A4D3-D3394BFCF00C}" type="datetimeFigureOut">
              <a:rPr lang="en-US" smtClean="0"/>
              <a:pPr/>
              <a:t>6/28/2013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AE12827-A4E6-4FEB-B20A-C2CE2911B19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ADC0D11-E0E5-4683-A4D3-D3394BFCF00C}" type="datetimeFigureOut">
              <a:rPr lang="en-US" smtClean="0"/>
              <a:pPr/>
              <a:t>6/28/2013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AE12827-A4E6-4FEB-B20A-C2CE2911B19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DC0D11-E0E5-4683-A4D3-D3394BFCF00C}" type="datetimeFigureOut">
              <a:rPr lang="en-US" smtClean="0"/>
              <a:pPr/>
              <a:t>6/28/2013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AE12827-A4E6-4FEB-B20A-C2CE2911B19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DC0D11-E0E5-4683-A4D3-D3394BFCF00C}" type="datetimeFigureOut">
              <a:rPr lang="en-US" smtClean="0"/>
              <a:pPr/>
              <a:t>6/28/2013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AE12827-A4E6-4FEB-B20A-C2CE2911B19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DC0D11-E0E5-4683-A4D3-D3394BFCF00C}" type="datetimeFigureOut">
              <a:rPr lang="en-US" smtClean="0"/>
              <a:pPr/>
              <a:t>6/28/2013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AE12827-A4E6-4FEB-B20A-C2CE2911B19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DC0D11-E0E5-4683-A4D3-D3394BFCF00C}" type="datetimeFigureOut">
              <a:rPr lang="en-US" smtClean="0"/>
              <a:pPr/>
              <a:t>6/28/2013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E12827-A4E6-4FEB-B20A-C2CE2911B19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chart" Target="../charts/chart4.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chart" Target="../charts/chart5.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chart" Target="../charts/chart6.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chart" Target="../charts/chart7.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chart" Target="../charts/chart8.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chart" Target="../charts/chart9.xml"/></Relationships>
</file>

<file path=ppt/slides/_rels/slide2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chart" Target="../charts/chart1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chart" Target="../charts/chart13.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chart" Target="../charts/chart14.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chart" Target="../charts/chart15.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chart" Target="../charts/chart1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chart" Target="../charts/chart17.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chart" Target="../charts/chart18.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chart" Target="../charts/chart19.xml"/></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chart" Target="../charts/chart20.xml"/></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chart" Target="../charts/chart21.xml"/></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chart" Target="../charts/chart22.xml"/></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4" descr="wave final"/>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5" name="Content Placeholder 3" descr="Burglar-002.jpg"/>
          <p:cNvPicPr>
            <a:picLocks noChangeAspect="1"/>
          </p:cNvPicPr>
          <p:nvPr/>
        </p:nvPicPr>
        <p:blipFill>
          <a:blip r:embed="rId3" cstate="print"/>
          <a:stretch>
            <a:fillRect/>
          </a:stretch>
        </p:blipFill>
        <p:spPr>
          <a:xfrm>
            <a:off x="2561100" y="1499523"/>
            <a:ext cx="3672408" cy="2203445"/>
          </a:xfrm>
          <a:prstGeom prst="rect">
            <a:avLst/>
          </a:prstGeom>
        </p:spPr>
      </p:pic>
      <p:pic>
        <p:nvPicPr>
          <p:cNvPr id="6" name="Picture 2" descr="Cambridge PEP"/>
          <p:cNvPicPr>
            <a:picLocks noChangeAspect="1" noChangeArrowheads="1"/>
          </p:cNvPicPr>
          <p:nvPr/>
        </p:nvPicPr>
        <p:blipFill>
          <a:blip r:embed="rId4" cstate="print"/>
          <a:srcRect/>
          <a:stretch>
            <a:fillRect/>
          </a:stretch>
        </p:blipFill>
        <p:spPr>
          <a:xfrm>
            <a:off x="3131840" y="836712"/>
            <a:ext cx="2530929" cy="648072"/>
          </a:xfrm>
          <a:prstGeom prst="rect">
            <a:avLst/>
          </a:prstGeom>
          <a:noFill/>
          <a:ln/>
        </p:spPr>
      </p:pic>
      <p:sp>
        <p:nvSpPr>
          <p:cNvPr id="7" name="TextBox 6"/>
          <p:cNvSpPr txBox="1"/>
          <p:nvPr/>
        </p:nvSpPr>
        <p:spPr>
          <a:xfrm>
            <a:off x="323528" y="3645024"/>
            <a:ext cx="8568952" cy="2492990"/>
          </a:xfrm>
          <a:prstGeom prst="rect">
            <a:avLst/>
          </a:prstGeom>
          <a:noFill/>
        </p:spPr>
        <p:txBody>
          <a:bodyPr wrap="square" rtlCol="0">
            <a:spAutoFit/>
          </a:bodyPr>
          <a:lstStyle/>
          <a:p>
            <a:pPr algn="ctr"/>
            <a:r>
              <a:rPr lang="en-GB" sz="3600" dirty="0" smtClean="0"/>
              <a:t>Solvability Analysis:</a:t>
            </a:r>
          </a:p>
          <a:p>
            <a:pPr algn="ctr"/>
            <a:r>
              <a:rPr lang="en-GB" sz="2800" dirty="0" smtClean="0"/>
              <a:t>Increasing the Likelihood of detection in Completed, Attempted and In-Progress Burglaries </a:t>
            </a:r>
          </a:p>
          <a:p>
            <a:pPr algn="ctr"/>
            <a:endParaRPr lang="en-GB" sz="2800" dirty="0" smtClean="0"/>
          </a:p>
          <a:p>
            <a:pPr algn="ctr"/>
            <a:r>
              <a:rPr lang="en-GB" sz="3600" dirty="0" smtClean="0"/>
              <a:t>Colin Paine &amp; Barak Ariel</a:t>
            </a:r>
            <a:endParaRPr lang="en-GB"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4" descr="wave final"/>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graphicFrame>
        <p:nvGraphicFramePr>
          <p:cNvPr id="6" name="Chart 5"/>
          <p:cNvGraphicFramePr/>
          <p:nvPr/>
        </p:nvGraphicFramePr>
        <p:xfrm>
          <a:off x="251520" y="764704"/>
          <a:ext cx="8712968" cy="4824536"/>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251520" y="5517232"/>
            <a:ext cx="8892480" cy="369332"/>
          </a:xfrm>
          <a:prstGeom prst="rect">
            <a:avLst/>
          </a:prstGeom>
          <a:noFill/>
        </p:spPr>
        <p:txBody>
          <a:bodyPr wrap="square" rtlCol="0">
            <a:spAutoFit/>
          </a:bodyPr>
          <a:lstStyle/>
          <a:p>
            <a:r>
              <a:rPr lang="en-GB" dirty="0" smtClean="0"/>
              <a:t>17.7% of Residential Burglaries are Attempts.</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4" descr="wave final"/>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graphicFrame>
        <p:nvGraphicFramePr>
          <p:cNvPr id="5" name="Content Placeholder 3"/>
          <p:cNvGraphicFramePr>
            <a:graphicFrameLocks/>
          </p:cNvGraphicFramePr>
          <p:nvPr>
            <p:extLst>
              <p:ext uri="{D42A27DB-BD31-4B8C-83A1-F6EECF244321}">
                <p14:modId xmlns:p14="http://schemas.microsoft.com/office/powerpoint/2010/main" val="272212179"/>
              </p:ext>
            </p:extLst>
          </p:nvPr>
        </p:nvGraphicFramePr>
        <p:xfrm>
          <a:off x="251520" y="836712"/>
          <a:ext cx="8568952" cy="4752528"/>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p:cNvSpPr txBox="1"/>
          <p:nvPr/>
        </p:nvSpPr>
        <p:spPr>
          <a:xfrm>
            <a:off x="611560" y="5373216"/>
            <a:ext cx="8064896" cy="369332"/>
          </a:xfrm>
          <a:prstGeom prst="rect">
            <a:avLst/>
          </a:prstGeom>
          <a:noFill/>
        </p:spPr>
        <p:txBody>
          <a:bodyPr wrap="square" rtlCol="0">
            <a:spAutoFit/>
          </a:bodyPr>
          <a:lstStyle/>
          <a:p>
            <a:r>
              <a:rPr lang="en-GB" dirty="0" smtClean="0"/>
              <a:t>Most burglaries do not occur at night</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4" descr="wave final"/>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graphicFrame>
        <p:nvGraphicFramePr>
          <p:cNvPr id="5" name="Chart 4"/>
          <p:cNvGraphicFramePr>
            <a:graphicFrameLocks/>
          </p:cNvGraphicFramePr>
          <p:nvPr>
            <p:extLst>
              <p:ext uri="{D42A27DB-BD31-4B8C-83A1-F6EECF244321}">
                <p14:modId xmlns:p14="http://schemas.microsoft.com/office/powerpoint/2010/main" val="580917086"/>
              </p:ext>
            </p:extLst>
          </p:nvPr>
        </p:nvGraphicFramePr>
        <p:xfrm>
          <a:off x="467544" y="908720"/>
          <a:ext cx="7848872" cy="5184576"/>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4" descr="wave final"/>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Title 1"/>
          <p:cNvSpPr txBox="1">
            <a:spLocks/>
          </p:cNvSpPr>
          <p:nvPr/>
        </p:nvSpPr>
        <p:spPr>
          <a:xfrm>
            <a:off x="395536" y="2204864"/>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chemeClr val="tx1"/>
                </a:solidFill>
                <a:effectLst/>
                <a:uLnTx/>
                <a:uFillTx/>
                <a:latin typeface="+mj-lt"/>
                <a:ea typeface="+mj-ea"/>
                <a:cs typeface="+mj-cs"/>
              </a:rPr>
              <a:t>Description of Dataset</a:t>
            </a:r>
            <a:br>
              <a:rPr kumimoji="0" lang="en-GB" sz="4400" b="0" i="0" u="none" strike="noStrike" kern="1200" cap="none" spc="0" normalizeH="0" baseline="0" noProof="0" dirty="0" smtClean="0">
                <a:ln>
                  <a:noFill/>
                </a:ln>
                <a:solidFill>
                  <a:schemeClr val="tx1"/>
                </a:solidFill>
                <a:effectLst/>
                <a:uLnTx/>
                <a:uFillTx/>
                <a:latin typeface="+mj-lt"/>
                <a:ea typeface="+mj-ea"/>
                <a:cs typeface="+mj-cs"/>
              </a:rPr>
            </a:br>
            <a:r>
              <a:rPr kumimoji="0" lang="en-GB" sz="4400" b="0" i="0" u="none" strike="noStrike" kern="1200" cap="none" spc="0" normalizeH="0" baseline="0" noProof="0" dirty="0" smtClean="0">
                <a:ln>
                  <a:noFill/>
                </a:ln>
                <a:solidFill>
                  <a:schemeClr val="tx1"/>
                </a:solidFill>
                <a:effectLst/>
                <a:uLnTx/>
                <a:uFillTx/>
                <a:latin typeface="+mj-lt"/>
                <a:ea typeface="+mj-ea"/>
                <a:cs typeface="+mj-cs"/>
              </a:rPr>
              <a:t>(Solved Residential Burglary)</a:t>
            </a:r>
            <a:endParaRPr kumimoji="0" lang="en-GB"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4" descr="wave final"/>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graphicFrame>
        <p:nvGraphicFramePr>
          <p:cNvPr id="5" name="Content Placeholder 3"/>
          <p:cNvGraphicFramePr>
            <a:graphicFrameLocks/>
          </p:cNvGraphicFramePr>
          <p:nvPr/>
        </p:nvGraphicFramePr>
        <p:xfrm>
          <a:off x="539552" y="1052736"/>
          <a:ext cx="8147248" cy="4824535"/>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p:cNvSpPr txBox="1"/>
          <p:nvPr/>
        </p:nvSpPr>
        <p:spPr>
          <a:xfrm>
            <a:off x="683568" y="5445224"/>
            <a:ext cx="7776864" cy="369332"/>
          </a:xfrm>
          <a:prstGeom prst="rect">
            <a:avLst/>
          </a:prstGeom>
          <a:noFill/>
        </p:spPr>
        <p:txBody>
          <a:bodyPr wrap="square" rtlCol="0">
            <a:spAutoFit/>
          </a:bodyPr>
          <a:lstStyle/>
          <a:p>
            <a:r>
              <a:rPr lang="en-GB" dirty="0" smtClean="0"/>
              <a:t>69.8% of detections are charges.</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4" descr="wave final"/>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5" name="Title 1"/>
          <p:cNvSpPr txBox="1">
            <a:spLocks/>
          </p:cNvSpPr>
          <p:nvPr/>
        </p:nvSpPr>
        <p:spPr>
          <a:xfrm>
            <a:off x="539552" y="54868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chemeClr val="tx1"/>
                </a:solidFill>
                <a:effectLst/>
                <a:uLnTx/>
                <a:uFillTx/>
                <a:latin typeface="+mj-lt"/>
                <a:ea typeface="+mj-ea"/>
                <a:cs typeface="+mj-cs"/>
              </a:rPr>
              <a:t>Solved Crimes</a:t>
            </a:r>
            <a:endParaRPr kumimoji="0" lang="en-GB"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Content Placeholder 2"/>
          <p:cNvSpPr txBox="1">
            <a:spLocks/>
          </p:cNvSpPr>
          <p:nvPr/>
        </p:nvSpPr>
        <p:spPr>
          <a:xfrm>
            <a:off x="-612576" y="1556792"/>
            <a:ext cx="4618856" cy="4968552"/>
          </a:xfrm>
          <a:prstGeom prst="rect">
            <a:avLst/>
          </a:prstGeom>
        </p:spPr>
        <p:txBody>
          <a:bodyPr vert="horz" lIns="91440" tIns="45720" rIns="91440" bIns="45720" rtlCol="0">
            <a:normAutofit/>
          </a:bodyPr>
          <a:lstStyle/>
          <a:p>
            <a:pPr marL="800100" marR="0" lvl="0" defTabSz="914400" rtl="0" eaLnBrk="1" fontAlgn="auto" latinLnBrk="0" hangingPunct="1">
              <a:lnSpc>
                <a:spcPct val="100000"/>
              </a:lnSpc>
              <a:spcAft>
                <a:spcPts val="0"/>
              </a:spcAft>
              <a:buClrTx/>
              <a:buSzTx/>
              <a:buFont typeface="Arial" pitchFamily="34" charset="0"/>
              <a:buChar char="•"/>
              <a:tabLst/>
              <a:defRPr/>
            </a:pPr>
            <a:r>
              <a:rPr kumimoji="0" lang="en-GB" sz="2200" b="0" i="0" u="none" strike="noStrike" kern="1200" cap="none" spc="0" normalizeH="0" baseline="0" noProof="0" dirty="0" smtClean="0">
                <a:ln>
                  <a:noFill/>
                </a:ln>
                <a:effectLst/>
                <a:uLnTx/>
                <a:uFillTx/>
                <a:latin typeface="+mn-lt"/>
                <a:ea typeface="+mn-ea"/>
                <a:cs typeface="+mn-cs"/>
              </a:rPr>
              <a:t>Detected crime selected as the definition of solved crime. </a:t>
            </a:r>
          </a:p>
          <a:p>
            <a:pPr marL="800100" marR="0" lvl="0" defTabSz="914400" rtl="0" eaLnBrk="1" fontAlgn="auto" latinLnBrk="0" hangingPunct="1">
              <a:lnSpc>
                <a:spcPct val="100000"/>
              </a:lnSpc>
              <a:spcAft>
                <a:spcPts val="0"/>
              </a:spcAft>
              <a:buClrTx/>
              <a:buSzTx/>
              <a:buFont typeface="Arial" pitchFamily="34" charset="0"/>
              <a:buNone/>
              <a:tabLst/>
              <a:defRPr/>
            </a:pPr>
            <a:r>
              <a:rPr kumimoji="0" lang="en-GB" sz="2200" b="0" i="0" u="none" strike="noStrike" kern="1200" cap="none" spc="0" normalizeH="0" baseline="0" noProof="0" dirty="0" smtClean="0">
                <a:ln>
                  <a:noFill/>
                </a:ln>
                <a:effectLst/>
                <a:uLnTx/>
                <a:uFillTx/>
                <a:latin typeface="+mn-lt"/>
                <a:ea typeface="+mn-ea"/>
                <a:cs typeface="+mn-cs"/>
              </a:rPr>
              <a:t>1926 detected crimes (12.99%)</a:t>
            </a:r>
          </a:p>
          <a:p>
            <a:pPr marL="800100" marR="0" lvl="0" defTabSz="914400" rtl="0" eaLnBrk="1" fontAlgn="auto" latinLnBrk="0" hangingPunct="1">
              <a:lnSpc>
                <a:spcPct val="100000"/>
              </a:lnSpc>
              <a:spcAft>
                <a:spcPts val="0"/>
              </a:spcAft>
              <a:buClrTx/>
              <a:buSzTx/>
              <a:buFont typeface="Arial" pitchFamily="34" charset="0"/>
              <a:buChar char="•"/>
              <a:tabLst/>
              <a:defRPr/>
            </a:pPr>
            <a:r>
              <a:rPr kumimoji="0" lang="en-GB" sz="2200" b="0" i="0" u="none" strike="noStrike" kern="1200" cap="none" spc="0" normalizeH="0" baseline="0" noProof="0" dirty="0" smtClean="0">
                <a:ln>
                  <a:noFill/>
                </a:ln>
                <a:effectLst/>
                <a:uLnTx/>
                <a:uFillTx/>
                <a:latin typeface="+mn-lt"/>
                <a:ea typeface="+mn-ea"/>
                <a:cs typeface="+mn-cs"/>
              </a:rPr>
              <a:t>Removed secondary detections – 525 removed</a:t>
            </a:r>
          </a:p>
          <a:p>
            <a:pPr marL="800100" marR="0" lvl="0" defTabSz="914400" rtl="0" eaLnBrk="1" fontAlgn="auto" latinLnBrk="0" hangingPunct="1">
              <a:lnSpc>
                <a:spcPct val="100000"/>
              </a:lnSpc>
              <a:spcAft>
                <a:spcPts val="0"/>
              </a:spcAft>
              <a:buClrTx/>
              <a:buSzTx/>
              <a:buFont typeface="Arial" pitchFamily="34" charset="0"/>
              <a:buChar char="•"/>
              <a:tabLst/>
              <a:defRPr/>
            </a:pPr>
            <a:r>
              <a:rPr kumimoji="0" lang="en-GB" sz="2200" b="0" i="0" u="none" strike="noStrike" kern="1200" cap="none" spc="0" normalizeH="0" baseline="0" noProof="0" dirty="0" smtClean="0">
                <a:ln>
                  <a:noFill/>
                </a:ln>
                <a:effectLst/>
                <a:uLnTx/>
                <a:uFillTx/>
                <a:latin typeface="+mn-lt"/>
                <a:ea typeface="+mn-ea"/>
                <a:cs typeface="+mn-cs"/>
              </a:rPr>
              <a:t>1401 detected crimes (9.79%)</a:t>
            </a:r>
          </a:p>
          <a:p>
            <a:pPr marL="800100" marR="0" lvl="0" defTabSz="914400" rtl="0" eaLnBrk="1" fontAlgn="auto" latinLnBrk="0" hangingPunct="1">
              <a:lnSpc>
                <a:spcPct val="100000"/>
              </a:lnSpc>
              <a:spcAft>
                <a:spcPts val="0"/>
              </a:spcAft>
              <a:buClrTx/>
              <a:buSzTx/>
              <a:buFont typeface="Arial" pitchFamily="34" charset="0"/>
              <a:buChar char="•"/>
              <a:tabLst/>
              <a:defRPr/>
            </a:pPr>
            <a:r>
              <a:rPr kumimoji="0" lang="en-GB" sz="2200" b="0" i="0" u="none" strike="noStrike" kern="1200" cap="none" spc="0" normalizeH="0" baseline="0" noProof="0" dirty="0" smtClean="0">
                <a:ln>
                  <a:noFill/>
                </a:ln>
                <a:effectLst/>
                <a:uLnTx/>
                <a:uFillTx/>
                <a:latin typeface="+mn-lt"/>
                <a:ea typeface="+mn-ea"/>
                <a:cs typeface="+mn-cs"/>
              </a:rPr>
              <a:t>4 methods of disposal included; charges, reprimands, final warnings, cautions.</a:t>
            </a:r>
          </a:p>
          <a:p>
            <a:pPr marL="800100" marR="0" lvl="0" defTabSz="914400" rtl="0" eaLnBrk="1" fontAlgn="auto" latinLnBrk="0" hangingPunct="1">
              <a:lnSpc>
                <a:spcPct val="100000"/>
              </a:lnSpc>
              <a:spcAft>
                <a:spcPts val="0"/>
              </a:spcAft>
              <a:buClrTx/>
              <a:buSzTx/>
              <a:buFont typeface="Arial" pitchFamily="34" charset="0"/>
              <a:buChar char="•"/>
              <a:tabLst/>
              <a:defRPr/>
            </a:pPr>
            <a:r>
              <a:rPr kumimoji="0" lang="en-GB" sz="2200" b="0" i="0" u="none" strike="noStrike" kern="1200" cap="none" spc="0" normalizeH="0" baseline="0" noProof="0" dirty="0" smtClean="0">
                <a:ln>
                  <a:noFill/>
                </a:ln>
                <a:effectLst/>
                <a:uLnTx/>
                <a:uFillTx/>
                <a:latin typeface="+mn-lt"/>
                <a:ea typeface="+mn-ea"/>
                <a:cs typeface="+mn-cs"/>
              </a:rPr>
              <a:t>Majority are charges</a:t>
            </a:r>
          </a:p>
          <a:p>
            <a:pPr marL="0" marR="0" lvl="0" algn="ctr" defTabSz="914400" rtl="0" eaLnBrk="1" fontAlgn="auto" latinLnBrk="0" hangingPunct="1">
              <a:lnSpc>
                <a:spcPct val="100000"/>
              </a:lnSpc>
              <a:spcAft>
                <a:spcPts val="0"/>
              </a:spcAft>
              <a:buClrTx/>
              <a:buSzTx/>
              <a:buFontTx/>
              <a:buChar char="-"/>
              <a:tabLst/>
              <a:defRPr/>
            </a:pPr>
            <a:endParaRPr kumimoji="0" lang="en-GB" sz="32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algn="ctr" defTabSz="914400" rtl="0" eaLnBrk="1" fontAlgn="auto" latinLnBrk="0" hangingPunct="1">
              <a:lnSpc>
                <a:spcPct val="100000"/>
              </a:lnSpc>
              <a:spcAft>
                <a:spcPts val="0"/>
              </a:spcAft>
              <a:buClrTx/>
              <a:buSzTx/>
              <a:buFont typeface="Arial" pitchFamily="34" charset="0"/>
              <a:buNone/>
              <a:tabLst/>
              <a:defRPr/>
            </a:pPr>
            <a:endParaRPr kumimoji="0" lang="en-GB"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graphicFrame>
        <p:nvGraphicFramePr>
          <p:cNvPr id="7" name="Chart 6"/>
          <p:cNvGraphicFramePr/>
          <p:nvPr>
            <p:extLst>
              <p:ext uri="{D42A27DB-BD31-4B8C-83A1-F6EECF244321}">
                <p14:modId xmlns:p14="http://schemas.microsoft.com/office/powerpoint/2010/main" val="2386673394"/>
              </p:ext>
            </p:extLst>
          </p:nvPr>
        </p:nvGraphicFramePr>
        <p:xfrm>
          <a:off x="3851920" y="1556792"/>
          <a:ext cx="5112568" cy="432048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4" descr="wave final"/>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graphicFrame>
        <p:nvGraphicFramePr>
          <p:cNvPr id="5" name="Content Placeholder 3"/>
          <p:cNvGraphicFramePr>
            <a:graphicFrameLocks/>
          </p:cNvGraphicFramePr>
          <p:nvPr>
            <p:extLst>
              <p:ext uri="{D42A27DB-BD31-4B8C-83A1-F6EECF244321}">
                <p14:modId xmlns:p14="http://schemas.microsoft.com/office/powerpoint/2010/main" val="4097320870"/>
              </p:ext>
            </p:extLst>
          </p:nvPr>
        </p:nvGraphicFramePr>
        <p:xfrm>
          <a:off x="611560" y="1052736"/>
          <a:ext cx="7884368" cy="4320480"/>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p:cNvSpPr txBox="1"/>
          <p:nvPr/>
        </p:nvSpPr>
        <p:spPr>
          <a:xfrm>
            <a:off x="539552" y="5589240"/>
            <a:ext cx="8064896" cy="369332"/>
          </a:xfrm>
          <a:prstGeom prst="rect">
            <a:avLst/>
          </a:prstGeom>
          <a:noFill/>
        </p:spPr>
        <p:txBody>
          <a:bodyPr wrap="square" rtlCol="0">
            <a:spAutoFit/>
          </a:bodyPr>
          <a:lstStyle/>
          <a:p>
            <a:r>
              <a:rPr lang="en-GB" dirty="0" smtClean="0"/>
              <a:t>Attempted burglary is harder to solve than the full offence.</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4" descr="wave final"/>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graphicFrame>
        <p:nvGraphicFramePr>
          <p:cNvPr id="5" name="Content Placeholder 3"/>
          <p:cNvGraphicFramePr>
            <a:graphicFrameLocks/>
          </p:cNvGraphicFramePr>
          <p:nvPr>
            <p:extLst>
              <p:ext uri="{D42A27DB-BD31-4B8C-83A1-F6EECF244321}">
                <p14:modId xmlns:p14="http://schemas.microsoft.com/office/powerpoint/2010/main" val="1718331069"/>
              </p:ext>
            </p:extLst>
          </p:nvPr>
        </p:nvGraphicFramePr>
        <p:xfrm>
          <a:off x="467544" y="1124744"/>
          <a:ext cx="8676456" cy="4464496"/>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p:cNvSpPr txBox="1"/>
          <p:nvPr/>
        </p:nvSpPr>
        <p:spPr>
          <a:xfrm>
            <a:off x="467544" y="5373216"/>
            <a:ext cx="8352928" cy="646331"/>
          </a:xfrm>
          <a:prstGeom prst="rect">
            <a:avLst/>
          </a:prstGeom>
          <a:noFill/>
        </p:spPr>
        <p:txBody>
          <a:bodyPr wrap="square" rtlCol="0">
            <a:spAutoFit/>
          </a:bodyPr>
          <a:lstStyle/>
          <a:p>
            <a:r>
              <a:rPr lang="en-GB" dirty="0" smtClean="0"/>
              <a:t>Over 96% of all detections are obtained in 180 days. 1 Burglary took 5 and half years to solve. </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4" descr="wave final"/>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 name="Title 1"/>
          <p:cNvSpPr txBox="1">
            <a:spLocks/>
          </p:cNvSpPr>
          <p:nvPr/>
        </p:nvSpPr>
        <p:spPr>
          <a:xfrm>
            <a:off x="395536" y="2636912"/>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chemeClr val="tx1"/>
                </a:solidFill>
                <a:effectLst/>
                <a:uLnTx/>
                <a:uFillTx/>
                <a:latin typeface="+mj-lt"/>
                <a:ea typeface="+mj-ea"/>
                <a:cs typeface="+mj-cs"/>
              </a:rPr>
              <a:t>Solvability Analysis</a:t>
            </a:r>
            <a:endParaRPr kumimoji="0" lang="en-GB"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4" descr="wave final"/>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 name="Title 1"/>
          <p:cNvSpPr txBox="1">
            <a:spLocks/>
          </p:cNvSpPr>
          <p:nvPr/>
        </p:nvSpPr>
        <p:spPr>
          <a:xfrm>
            <a:off x="395536" y="1268760"/>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chemeClr val="tx1"/>
                </a:solidFill>
                <a:effectLst/>
                <a:uLnTx/>
                <a:uFillTx/>
                <a:latin typeface="+mj-lt"/>
                <a:ea typeface="+mj-ea"/>
                <a:cs typeface="+mj-cs"/>
              </a:rPr>
              <a:t>Data Quality Assurance and Cleansing </a:t>
            </a:r>
            <a:endParaRPr kumimoji="0" lang="en-GB"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Content Placeholder 2"/>
          <p:cNvSpPr txBox="1">
            <a:spLocks/>
          </p:cNvSpPr>
          <p:nvPr/>
        </p:nvSpPr>
        <p:spPr>
          <a:xfrm>
            <a:off x="395536" y="2636912"/>
            <a:ext cx="8229600" cy="3475261"/>
          </a:xfrm>
          <a:prstGeom prst="rect">
            <a:avLst/>
          </a:prstGeom>
        </p:spPr>
        <p:txBody>
          <a:bodyPr vert="horz" lIns="91440" tIns="45720" rIns="91440" bIns="45720" rtlCol="0">
            <a:normAutofit fontScale="92500" lnSpcReduction="10000"/>
          </a:bodyPr>
          <a:lstStyle/>
          <a:p>
            <a:pPr marL="0" marR="0" lvl="0" indent="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0" i="0" u="none" strike="noStrike" kern="1200" cap="none" spc="0" normalizeH="0" baseline="0" noProof="0" dirty="0" smtClean="0">
                <a:ln>
                  <a:noFill/>
                </a:ln>
                <a:effectLst/>
                <a:uLnTx/>
                <a:uFillTx/>
                <a:latin typeface="+mn-lt"/>
                <a:ea typeface="+mn-ea"/>
                <a:cs typeface="+mn-cs"/>
              </a:rPr>
              <a:t>Random selection and review of quality of data capture in 100 burglaries from the sample</a:t>
            </a:r>
          </a:p>
          <a:p>
            <a:pPr marL="0" marR="0" lvl="0" indent="0"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smtClean="0">
              <a:ln>
                <a:noFill/>
              </a:ln>
              <a:effectLst/>
              <a:uLnTx/>
              <a:uFillTx/>
              <a:latin typeface="+mn-lt"/>
              <a:ea typeface="+mn-ea"/>
              <a:cs typeface="+mn-cs"/>
            </a:endParaRPr>
          </a:p>
          <a:p>
            <a:pPr marL="0" marR="0" lvl="0" indent="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0" i="0" u="none" strike="noStrike" kern="1200" cap="none" spc="0" normalizeH="0" baseline="0" noProof="0" dirty="0" smtClean="0">
                <a:ln>
                  <a:noFill/>
                </a:ln>
                <a:effectLst/>
                <a:uLnTx/>
                <a:uFillTx/>
                <a:latin typeface="+mn-lt"/>
                <a:ea typeface="+mn-ea"/>
                <a:cs typeface="+mn-cs"/>
              </a:rPr>
              <a:t>Review of missing data to determine whether it will undermine internal validity.</a:t>
            </a:r>
          </a:p>
          <a:p>
            <a:pPr marL="0" marR="0" lvl="0" indent="0"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smtClean="0">
              <a:ln>
                <a:noFill/>
              </a:ln>
              <a:effectLst/>
              <a:uLnTx/>
              <a:uFillTx/>
              <a:latin typeface="+mn-lt"/>
              <a:ea typeface="+mn-ea"/>
              <a:cs typeface="+mn-cs"/>
            </a:endParaRPr>
          </a:p>
          <a:p>
            <a:pPr marL="0" marR="0" lvl="0" indent="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0" i="0" u="none" strike="noStrike" kern="1200" cap="none" spc="0" normalizeH="0" baseline="0" noProof="0" dirty="0" smtClean="0">
                <a:ln>
                  <a:noFill/>
                </a:ln>
                <a:effectLst/>
                <a:uLnTx/>
                <a:uFillTx/>
                <a:latin typeface="+mn-lt"/>
                <a:ea typeface="+mn-ea"/>
                <a:cs typeface="+mn-cs"/>
              </a:rPr>
              <a:t>Data was pretty good!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4" descr="wave final"/>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 name="Content Placeholder 2"/>
          <p:cNvSpPr txBox="1">
            <a:spLocks/>
          </p:cNvSpPr>
          <p:nvPr/>
        </p:nvSpPr>
        <p:spPr>
          <a:xfrm>
            <a:off x="457200" y="1988840"/>
            <a:ext cx="8229600" cy="4137323"/>
          </a:xfrm>
          <a:prstGeom prst="rect">
            <a:avLst/>
          </a:prstGeom>
        </p:spPr>
        <p:txBody>
          <a:bodyPr vert="horz" lIns="91440" tIns="45720" rIns="91440" bIns="45720" rtlCol="0">
            <a:norm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0" i="0" u="none" strike="noStrike" kern="1200" cap="none" spc="0" normalizeH="0" baseline="0" noProof="0" dirty="0" smtClean="0">
                <a:ln>
                  <a:noFill/>
                </a:ln>
                <a:effectLst/>
                <a:uLnTx/>
                <a:uFillTx/>
                <a:latin typeface="+mn-lt"/>
                <a:ea typeface="+mn-ea"/>
                <a:cs typeface="+mn-cs"/>
              </a:rPr>
              <a:t> All residential burglaries in Thames Valley from 1</a:t>
            </a:r>
            <a:r>
              <a:rPr kumimoji="0" lang="en-GB" sz="3200" b="0" i="0" u="none" strike="noStrike" kern="1200" cap="none" spc="0" normalizeH="0" baseline="30000" noProof="0" dirty="0" smtClean="0">
                <a:ln>
                  <a:noFill/>
                </a:ln>
                <a:effectLst/>
                <a:uLnTx/>
                <a:uFillTx/>
                <a:latin typeface="+mn-lt"/>
                <a:ea typeface="+mn-ea"/>
                <a:cs typeface="+mn-cs"/>
              </a:rPr>
              <a:t>st</a:t>
            </a:r>
            <a:r>
              <a:rPr kumimoji="0" lang="en-GB" sz="3200" b="0" i="0" u="none" strike="noStrike" kern="1200" cap="none" spc="0" normalizeH="0" baseline="0" noProof="0" dirty="0" smtClean="0">
                <a:ln>
                  <a:noFill/>
                </a:ln>
                <a:effectLst/>
                <a:uLnTx/>
                <a:uFillTx/>
                <a:latin typeface="+mn-lt"/>
                <a:ea typeface="+mn-ea"/>
                <a:cs typeface="+mn-cs"/>
              </a:rPr>
              <a:t> March 2010 to 31</a:t>
            </a:r>
            <a:r>
              <a:rPr kumimoji="0" lang="en-GB" sz="3200" b="0" i="0" u="none" strike="noStrike" kern="1200" cap="none" spc="0" normalizeH="0" baseline="30000" noProof="0" dirty="0" smtClean="0">
                <a:ln>
                  <a:noFill/>
                </a:ln>
                <a:effectLst/>
                <a:uLnTx/>
                <a:uFillTx/>
                <a:latin typeface="+mn-lt"/>
                <a:ea typeface="+mn-ea"/>
                <a:cs typeface="+mn-cs"/>
              </a:rPr>
              <a:t>st</a:t>
            </a:r>
            <a:r>
              <a:rPr kumimoji="0" lang="en-GB" sz="3200" b="0" i="0" u="none" strike="noStrike" kern="1200" cap="none" spc="0" normalizeH="0" baseline="0" noProof="0" dirty="0" smtClean="0">
                <a:ln>
                  <a:noFill/>
                </a:ln>
                <a:effectLst/>
                <a:uLnTx/>
                <a:uFillTx/>
                <a:latin typeface="+mn-lt"/>
                <a:ea typeface="+mn-ea"/>
                <a:cs typeface="+mn-cs"/>
              </a:rPr>
              <a:t> October 2011</a:t>
            </a:r>
          </a:p>
          <a:p>
            <a:pPr marL="0" marR="0" lvl="0" indent="0"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smtClean="0">
              <a:ln>
                <a:noFill/>
              </a:ln>
              <a:effectLst/>
              <a:uLnTx/>
              <a:uFillTx/>
              <a:latin typeface="+mn-lt"/>
              <a:ea typeface="+mn-ea"/>
              <a:cs typeface="+mn-cs"/>
            </a:endParaRPr>
          </a:p>
          <a:p>
            <a:pPr marL="0" marR="0" lvl="0" indent="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1" i="0" u="none" strike="noStrike" kern="1200" cap="none" spc="0" normalizeH="0" baseline="0" noProof="0" dirty="0" smtClean="0">
                <a:ln>
                  <a:noFill/>
                </a:ln>
                <a:effectLst/>
                <a:uLnTx/>
                <a:uFillTx/>
                <a:latin typeface="+mn-lt"/>
                <a:ea typeface="+mn-ea"/>
                <a:cs typeface="+mn-cs"/>
              </a:rPr>
              <a:t>11,769 full offence residential burglaries</a:t>
            </a:r>
          </a:p>
          <a:p>
            <a:pPr marL="0" marR="0" lvl="0" indent="0"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smtClean="0">
              <a:ln>
                <a:noFill/>
              </a:ln>
              <a:effectLst/>
              <a:uLnTx/>
              <a:uFillTx/>
              <a:latin typeface="+mn-lt"/>
              <a:ea typeface="+mn-ea"/>
              <a:cs typeface="+mn-cs"/>
            </a:endParaRPr>
          </a:p>
          <a:p>
            <a:pPr marL="0" marR="0" lvl="0" indent="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0" i="0" u="none" strike="noStrike" kern="1200" cap="none" spc="0" normalizeH="0" baseline="0" noProof="0" dirty="0" smtClean="0">
                <a:ln>
                  <a:noFill/>
                </a:ln>
                <a:effectLst/>
                <a:uLnTx/>
                <a:uFillTx/>
                <a:latin typeface="+mn-lt"/>
                <a:ea typeface="+mn-ea"/>
                <a:cs typeface="+mn-cs"/>
              </a:rPr>
              <a:t>Excludes distraction</a:t>
            </a:r>
            <a:r>
              <a:rPr kumimoji="0" lang="en-GB" sz="3200" b="0" i="0" u="none" strike="noStrike" kern="1200" cap="none" spc="0" normalizeH="0" noProof="0" dirty="0" smtClean="0">
                <a:ln>
                  <a:noFill/>
                </a:ln>
                <a:effectLst/>
                <a:uLnTx/>
                <a:uFillTx/>
                <a:latin typeface="+mn-lt"/>
                <a:ea typeface="+mn-ea"/>
                <a:cs typeface="+mn-cs"/>
              </a:rPr>
              <a:t> burglary, </a:t>
            </a:r>
            <a:r>
              <a:rPr kumimoji="0" lang="en-GB" sz="3200" b="0" i="0" u="none" strike="noStrike" kern="1200" cap="none" spc="0" normalizeH="0" baseline="0" noProof="0" dirty="0" smtClean="0">
                <a:ln>
                  <a:noFill/>
                </a:ln>
                <a:effectLst/>
                <a:uLnTx/>
                <a:uFillTx/>
                <a:latin typeface="+mn-lt"/>
                <a:ea typeface="+mn-ea"/>
                <a:cs typeface="+mn-cs"/>
              </a:rPr>
              <a:t>aggravated burglary and non-residential burglaries.</a:t>
            </a:r>
          </a:p>
        </p:txBody>
      </p:sp>
      <p:sp>
        <p:nvSpPr>
          <p:cNvPr id="6" name="TextBox 5"/>
          <p:cNvSpPr txBox="1"/>
          <p:nvPr/>
        </p:nvSpPr>
        <p:spPr>
          <a:xfrm>
            <a:off x="827584" y="1052736"/>
            <a:ext cx="7560840" cy="646331"/>
          </a:xfrm>
          <a:prstGeom prst="rect">
            <a:avLst/>
          </a:prstGeom>
          <a:noFill/>
        </p:spPr>
        <p:txBody>
          <a:bodyPr wrap="square" rtlCol="0">
            <a:spAutoFit/>
          </a:bodyPr>
          <a:lstStyle/>
          <a:p>
            <a:pPr algn="ctr"/>
            <a:r>
              <a:rPr lang="en-GB" sz="3600" dirty="0" smtClean="0"/>
              <a:t>Data Set I</a:t>
            </a:r>
            <a:endParaRPr lang="en-GB" sz="3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4" descr="wave final"/>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graphicFrame>
        <p:nvGraphicFramePr>
          <p:cNvPr id="5" name="Content Placeholder 3"/>
          <p:cNvGraphicFramePr>
            <a:graphicFrameLocks/>
          </p:cNvGraphicFramePr>
          <p:nvPr/>
        </p:nvGraphicFramePr>
        <p:xfrm>
          <a:off x="827584" y="908720"/>
          <a:ext cx="7931224" cy="4536504"/>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p:cNvSpPr txBox="1"/>
          <p:nvPr/>
        </p:nvSpPr>
        <p:spPr>
          <a:xfrm>
            <a:off x="251520" y="5589240"/>
            <a:ext cx="8568952" cy="369332"/>
          </a:xfrm>
          <a:prstGeom prst="rect">
            <a:avLst/>
          </a:prstGeom>
          <a:noFill/>
        </p:spPr>
        <p:txBody>
          <a:bodyPr wrap="square" rtlCol="0">
            <a:spAutoFit/>
          </a:bodyPr>
          <a:lstStyle/>
          <a:p>
            <a:r>
              <a:rPr lang="en-GB" dirty="0" smtClean="0"/>
              <a:t>Compared percentage of marks recovered in solved sample and unsolved sample.</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4" descr="wave final"/>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graphicFrame>
        <p:nvGraphicFramePr>
          <p:cNvPr id="5" name="Content Placeholder 3"/>
          <p:cNvGraphicFramePr>
            <a:graphicFrameLocks/>
          </p:cNvGraphicFramePr>
          <p:nvPr/>
        </p:nvGraphicFramePr>
        <p:xfrm>
          <a:off x="755576" y="836713"/>
          <a:ext cx="7931224" cy="4608512"/>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251520" y="5589240"/>
            <a:ext cx="8568952" cy="369332"/>
          </a:xfrm>
          <a:prstGeom prst="rect">
            <a:avLst/>
          </a:prstGeom>
          <a:noFill/>
        </p:spPr>
        <p:txBody>
          <a:bodyPr wrap="square" rtlCol="0">
            <a:spAutoFit/>
          </a:bodyPr>
          <a:lstStyle/>
          <a:p>
            <a:r>
              <a:rPr lang="en-GB" dirty="0" smtClean="0"/>
              <a:t>Compared percentage of marks recovered in solved sample and unsolved sample.</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4" descr="wave final"/>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graphicFrame>
        <p:nvGraphicFramePr>
          <p:cNvPr id="5" name="Content Placeholder 3"/>
          <p:cNvGraphicFramePr>
            <a:graphicFrameLocks/>
          </p:cNvGraphicFramePr>
          <p:nvPr/>
        </p:nvGraphicFramePr>
        <p:xfrm>
          <a:off x="611560" y="908721"/>
          <a:ext cx="8075240" cy="4464496"/>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251520" y="5589240"/>
            <a:ext cx="8568952" cy="369332"/>
          </a:xfrm>
          <a:prstGeom prst="rect">
            <a:avLst/>
          </a:prstGeom>
          <a:noFill/>
        </p:spPr>
        <p:txBody>
          <a:bodyPr wrap="square" rtlCol="0">
            <a:spAutoFit/>
          </a:bodyPr>
          <a:lstStyle/>
          <a:p>
            <a:r>
              <a:rPr lang="en-GB" dirty="0" smtClean="0"/>
              <a:t>Compared percentage of marks recovered in solved sample and unsolved sample.</a:t>
            </a: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4" descr="wave final"/>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graphicFrame>
        <p:nvGraphicFramePr>
          <p:cNvPr id="5" name="Content Placeholder 3"/>
          <p:cNvGraphicFramePr>
            <a:graphicFrameLocks/>
          </p:cNvGraphicFramePr>
          <p:nvPr/>
        </p:nvGraphicFramePr>
        <p:xfrm>
          <a:off x="611560" y="908720"/>
          <a:ext cx="8075240" cy="5217443"/>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4" descr="wave final"/>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graphicFrame>
        <p:nvGraphicFramePr>
          <p:cNvPr id="5" name="Content Placeholder 3"/>
          <p:cNvGraphicFramePr>
            <a:graphicFrameLocks/>
          </p:cNvGraphicFramePr>
          <p:nvPr/>
        </p:nvGraphicFramePr>
        <p:xfrm>
          <a:off x="539552" y="980729"/>
          <a:ext cx="8147248" cy="4536504"/>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p:cNvSpPr txBox="1"/>
          <p:nvPr/>
        </p:nvSpPr>
        <p:spPr>
          <a:xfrm>
            <a:off x="251520" y="5589240"/>
            <a:ext cx="8568952" cy="646331"/>
          </a:xfrm>
          <a:prstGeom prst="rect">
            <a:avLst/>
          </a:prstGeom>
          <a:noFill/>
        </p:spPr>
        <p:txBody>
          <a:bodyPr wrap="square" rtlCol="0">
            <a:spAutoFit/>
          </a:bodyPr>
          <a:lstStyle/>
          <a:p>
            <a:r>
              <a:rPr lang="en-GB" dirty="0" smtClean="0"/>
              <a:t>Compared percentage of burglaries in progress in solved sample and unsolved sample.</a:t>
            </a: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4" descr="wave final"/>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pic>
        <p:nvPicPr>
          <p:cNvPr id="5" name="Picture 2"/>
          <p:cNvPicPr>
            <a:picLocks noChangeAspect="1" noChangeArrowheads="1"/>
          </p:cNvPicPr>
          <p:nvPr/>
        </p:nvPicPr>
        <p:blipFill>
          <a:blip r:embed="rId4" cstate="print"/>
          <a:srcRect l="24954" t="34043" r="27637" b="13454"/>
          <a:stretch>
            <a:fillRect/>
          </a:stretch>
        </p:blipFill>
        <p:spPr bwMode="auto">
          <a:xfrm>
            <a:off x="539552" y="620688"/>
            <a:ext cx="7956376" cy="564168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4" descr="wave final"/>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graphicFrame>
        <p:nvGraphicFramePr>
          <p:cNvPr id="5" name="Content Placeholder 3"/>
          <p:cNvGraphicFramePr>
            <a:graphicFrameLocks/>
          </p:cNvGraphicFramePr>
          <p:nvPr/>
        </p:nvGraphicFramePr>
        <p:xfrm>
          <a:off x="755576" y="764704"/>
          <a:ext cx="7704856" cy="5472608"/>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4" descr="wave final"/>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pic>
        <p:nvPicPr>
          <p:cNvPr id="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t="60500"/>
          <a:stretch>
            <a:fillRect/>
          </a:stretch>
        </p:blipFill>
        <p:spPr bwMode="auto">
          <a:xfrm>
            <a:off x="0" y="1124745"/>
            <a:ext cx="9144000" cy="42484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323528" y="5301208"/>
            <a:ext cx="8245424" cy="923330"/>
          </a:xfrm>
          <a:prstGeom prst="rect">
            <a:avLst/>
          </a:prstGeom>
          <a:noFill/>
        </p:spPr>
        <p:txBody>
          <a:bodyPr wrap="square" rtlCol="0">
            <a:spAutoFit/>
          </a:bodyPr>
          <a:lstStyle/>
          <a:p>
            <a:r>
              <a:rPr lang="en-GB" dirty="0" smtClean="0"/>
              <a:t>New solvability factors identified: media appeal, vehicle stolen in the crime, anything left at scene by the offender, stolen property recovered, reported as a burglary in progress, DNA and footwear marks recovered.</a:t>
            </a:r>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4" descr="wave final"/>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467544" y="5301208"/>
            <a:ext cx="8101408" cy="369332"/>
          </a:xfrm>
          <a:prstGeom prst="rect">
            <a:avLst/>
          </a:prstGeom>
          <a:noFill/>
        </p:spPr>
        <p:txBody>
          <a:bodyPr wrap="square" rtlCol="0">
            <a:spAutoFit/>
          </a:bodyPr>
          <a:lstStyle/>
          <a:p>
            <a:r>
              <a:rPr lang="en-GB" dirty="0" smtClean="0"/>
              <a:t>The most powerful solvability factors occur the least often.</a:t>
            </a:r>
            <a:endParaRPr lang="en-GB" dirty="0"/>
          </a:p>
        </p:txBody>
      </p:sp>
      <p:graphicFrame>
        <p:nvGraphicFramePr>
          <p:cNvPr id="8" name="Chart 7"/>
          <p:cNvGraphicFramePr/>
          <p:nvPr/>
        </p:nvGraphicFramePr>
        <p:xfrm>
          <a:off x="395536" y="1052736"/>
          <a:ext cx="8208912" cy="4240845"/>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4" descr="wave final"/>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graphicFrame>
        <p:nvGraphicFramePr>
          <p:cNvPr id="5" name="Chart 4"/>
          <p:cNvGraphicFramePr/>
          <p:nvPr/>
        </p:nvGraphicFramePr>
        <p:xfrm>
          <a:off x="683568" y="836712"/>
          <a:ext cx="8208912" cy="4608512"/>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p:cNvSpPr txBox="1"/>
          <p:nvPr/>
        </p:nvSpPr>
        <p:spPr>
          <a:xfrm>
            <a:off x="467544" y="5517232"/>
            <a:ext cx="8496944" cy="369332"/>
          </a:xfrm>
          <a:prstGeom prst="rect">
            <a:avLst/>
          </a:prstGeom>
          <a:noFill/>
        </p:spPr>
        <p:txBody>
          <a:bodyPr wrap="square" rtlCol="0">
            <a:spAutoFit/>
          </a:bodyPr>
          <a:lstStyle/>
          <a:p>
            <a:r>
              <a:rPr lang="en-GB" dirty="0" smtClean="0"/>
              <a:t>Most burglaries have no solvability factors present. </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4" descr="wave final"/>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 name="Content Placeholder 2"/>
          <p:cNvSpPr txBox="1">
            <a:spLocks/>
          </p:cNvSpPr>
          <p:nvPr/>
        </p:nvSpPr>
        <p:spPr>
          <a:xfrm>
            <a:off x="457200" y="1988840"/>
            <a:ext cx="8229600" cy="4137323"/>
          </a:xfrm>
          <a:prstGeom prst="rect">
            <a:avLst/>
          </a:prstGeom>
        </p:spPr>
        <p:txBody>
          <a:bodyPr vert="horz" lIns="91440" tIns="45720" rIns="91440" bIns="45720" rtlCol="0">
            <a:norm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0" i="0" u="none" strike="noStrike" kern="1200" cap="none" spc="0" normalizeH="0" baseline="0" noProof="0" dirty="0" smtClean="0">
                <a:ln>
                  <a:noFill/>
                </a:ln>
                <a:effectLst/>
                <a:uLnTx/>
                <a:uFillTx/>
                <a:latin typeface="+mn-lt"/>
                <a:ea typeface="+mn-ea"/>
                <a:cs typeface="+mn-cs"/>
              </a:rPr>
              <a:t> All residential burglaries in Thames Valley from 1</a:t>
            </a:r>
            <a:r>
              <a:rPr kumimoji="0" lang="en-GB" sz="3200" b="0" i="0" u="none" strike="noStrike" kern="1200" cap="none" spc="0" normalizeH="0" baseline="30000" noProof="0" dirty="0" smtClean="0">
                <a:ln>
                  <a:noFill/>
                </a:ln>
                <a:effectLst/>
                <a:uLnTx/>
                <a:uFillTx/>
                <a:latin typeface="+mn-lt"/>
                <a:ea typeface="+mn-ea"/>
                <a:cs typeface="+mn-cs"/>
              </a:rPr>
              <a:t>st</a:t>
            </a:r>
            <a:r>
              <a:rPr kumimoji="0" lang="en-GB" sz="3200" b="0" i="0" u="none" strike="noStrike" kern="1200" cap="none" spc="0" normalizeH="0" baseline="0" noProof="0" dirty="0" smtClean="0">
                <a:ln>
                  <a:noFill/>
                </a:ln>
                <a:effectLst/>
                <a:uLnTx/>
                <a:uFillTx/>
                <a:latin typeface="+mn-lt"/>
                <a:ea typeface="+mn-ea"/>
                <a:cs typeface="+mn-cs"/>
              </a:rPr>
              <a:t> March 2010 to 31</a:t>
            </a:r>
            <a:r>
              <a:rPr kumimoji="0" lang="en-GB" sz="3200" b="0" i="0" u="none" strike="noStrike" kern="1200" cap="none" spc="0" normalizeH="0" baseline="30000" noProof="0" dirty="0" smtClean="0">
                <a:ln>
                  <a:noFill/>
                </a:ln>
                <a:effectLst/>
                <a:uLnTx/>
                <a:uFillTx/>
                <a:latin typeface="+mn-lt"/>
                <a:ea typeface="+mn-ea"/>
                <a:cs typeface="+mn-cs"/>
              </a:rPr>
              <a:t>st</a:t>
            </a:r>
            <a:r>
              <a:rPr kumimoji="0" lang="en-GB" sz="3200" b="0" i="0" u="none" strike="noStrike" kern="1200" cap="none" spc="0" normalizeH="0" baseline="0" noProof="0" dirty="0" smtClean="0">
                <a:ln>
                  <a:noFill/>
                </a:ln>
                <a:effectLst/>
                <a:uLnTx/>
                <a:uFillTx/>
                <a:latin typeface="+mn-lt"/>
                <a:ea typeface="+mn-ea"/>
                <a:cs typeface="+mn-cs"/>
              </a:rPr>
              <a:t> October 2011</a:t>
            </a:r>
          </a:p>
          <a:p>
            <a:pPr marL="0" marR="0" lvl="0" indent="0"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smtClean="0">
              <a:ln>
                <a:noFill/>
              </a:ln>
              <a:effectLst/>
              <a:uLnTx/>
              <a:uFillTx/>
              <a:latin typeface="+mn-lt"/>
              <a:ea typeface="+mn-ea"/>
              <a:cs typeface="+mn-cs"/>
            </a:endParaRPr>
          </a:p>
          <a:p>
            <a:pPr marL="0" marR="0" lvl="0" indent="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1" i="0" u="none" strike="noStrike" kern="1200" cap="none" spc="0" normalizeH="0" baseline="0" noProof="0" dirty="0" smtClean="0">
                <a:ln>
                  <a:noFill/>
                </a:ln>
                <a:effectLst/>
                <a:uLnTx/>
                <a:uFillTx/>
                <a:latin typeface="+mn-lt"/>
                <a:ea typeface="+mn-ea"/>
                <a:cs typeface="+mn-cs"/>
              </a:rPr>
              <a:t>2,537 attempted residential burglaries</a:t>
            </a:r>
          </a:p>
          <a:p>
            <a:pPr marL="0" marR="0" lvl="0" indent="0" defTabSz="914400" rtl="0" eaLnBrk="1" fontAlgn="auto" latinLnBrk="0" hangingPunct="1">
              <a:lnSpc>
                <a:spcPct val="100000"/>
              </a:lnSpc>
              <a:spcBef>
                <a:spcPct val="20000"/>
              </a:spcBef>
              <a:spcAft>
                <a:spcPts val="0"/>
              </a:spcAft>
              <a:buClrTx/>
              <a:buSzTx/>
              <a:tabLst/>
              <a:defRPr/>
            </a:pPr>
            <a:endParaRPr kumimoji="0" lang="en-GB" sz="3200" b="0" i="0" u="none" strike="noStrike" kern="1200" cap="none" spc="0" normalizeH="0" baseline="0" noProof="0" dirty="0" smtClean="0">
              <a:ln>
                <a:noFill/>
              </a:ln>
              <a:effectLst/>
              <a:uLnTx/>
              <a:uFillTx/>
              <a:latin typeface="+mn-lt"/>
              <a:ea typeface="+mn-ea"/>
              <a:cs typeface="+mn-cs"/>
            </a:endParaRPr>
          </a:p>
          <a:p>
            <a:pPr marL="0" marR="0" lvl="0" indent="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0" i="0" u="none" strike="noStrike" kern="1200" cap="none" spc="0" normalizeH="0" baseline="0" noProof="0" dirty="0" smtClean="0">
                <a:ln>
                  <a:noFill/>
                </a:ln>
                <a:effectLst/>
                <a:uLnTx/>
                <a:uFillTx/>
                <a:latin typeface="+mn-lt"/>
                <a:ea typeface="+mn-ea"/>
                <a:cs typeface="+mn-cs"/>
              </a:rPr>
              <a:t>Excludes distraction burglary, aggravated burglary and non-residential burglaries.</a:t>
            </a:r>
          </a:p>
        </p:txBody>
      </p:sp>
      <p:sp>
        <p:nvSpPr>
          <p:cNvPr id="6" name="TextBox 5"/>
          <p:cNvSpPr txBox="1"/>
          <p:nvPr/>
        </p:nvSpPr>
        <p:spPr>
          <a:xfrm>
            <a:off x="827584" y="1052736"/>
            <a:ext cx="7560840" cy="646331"/>
          </a:xfrm>
          <a:prstGeom prst="rect">
            <a:avLst/>
          </a:prstGeom>
          <a:noFill/>
        </p:spPr>
        <p:txBody>
          <a:bodyPr wrap="square" rtlCol="0">
            <a:spAutoFit/>
          </a:bodyPr>
          <a:lstStyle/>
          <a:p>
            <a:pPr algn="ctr"/>
            <a:r>
              <a:rPr lang="en-GB" sz="3600" dirty="0" smtClean="0"/>
              <a:t>Data Set II</a:t>
            </a:r>
            <a:endParaRPr lang="en-GB" sz="3600" dirty="0"/>
          </a:p>
        </p:txBody>
      </p:sp>
    </p:spTree>
    <p:extLst>
      <p:ext uri="{BB962C8B-B14F-4D97-AF65-F5344CB8AC3E}">
        <p14:creationId xmlns:p14="http://schemas.microsoft.com/office/powerpoint/2010/main" val="29482457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4" descr="wave final"/>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467544" y="5517232"/>
            <a:ext cx="8496944" cy="646331"/>
          </a:xfrm>
          <a:prstGeom prst="rect">
            <a:avLst/>
          </a:prstGeom>
          <a:noFill/>
        </p:spPr>
        <p:txBody>
          <a:bodyPr wrap="square" rtlCol="0">
            <a:spAutoFit/>
          </a:bodyPr>
          <a:lstStyle/>
          <a:p>
            <a:r>
              <a:rPr lang="en-GB" dirty="0" smtClean="0"/>
              <a:t>372 solved residential burglaries had no solvability factors present. </a:t>
            </a:r>
          </a:p>
          <a:p>
            <a:r>
              <a:rPr lang="en-GB" dirty="0" smtClean="0"/>
              <a:t>Sample of 62 reviewed.</a:t>
            </a:r>
          </a:p>
        </p:txBody>
      </p:sp>
      <p:graphicFrame>
        <p:nvGraphicFramePr>
          <p:cNvPr id="7" name="Chart 6"/>
          <p:cNvGraphicFramePr/>
          <p:nvPr/>
        </p:nvGraphicFramePr>
        <p:xfrm>
          <a:off x="395536" y="1340769"/>
          <a:ext cx="8280919" cy="3841494"/>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4" descr="wave final"/>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95536" y="4797152"/>
            <a:ext cx="8496944" cy="1477328"/>
          </a:xfrm>
          <a:prstGeom prst="rect">
            <a:avLst/>
          </a:prstGeom>
          <a:noFill/>
        </p:spPr>
        <p:txBody>
          <a:bodyPr wrap="square" rtlCol="0">
            <a:spAutoFit/>
          </a:bodyPr>
          <a:lstStyle/>
          <a:p>
            <a:r>
              <a:rPr lang="en-GB" dirty="0" smtClean="0"/>
              <a:t>It is possible to predict the outcome of case dependent on presence of solvability factors. </a:t>
            </a:r>
          </a:p>
          <a:p>
            <a:r>
              <a:rPr lang="en-GB" dirty="0" smtClean="0"/>
              <a:t>Predictive accuracy would be enhanced if suspect named variable were added, conspiracy charges removed from sample and each variable were statistically weighted.</a:t>
            </a:r>
          </a:p>
        </p:txBody>
      </p:sp>
      <p:pic>
        <p:nvPicPr>
          <p:cNvPr id="8" name="Picture 7"/>
          <p:cNvPicPr/>
          <p:nvPr/>
        </p:nvPicPr>
        <p:blipFill>
          <a:blip r:embed="rId4" cstate="print"/>
          <a:srcRect l="24049" t="25534" r="26297" b="13345"/>
          <a:stretch>
            <a:fillRect/>
          </a:stretch>
        </p:blipFill>
        <p:spPr bwMode="auto">
          <a:xfrm>
            <a:off x="1187624" y="908721"/>
            <a:ext cx="6696744" cy="39604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4" descr="wave final"/>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graphicFrame>
        <p:nvGraphicFramePr>
          <p:cNvPr id="6" name="Content Placeholder 3"/>
          <p:cNvGraphicFramePr>
            <a:graphicFrameLocks/>
          </p:cNvGraphicFramePr>
          <p:nvPr/>
        </p:nvGraphicFramePr>
        <p:xfrm>
          <a:off x="251520" y="908721"/>
          <a:ext cx="8435280" cy="4680520"/>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p:cNvSpPr txBox="1"/>
          <p:nvPr/>
        </p:nvSpPr>
        <p:spPr>
          <a:xfrm>
            <a:off x="251520" y="5661248"/>
            <a:ext cx="8424936" cy="369332"/>
          </a:xfrm>
          <a:prstGeom prst="rect">
            <a:avLst/>
          </a:prstGeom>
          <a:noFill/>
        </p:spPr>
        <p:txBody>
          <a:bodyPr wrap="square" rtlCol="0">
            <a:spAutoFit/>
          </a:bodyPr>
          <a:lstStyle/>
          <a:p>
            <a:r>
              <a:rPr lang="en-GB" dirty="0" smtClean="0"/>
              <a:t>The presence of solvability factors in burglaries is not uniform</a:t>
            </a:r>
            <a:endParaRPr lang="en-GB"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4" descr="wave final"/>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 name="TextBox 4"/>
          <p:cNvSpPr txBox="1"/>
          <p:nvPr/>
        </p:nvSpPr>
        <p:spPr>
          <a:xfrm>
            <a:off x="1259632" y="2780928"/>
            <a:ext cx="7200800" cy="769441"/>
          </a:xfrm>
          <a:prstGeom prst="rect">
            <a:avLst/>
          </a:prstGeom>
          <a:noFill/>
        </p:spPr>
        <p:txBody>
          <a:bodyPr wrap="square" rtlCol="0">
            <a:spAutoFit/>
          </a:bodyPr>
          <a:lstStyle/>
          <a:p>
            <a:pPr algn="ctr"/>
            <a:r>
              <a:rPr lang="en-GB" sz="4400" dirty="0" smtClean="0">
                <a:latin typeface="+mj-lt"/>
              </a:rPr>
              <a:t>Burglaries In Progress</a:t>
            </a:r>
            <a:endParaRPr lang="en-GB" sz="4400" dirty="0">
              <a:latin typeface="+mj-l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4" descr="wave final"/>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5" name="Rectangle 4"/>
          <p:cNvSpPr/>
          <p:nvPr/>
        </p:nvSpPr>
        <p:spPr>
          <a:xfrm>
            <a:off x="395536" y="1196753"/>
            <a:ext cx="8280920" cy="3785652"/>
          </a:xfrm>
          <a:prstGeom prst="rect">
            <a:avLst/>
          </a:prstGeom>
        </p:spPr>
        <p:txBody>
          <a:bodyPr wrap="square">
            <a:spAutoFit/>
          </a:bodyPr>
          <a:lstStyle/>
          <a:p>
            <a:pPr>
              <a:buNone/>
            </a:pPr>
            <a:endParaRPr lang="en-GB" sz="3000" dirty="0" smtClean="0"/>
          </a:p>
          <a:p>
            <a:pPr>
              <a:buNone/>
            </a:pPr>
            <a:endParaRPr lang="en-GB" sz="3000" dirty="0" smtClean="0"/>
          </a:p>
          <a:p>
            <a:pPr>
              <a:buFont typeface="Arial" pitchFamily="34" charset="0"/>
              <a:buChar char="•"/>
            </a:pPr>
            <a:r>
              <a:rPr lang="en-GB" sz="3000" dirty="0" smtClean="0"/>
              <a:t>   5.59 Reported Burglaries in Progress in TVP per day</a:t>
            </a:r>
          </a:p>
          <a:p>
            <a:pPr>
              <a:buFont typeface="Arial" pitchFamily="34" charset="0"/>
              <a:buChar char="•"/>
            </a:pPr>
            <a:endParaRPr lang="en-GB" sz="3000" dirty="0" smtClean="0"/>
          </a:p>
          <a:p>
            <a:pPr>
              <a:buFont typeface="Arial" pitchFamily="34" charset="0"/>
              <a:buChar char="•"/>
            </a:pPr>
            <a:r>
              <a:rPr lang="en-GB" sz="3000" dirty="0" smtClean="0"/>
              <a:t>   6.11% result in an arrest at or near scene. </a:t>
            </a:r>
          </a:p>
          <a:p>
            <a:pPr>
              <a:buFont typeface="Arial" pitchFamily="34" charset="0"/>
              <a:buChar char="•"/>
            </a:pPr>
            <a:endParaRPr lang="en-GB" sz="3000" dirty="0" smtClean="0"/>
          </a:p>
          <a:p>
            <a:pPr>
              <a:buFont typeface="Arial" pitchFamily="34" charset="0"/>
              <a:buChar char="•"/>
            </a:pPr>
            <a:r>
              <a:rPr lang="en-GB" sz="3000" dirty="0"/>
              <a:t> </a:t>
            </a:r>
            <a:r>
              <a:rPr lang="en-GB" sz="3000" dirty="0" smtClean="0"/>
              <a:t>  4% daytime and 7% </a:t>
            </a:r>
            <a:r>
              <a:rPr lang="en-GB" sz="3000" dirty="0" err="1" smtClean="0"/>
              <a:t>nighttime</a:t>
            </a:r>
            <a:r>
              <a:rPr lang="en-GB" sz="3000" dirty="0" smtClean="0"/>
              <a:t>.</a:t>
            </a:r>
          </a:p>
        </p:txBody>
      </p:sp>
    </p:spTree>
    <p:extLst>
      <p:ext uri="{BB962C8B-B14F-4D97-AF65-F5344CB8AC3E}">
        <p14:creationId xmlns:p14="http://schemas.microsoft.com/office/powerpoint/2010/main" val="24406699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4" descr="wave final"/>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graphicFrame>
        <p:nvGraphicFramePr>
          <p:cNvPr id="5" name="Content Placeholder 3"/>
          <p:cNvGraphicFramePr>
            <a:graphicFrameLocks/>
          </p:cNvGraphicFramePr>
          <p:nvPr/>
        </p:nvGraphicFramePr>
        <p:xfrm>
          <a:off x="467544" y="836712"/>
          <a:ext cx="8229600" cy="4824536"/>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p:cNvSpPr txBox="1"/>
          <p:nvPr/>
        </p:nvSpPr>
        <p:spPr>
          <a:xfrm>
            <a:off x="539552" y="5661248"/>
            <a:ext cx="7992888" cy="369332"/>
          </a:xfrm>
          <a:prstGeom prst="rect">
            <a:avLst/>
          </a:prstGeom>
          <a:noFill/>
        </p:spPr>
        <p:txBody>
          <a:bodyPr wrap="square" rtlCol="0">
            <a:spAutoFit/>
          </a:bodyPr>
          <a:lstStyle/>
          <a:p>
            <a:r>
              <a:rPr lang="en-GB" dirty="0" smtClean="0"/>
              <a:t>Just 6.11% result in an arrest in immediate response to the initial call</a:t>
            </a:r>
            <a:endParaRPr lang="en-GB"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4" descr="wave final"/>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graphicFrame>
        <p:nvGraphicFramePr>
          <p:cNvPr id="5" name="Content Placeholder 3"/>
          <p:cNvGraphicFramePr>
            <a:graphicFrameLocks/>
          </p:cNvGraphicFramePr>
          <p:nvPr>
            <p:extLst>
              <p:ext uri="{D42A27DB-BD31-4B8C-83A1-F6EECF244321}">
                <p14:modId xmlns:p14="http://schemas.microsoft.com/office/powerpoint/2010/main" val="1043995953"/>
              </p:ext>
            </p:extLst>
          </p:nvPr>
        </p:nvGraphicFramePr>
        <p:xfrm>
          <a:off x="467544" y="764704"/>
          <a:ext cx="8219256" cy="4824536"/>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p:cNvSpPr txBox="1"/>
          <p:nvPr/>
        </p:nvSpPr>
        <p:spPr>
          <a:xfrm>
            <a:off x="755576" y="5373216"/>
            <a:ext cx="7848872" cy="646331"/>
          </a:xfrm>
          <a:prstGeom prst="rect">
            <a:avLst/>
          </a:prstGeom>
          <a:noFill/>
        </p:spPr>
        <p:txBody>
          <a:bodyPr wrap="square" rtlCol="0">
            <a:spAutoFit/>
          </a:bodyPr>
          <a:lstStyle/>
          <a:p>
            <a:r>
              <a:rPr lang="en-GB" dirty="0" smtClean="0"/>
              <a:t>The arrest rate following burglaries in progress is not uniform across police areas.</a:t>
            </a:r>
            <a:endParaRPr lang="en-GB"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4" descr="wave final"/>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graphicFrame>
        <p:nvGraphicFramePr>
          <p:cNvPr id="5" name="Content Placeholder 3"/>
          <p:cNvGraphicFramePr>
            <a:graphicFrameLocks/>
          </p:cNvGraphicFramePr>
          <p:nvPr/>
        </p:nvGraphicFramePr>
        <p:xfrm>
          <a:off x="395536" y="764704"/>
          <a:ext cx="8219256" cy="5112568"/>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p:cNvSpPr txBox="1"/>
          <p:nvPr/>
        </p:nvSpPr>
        <p:spPr>
          <a:xfrm>
            <a:off x="395536" y="5661248"/>
            <a:ext cx="8352928" cy="353943"/>
          </a:xfrm>
          <a:prstGeom prst="rect">
            <a:avLst/>
          </a:prstGeom>
          <a:noFill/>
        </p:spPr>
        <p:txBody>
          <a:bodyPr wrap="square" rtlCol="0">
            <a:spAutoFit/>
          </a:bodyPr>
          <a:lstStyle/>
          <a:p>
            <a:r>
              <a:rPr lang="en-GB" sz="1700" dirty="0" smtClean="0"/>
              <a:t>The percentage likelihood of capture does </a:t>
            </a:r>
            <a:r>
              <a:rPr lang="en-GB" sz="1700" b="1" dirty="0" smtClean="0"/>
              <a:t>not</a:t>
            </a:r>
            <a:r>
              <a:rPr lang="en-GB" sz="1700" dirty="0" smtClean="0"/>
              <a:t> decrease with the passage of time.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4" descr="wave final"/>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graphicFrame>
        <p:nvGraphicFramePr>
          <p:cNvPr id="7" name="Content Placeholder 3"/>
          <p:cNvGraphicFramePr>
            <a:graphicFrameLocks/>
          </p:cNvGraphicFramePr>
          <p:nvPr/>
        </p:nvGraphicFramePr>
        <p:xfrm>
          <a:off x="467544" y="764704"/>
          <a:ext cx="8219256" cy="4680520"/>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p:cNvSpPr txBox="1"/>
          <p:nvPr/>
        </p:nvSpPr>
        <p:spPr>
          <a:xfrm>
            <a:off x="395536" y="5661248"/>
            <a:ext cx="8424936" cy="369332"/>
          </a:xfrm>
          <a:prstGeom prst="rect">
            <a:avLst/>
          </a:prstGeom>
          <a:noFill/>
        </p:spPr>
        <p:txBody>
          <a:bodyPr wrap="square" rtlCol="0">
            <a:spAutoFit/>
          </a:bodyPr>
          <a:lstStyle/>
          <a:p>
            <a:r>
              <a:rPr lang="en-GB" dirty="0" smtClean="0"/>
              <a:t>The optimum number of units to send to a burglary in progress is 19 to 21.</a:t>
            </a:r>
            <a:endParaRPr lang="en-GB"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4" descr="wave final"/>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graphicFrame>
        <p:nvGraphicFramePr>
          <p:cNvPr id="5" name="Table 4"/>
          <p:cNvGraphicFramePr>
            <a:graphicFrameLocks noGrp="1"/>
          </p:cNvGraphicFramePr>
          <p:nvPr>
            <p:extLst>
              <p:ext uri="{D42A27DB-BD31-4B8C-83A1-F6EECF244321}">
                <p14:modId xmlns:p14="http://schemas.microsoft.com/office/powerpoint/2010/main" val="1779014831"/>
              </p:ext>
            </p:extLst>
          </p:nvPr>
        </p:nvGraphicFramePr>
        <p:xfrm>
          <a:off x="611560" y="1196750"/>
          <a:ext cx="8136904" cy="4138629"/>
        </p:xfrm>
        <a:graphic>
          <a:graphicData uri="http://schemas.openxmlformats.org/drawingml/2006/table">
            <a:tbl>
              <a:tblPr/>
              <a:tblGrid>
                <a:gridCol w="5040560"/>
                <a:gridCol w="3096344"/>
              </a:tblGrid>
              <a:tr h="280831">
                <a:tc>
                  <a:txBody>
                    <a:bodyPr/>
                    <a:lstStyle/>
                    <a:p>
                      <a:pPr>
                        <a:lnSpc>
                          <a:spcPct val="115000"/>
                        </a:lnSpc>
                        <a:spcBef>
                          <a:spcPts val="720"/>
                        </a:spcBef>
                        <a:spcAft>
                          <a:spcPts val="720"/>
                        </a:spcAft>
                      </a:pPr>
                      <a:r>
                        <a:rPr lang="en-GB" sz="2800" b="1" dirty="0">
                          <a:latin typeface="Arial"/>
                          <a:ea typeface="Calibri"/>
                          <a:cs typeface="Arial"/>
                        </a:rPr>
                        <a:t>Predictor</a:t>
                      </a:r>
                      <a:endParaRPr lang="en-GB" sz="2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720"/>
                        </a:spcBef>
                        <a:spcAft>
                          <a:spcPts val="720"/>
                        </a:spcAft>
                      </a:pPr>
                      <a:r>
                        <a:rPr lang="en-GB" sz="2800" b="1" dirty="0" smtClean="0">
                          <a:latin typeface="Arial"/>
                          <a:ea typeface="Calibri"/>
                          <a:cs typeface="Arial"/>
                        </a:rPr>
                        <a:t>Odds</a:t>
                      </a:r>
                      <a:r>
                        <a:rPr lang="en-GB" sz="2800" b="1" baseline="0" dirty="0" smtClean="0">
                          <a:latin typeface="Arial"/>
                          <a:ea typeface="Calibri"/>
                          <a:cs typeface="Arial"/>
                        </a:rPr>
                        <a:t> of Making an Arrest (OR)</a:t>
                      </a:r>
                      <a:endParaRPr lang="en-GB" sz="2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1663">
                <a:tc>
                  <a:txBody>
                    <a:bodyPr/>
                    <a:lstStyle/>
                    <a:p>
                      <a:pPr>
                        <a:lnSpc>
                          <a:spcPct val="115000"/>
                        </a:lnSpc>
                        <a:spcBef>
                          <a:spcPts val="720"/>
                        </a:spcBef>
                        <a:spcAft>
                          <a:spcPts val="720"/>
                        </a:spcAft>
                      </a:pPr>
                      <a:r>
                        <a:rPr lang="en-GB" sz="2800">
                          <a:latin typeface="Arial"/>
                          <a:ea typeface="Calibri"/>
                          <a:cs typeface="Arial"/>
                        </a:rPr>
                        <a:t>Helicopter Attending</a:t>
                      </a:r>
                      <a:endParaRPr lang="en-GB" sz="2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720"/>
                        </a:spcBef>
                        <a:spcAft>
                          <a:spcPts val="720"/>
                        </a:spcAft>
                      </a:pPr>
                      <a:r>
                        <a:rPr lang="en-GB" sz="2800">
                          <a:latin typeface="Arial"/>
                          <a:ea typeface="Calibri"/>
                          <a:cs typeface="Arial"/>
                        </a:rPr>
                        <a:t>66%*</a:t>
                      </a:r>
                      <a:endParaRPr lang="en-GB" sz="2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831">
                <a:tc>
                  <a:txBody>
                    <a:bodyPr/>
                    <a:lstStyle/>
                    <a:p>
                      <a:pPr>
                        <a:lnSpc>
                          <a:spcPct val="115000"/>
                        </a:lnSpc>
                        <a:spcBef>
                          <a:spcPts val="720"/>
                        </a:spcBef>
                        <a:spcAft>
                          <a:spcPts val="720"/>
                        </a:spcAft>
                      </a:pPr>
                      <a:r>
                        <a:rPr lang="en-GB" sz="2800">
                          <a:latin typeface="Arial"/>
                          <a:ea typeface="Calibri"/>
                          <a:cs typeface="Arial"/>
                        </a:rPr>
                        <a:t>Dog Unit Attending</a:t>
                      </a:r>
                      <a:endParaRPr lang="en-GB" sz="2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720"/>
                        </a:spcBef>
                        <a:spcAft>
                          <a:spcPts val="720"/>
                        </a:spcAft>
                      </a:pPr>
                      <a:r>
                        <a:rPr lang="en-GB" sz="2800">
                          <a:latin typeface="Arial"/>
                          <a:ea typeface="Calibri"/>
                          <a:cs typeface="Arial"/>
                        </a:rPr>
                        <a:t>41%**</a:t>
                      </a:r>
                      <a:endParaRPr lang="en-GB" sz="2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1663">
                <a:tc>
                  <a:txBody>
                    <a:bodyPr/>
                    <a:lstStyle/>
                    <a:p>
                      <a:pPr>
                        <a:lnSpc>
                          <a:spcPct val="115000"/>
                        </a:lnSpc>
                        <a:spcBef>
                          <a:spcPts val="720"/>
                        </a:spcBef>
                        <a:spcAft>
                          <a:spcPts val="720"/>
                        </a:spcAft>
                      </a:pPr>
                      <a:r>
                        <a:rPr lang="en-GB" sz="2800">
                          <a:latin typeface="Arial"/>
                          <a:ea typeface="Calibri"/>
                          <a:cs typeface="Arial"/>
                        </a:rPr>
                        <a:t>Number of Units Attending</a:t>
                      </a:r>
                      <a:endParaRPr lang="en-GB" sz="2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720"/>
                        </a:spcBef>
                        <a:spcAft>
                          <a:spcPts val="720"/>
                        </a:spcAft>
                      </a:pPr>
                      <a:r>
                        <a:rPr lang="en-GB" sz="2800" dirty="0" smtClean="0">
                          <a:latin typeface="Arial"/>
                          <a:ea typeface="Calibri"/>
                          <a:cs typeface="Arial"/>
                        </a:rPr>
                        <a:t>13%***</a:t>
                      </a:r>
                      <a:endParaRPr lang="en-GB" sz="2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1663">
                <a:tc>
                  <a:txBody>
                    <a:bodyPr/>
                    <a:lstStyle/>
                    <a:p>
                      <a:pPr>
                        <a:lnSpc>
                          <a:spcPct val="115000"/>
                        </a:lnSpc>
                        <a:spcBef>
                          <a:spcPts val="720"/>
                        </a:spcBef>
                        <a:spcAft>
                          <a:spcPts val="720"/>
                        </a:spcAft>
                      </a:pPr>
                      <a:r>
                        <a:rPr lang="en-GB" sz="2800">
                          <a:latin typeface="Arial"/>
                          <a:ea typeface="Calibri"/>
                          <a:cs typeface="Arial"/>
                        </a:rPr>
                        <a:t>Number of Officers Attending</a:t>
                      </a:r>
                      <a:endParaRPr lang="en-GB" sz="2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720"/>
                        </a:spcBef>
                        <a:spcAft>
                          <a:spcPts val="720"/>
                        </a:spcAft>
                      </a:pPr>
                      <a:r>
                        <a:rPr lang="en-GB" sz="2800" dirty="0" smtClean="0">
                          <a:latin typeface="Arial"/>
                          <a:ea typeface="Calibri"/>
                          <a:cs typeface="Arial"/>
                        </a:rPr>
                        <a:t>5%**</a:t>
                      </a:r>
                      <a:endParaRPr lang="en-GB" sz="2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831">
                <a:tc>
                  <a:txBody>
                    <a:bodyPr/>
                    <a:lstStyle/>
                    <a:p>
                      <a:pPr>
                        <a:lnSpc>
                          <a:spcPct val="115000"/>
                        </a:lnSpc>
                        <a:spcBef>
                          <a:spcPts val="720"/>
                        </a:spcBef>
                        <a:spcAft>
                          <a:spcPts val="720"/>
                        </a:spcAft>
                      </a:pPr>
                      <a:r>
                        <a:rPr lang="en-GB" sz="2800">
                          <a:latin typeface="Arial"/>
                          <a:ea typeface="Calibri"/>
                          <a:cs typeface="Arial"/>
                        </a:rPr>
                        <a:t>Sergeant Attending</a:t>
                      </a:r>
                      <a:endParaRPr lang="en-GB" sz="2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720"/>
                        </a:spcBef>
                        <a:spcAft>
                          <a:spcPts val="720"/>
                        </a:spcAft>
                      </a:pPr>
                      <a:r>
                        <a:rPr lang="en-GB" sz="2800" dirty="0" smtClean="0">
                          <a:latin typeface="Arial"/>
                          <a:ea typeface="Calibri"/>
                          <a:cs typeface="Arial"/>
                        </a:rPr>
                        <a:t>4%</a:t>
                      </a:r>
                      <a:endParaRPr lang="en-GB" sz="2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831">
                <a:tc>
                  <a:txBody>
                    <a:bodyPr/>
                    <a:lstStyle/>
                    <a:p>
                      <a:pPr>
                        <a:lnSpc>
                          <a:spcPct val="115000"/>
                        </a:lnSpc>
                        <a:spcBef>
                          <a:spcPts val="720"/>
                        </a:spcBef>
                        <a:spcAft>
                          <a:spcPts val="720"/>
                        </a:spcAft>
                      </a:pPr>
                      <a:r>
                        <a:rPr lang="en-GB" sz="2800">
                          <a:latin typeface="Arial"/>
                          <a:ea typeface="Calibri"/>
                          <a:cs typeface="Arial"/>
                        </a:rPr>
                        <a:t>Time to arrive</a:t>
                      </a:r>
                      <a:endParaRPr lang="en-GB" sz="2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720"/>
                        </a:spcBef>
                        <a:spcAft>
                          <a:spcPts val="720"/>
                        </a:spcAft>
                      </a:pPr>
                      <a:r>
                        <a:rPr lang="en-GB" sz="2800" dirty="0">
                          <a:latin typeface="Arial"/>
                          <a:ea typeface="Calibri"/>
                          <a:cs typeface="Arial"/>
                        </a:rPr>
                        <a:t>0%</a:t>
                      </a:r>
                      <a:endParaRPr lang="en-GB" sz="2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4" descr="wave final"/>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 name="Content Placeholder 2"/>
          <p:cNvSpPr txBox="1">
            <a:spLocks/>
          </p:cNvSpPr>
          <p:nvPr/>
        </p:nvSpPr>
        <p:spPr>
          <a:xfrm>
            <a:off x="457200" y="1988840"/>
            <a:ext cx="8229600" cy="4137323"/>
          </a:xfrm>
          <a:prstGeom prst="rect">
            <a:avLst/>
          </a:prstGeom>
        </p:spPr>
        <p:txBody>
          <a:bodyPr vert="horz" lIns="91440" tIns="45720" rIns="91440" bIns="45720" rtlCol="0">
            <a:normAutofit fontScale="92500"/>
          </a:bodyPr>
          <a:lstStyle/>
          <a:p>
            <a:pPr lvl="0">
              <a:spcBef>
                <a:spcPct val="20000"/>
              </a:spcBef>
              <a:buFont typeface="Arial" pitchFamily="34" charset="0"/>
              <a:buChar char="•"/>
              <a:defRPr/>
            </a:pPr>
            <a:r>
              <a:rPr kumimoji="0" lang="en-GB" sz="3200" b="0" i="0" u="none" strike="noStrike" kern="1200" cap="none" spc="0" normalizeH="0" baseline="0" noProof="0" dirty="0" smtClean="0">
                <a:ln>
                  <a:noFill/>
                </a:ln>
                <a:effectLst/>
                <a:uLnTx/>
                <a:uFillTx/>
                <a:latin typeface="+mn-lt"/>
                <a:ea typeface="+mn-ea"/>
                <a:cs typeface="+mn-cs"/>
              </a:rPr>
              <a:t> All </a:t>
            </a:r>
            <a:r>
              <a:rPr lang="en-GB" sz="3200" b="1" noProof="0" dirty="0" smtClean="0"/>
              <a:t>in-progress </a:t>
            </a:r>
            <a:r>
              <a:rPr kumimoji="0" lang="en-GB" sz="3200" b="0" i="0" u="none" strike="noStrike" kern="1200" cap="none" spc="0" normalizeH="0" baseline="0" noProof="0" dirty="0" smtClean="0">
                <a:ln>
                  <a:noFill/>
                </a:ln>
                <a:effectLst/>
                <a:uLnTx/>
                <a:uFillTx/>
                <a:latin typeface="+mn-lt"/>
                <a:ea typeface="+mn-ea"/>
                <a:cs typeface="+mn-cs"/>
              </a:rPr>
              <a:t>residential burglaries in Thames Valley </a:t>
            </a:r>
            <a:r>
              <a:rPr lang="en-GB" sz="3200" dirty="0" smtClean="0"/>
              <a:t>from1</a:t>
            </a:r>
            <a:r>
              <a:rPr lang="en-GB" sz="3200" baseline="30000" dirty="0" smtClean="0"/>
              <a:t>st</a:t>
            </a:r>
            <a:r>
              <a:rPr lang="en-GB" sz="3200" dirty="0" smtClean="0"/>
              <a:t> </a:t>
            </a:r>
            <a:r>
              <a:rPr lang="en-GB" sz="3200" dirty="0"/>
              <a:t>November 2009 and 31</a:t>
            </a:r>
            <a:r>
              <a:rPr lang="en-GB" sz="3200" baseline="30000" dirty="0"/>
              <a:t>st</a:t>
            </a:r>
            <a:r>
              <a:rPr lang="en-GB" sz="3200" dirty="0"/>
              <a:t> October </a:t>
            </a:r>
            <a:r>
              <a:rPr lang="en-GB" sz="3200" dirty="0" smtClean="0"/>
              <a:t>2012 (i.e. Burglary emergencies).</a:t>
            </a:r>
            <a:endParaRPr kumimoji="0" lang="en-GB" sz="3200" b="0" i="0" u="none" strike="noStrike" kern="1200" cap="none" spc="0" normalizeH="0" baseline="0" noProof="0" dirty="0" smtClean="0">
              <a:ln>
                <a:noFill/>
              </a:ln>
              <a:effectLst/>
              <a:uLnTx/>
              <a:uFillTx/>
              <a:latin typeface="+mn-lt"/>
              <a:ea typeface="+mn-ea"/>
              <a:cs typeface="+mn-cs"/>
            </a:endParaRPr>
          </a:p>
          <a:p>
            <a:pPr marL="0" marR="0" lvl="0" indent="0"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smtClean="0">
              <a:ln>
                <a:noFill/>
              </a:ln>
              <a:effectLst/>
              <a:uLnTx/>
              <a:uFillTx/>
              <a:latin typeface="+mn-lt"/>
              <a:ea typeface="+mn-ea"/>
              <a:cs typeface="+mn-cs"/>
            </a:endParaRPr>
          </a:p>
          <a:p>
            <a:pPr marL="0" marR="0" lvl="0" indent="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1" i="0" u="none" strike="noStrike" kern="1200" cap="none" spc="0" normalizeH="0" baseline="0" noProof="0" dirty="0" smtClean="0">
                <a:ln>
                  <a:noFill/>
                </a:ln>
                <a:effectLst/>
                <a:uLnTx/>
                <a:uFillTx/>
                <a:latin typeface="+mn-lt"/>
                <a:ea typeface="+mn-ea"/>
                <a:cs typeface="+mn-cs"/>
              </a:rPr>
              <a:t>N = 6,119  </a:t>
            </a:r>
          </a:p>
          <a:p>
            <a:pPr marL="0" marR="0" lvl="0" indent="0" defTabSz="914400" rtl="0" eaLnBrk="1" fontAlgn="auto" latinLnBrk="0" hangingPunct="1">
              <a:lnSpc>
                <a:spcPct val="100000"/>
              </a:lnSpc>
              <a:spcBef>
                <a:spcPct val="20000"/>
              </a:spcBef>
              <a:spcAft>
                <a:spcPts val="0"/>
              </a:spcAft>
              <a:buClrTx/>
              <a:buSzTx/>
              <a:buFont typeface="Arial" pitchFamily="34" charset="0"/>
              <a:buChar char="•"/>
              <a:tabLst/>
              <a:defRPr/>
            </a:pPr>
            <a:endParaRPr lang="en-GB" sz="3200" dirty="0" smtClean="0"/>
          </a:p>
          <a:p>
            <a:pPr marL="0" marR="0" lvl="0" indent="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i="0" u="none" strike="noStrike" kern="1200" cap="none" spc="0" normalizeH="0" baseline="0" noProof="0" dirty="0" smtClean="0">
                <a:ln>
                  <a:noFill/>
                </a:ln>
                <a:effectLst/>
                <a:uLnTx/>
                <a:uFillTx/>
                <a:latin typeface="+mn-lt"/>
                <a:ea typeface="+mn-ea"/>
                <a:cs typeface="+mn-cs"/>
              </a:rPr>
              <a:t>Includes</a:t>
            </a:r>
            <a:r>
              <a:rPr kumimoji="0" lang="en-GB" sz="3200" i="0" u="none" strike="noStrike" kern="1200" cap="none" spc="0" normalizeH="0" noProof="0" dirty="0" smtClean="0">
                <a:ln>
                  <a:noFill/>
                </a:ln>
                <a:effectLst/>
                <a:uLnTx/>
                <a:uFillTx/>
                <a:latin typeface="+mn-lt"/>
                <a:ea typeface="+mn-ea"/>
                <a:cs typeface="+mn-cs"/>
              </a:rPr>
              <a:t> aggravated, distraction and non residential burglaries.</a:t>
            </a:r>
            <a:endParaRPr kumimoji="0" lang="en-GB" sz="3200" i="0" u="none" strike="noStrike" kern="1200" cap="none" spc="0" normalizeH="0" baseline="0" noProof="0" dirty="0" smtClean="0">
              <a:ln>
                <a:noFill/>
              </a:ln>
              <a:effectLst/>
              <a:uLnTx/>
              <a:uFillTx/>
              <a:latin typeface="+mn-lt"/>
              <a:ea typeface="+mn-ea"/>
              <a:cs typeface="+mn-cs"/>
            </a:endParaRPr>
          </a:p>
        </p:txBody>
      </p:sp>
      <p:sp>
        <p:nvSpPr>
          <p:cNvPr id="6" name="TextBox 5"/>
          <p:cNvSpPr txBox="1"/>
          <p:nvPr/>
        </p:nvSpPr>
        <p:spPr>
          <a:xfrm>
            <a:off x="827584" y="1052736"/>
            <a:ext cx="7560840" cy="646331"/>
          </a:xfrm>
          <a:prstGeom prst="rect">
            <a:avLst/>
          </a:prstGeom>
          <a:noFill/>
        </p:spPr>
        <p:txBody>
          <a:bodyPr wrap="square" rtlCol="0">
            <a:spAutoFit/>
          </a:bodyPr>
          <a:lstStyle/>
          <a:p>
            <a:pPr algn="ctr"/>
            <a:r>
              <a:rPr lang="en-GB" sz="3600" dirty="0" smtClean="0"/>
              <a:t>Data Set III</a:t>
            </a:r>
            <a:endParaRPr lang="en-GB" sz="3600" dirty="0"/>
          </a:p>
        </p:txBody>
      </p:sp>
    </p:spTree>
    <p:extLst>
      <p:ext uri="{BB962C8B-B14F-4D97-AF65-F5344CB8AC3E}">
        <p14:creationId xmlns:p14="http://schemas.microsoft.com/office/powerpoint/2010/main" val="65298414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276872"/>
            <a:ext cx="8229600" cy="1143000"/>
          </a:xfrm>
        </p:spPr>
        <p:txBody>
          <a:bodyPr/>
          <a:lstStyle/>
          <a:p>
            <a:r>
              <a:rPr lang="en-GB" dirty="0" smtClean="0"/>
              <a:t>Conclusions</a:t>
            </a:r>
            <a:endParaRPr lang="en-GB" dirty="0"/>
          </a:p>
        </p:txBody>
      </p:sp>
    </p:spTree>
    <p:extLst>
      <p:ext uri="{BB962C8B-B14F-4D97-AF65-F5344CB8AC3E}">
        <p14:creationId xmlns:p14="http://schemas.microsoft.com/office/powerpoint/2010/main" val="79182948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4" descr="wave final"/>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 name="TextBox 4"/>
          <p:cNvSpPr txBox="1"/>
          <p:nvPr/>
        </p:nvSpPr>
        <p:spPr>
          <a:xfrm>
            <a:off x="251520" y="1253073"/>
            <a:ext cx="8640960" cy="5632311"/>
          </a:xfrm>
          <a:prstGeom prst="rect">
            <a:avLst/>
          </a:prstGeom>
          <a:noFill/>
        </p:spPr>
        <p:txBody>
          <a:bodyPr wrap="square" rtlCol="0">
            <a:spAutoFit/>
          </a:bodyPr>
          <a:lstStyle/>
          <a:p>
            <a:pPr marL="342900" indent="-342900">
              <a:buFont typeface="Arial" pitchFamily="34" charset="0"/>
              <a:buChar char="•"/>
            </a:pPr>
            <a:r>
              <a:rPr lang="en-GB" sz="2000" dirty="0" smtClean="0"/>
              <a:t>Once interaction effects have been taken into account those factors that most strongly predict arrest remain </a:t>
            </a:r>
            <a:r>
              <a:rPr lang="en-GB" sz="2000" b="1" dirty="0" smtClean="0"/>
              <a:t>deployment of the helicopter </a:t>
            </a:r>
            <a:r>
              <a:rPr lang="en-GB" sz="2000" dirty="0" smtClean="0"/>
              <a:t>and the </a:t>
            </a:r>
            <a:r>
              <a:rPr lang="en-GB" sz="2000" b="1" dirty="0" smtClean="0"/>
              <a:t>number of units deployed</a:t>
            </a:r>
            <a:r>
              <a:rPr lang="en-GB" sz="2000" dirty="0" smtClean="0"/>
              <a:t>.</a:t>
            </a:r>
          </a:p>
          <a:p>
            <a:pPr marL="342900" indent="-342900">
              <a:buFont typeface="Arial" pitchFamily="34" charset="0"/>
              <a:buChar char="•"/>
            </a:pPr>
            <a:endParaRPr lang="en-GB" sz="2000" dirty="0" smtClean="0"/>
          </a:p>
          <a:p>
            <a:pPr marL="342900" indent="-342900">
              <a:buFont typeface="Arial" pitchFamily="34" charset="0"/>
              <a:buChar char="•"/>
            </a:pPr>
            <a:r>
              <a:rPr lang="en-GB" sz="2000" b="1" dirty="0" smtClean="0"/>
              <a:t>For every additional officer the likelihood of making an arrest increases by 6%.</a:t>
            </a:r>
          </a:p>
          <a:p>
            <a:pPr marL="342900" indent="-342900">
              <a:buFont typeface="Arial" pitchFamily="34" charset="0"/>
              <a:buChar char="•"/>
            </a:pPr>
            <a:endParaRPr lang="en-GB" sz="2000" dirty="0" smtClean="0"/>
          </a:p>
          <a:p>
            <a:pPr marL="342900" indent="-342900">
              <a:buFont typeface="Arial" pitchFamily="34" charset="0"/>
              <a:buChar char="•"/>
            </a:pPr>
            <a:r>
              <a:rPr lang="en-GB" sz="2000" dirty="0" smtClean="0"/>
              <a:t>Deploying more units is more effective than just deploying officers – better to send 2 single crewed units than 1 double crewed. </a:t>
            </a:r>
            <a:r>
              <a:rPr lang="en-GB" sz="2000" b="1" dirty="0" smtClean="0"/>
              <a:t>For every additional unit the odds of making an arrest increases by 13%.</a:t>
            </a:r>
          </a:p>
          <a:p>
            <a:pPr marL="342900" indent="-342900">
              <a:buFont typeface="Arial" pitchFamily="34" charset="0"/>
              <a:buChar char="•"/>
            </a:pPr>
            <a:endParaRPr lang="en-GB" sz="2000" dirty="0" smtClean="0"/>
          </a:p>
          <a:p>
            <a:pPr marL="342900" indent="-342900">
              <a:buFont typeface="Arial" pitchFamily="34" charset="0"/>
              <a:buChar char="•"/>
            </a:pPr>
            <a:r>
              <a:rPr lang="en-GB" sz="2000" dirty="0" smtClean="0"/>
              <a:t>The attendance of dog units is correlated with arrest, but is masked by the effect of number of officers. </a:t>
            </a:r>
          </a:p>
          <a:p>
            <a:pPr marL="342900" indent="-342900">
              <a:buFont typeface="Arial" pitchFamily="34" charset="0"/>
              <a:buChar char="•"/>
            </a:pPr>
            <a:endParaRPr lang="en-GB" sz="2000" dirty="0" smtClean="0"/>
          </a:p>
          <a:p>
            <a:pPr marL="342900" indent="-342900">
              <a:buFont typeface="Arial" pitchFamily="34" charset="0"/>
              <a:buChar char="•"/>
            </a:pPr>
            <a:r>
              <a:rPr lang="en-GB" sz="2000" dirty="0" smtClean="0"/>
              <a:t>The impact of Sergeant attendance is not statistically significant.</a:t>
            </a:r>
          </a:p>
          <a:p>
            <a:pPr marL="342900" indent="-342900">
              <a:buFont typeface="Arial" pitchFamily="34" charset="0"/>
              <a:buChar char="•"/>
            </a:pPr>
            <a:endParaRPr lang="en-GB" sz="2000" dirty="0" smtClean="0"/>
          </a:p>
          <a:p>
            <a:pPr marL="342900" indent="-342900">
              <a:buFont typeface="Arial" pitchFamily="34" charset="0"/>
              <a:buChar char="•"/>
            </a:pPr>
            <a:endParaRPr lang="en-GB" sz="2000" dirty="0" smtClean="0"/>
          </a:p>
          <a:p>
            <a:pPr marL="342900" indent="-342900">
              <a:buFont typeface="Arial" pitchFamily="34" charset="0"/>
              <a:buChar char="•"/>
            </a:pPr>
            <a:endParaRPr lang="en-GB" sz="20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4" descr="wave final"/>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 name="TextBox 4"/>
          <p:cNvSpPr txBox="1"/>
          <p:nvPr/>
        </p:nvSpPr>
        <p:spPr>
          <a:xfrm>
            <a:off x="323528" y="1052736"/>
            <a:ext cx="8640960" cy="7478970"/>
          </a:xfrm>
          <a:prstGeom prst="rect">
            <a:avLst/>
          </a:prstGeom>
          <a:noFill/>
        </p:spPr>
        <p:txBody>
          <a:bodyPr wrap="square" rtlCol="0">
            <a:spAutoFit/>
          </a:bodyPr>
          <a:lstStyle/>
          <a:p>
            <a:pPr marL="342900" indent="-342900">
              <a:buFont typeface="Arial" pitchFamily="34" charset="0"/>
              <a:buChar char="•"/>
            </a:pPr>
            <a:r>
              <a:rPr lang="en-GB" sz="2000" dirty="0" smtClean="0"/>
              <a:t>Burglary is hard to solve. Most burglaries have no solvability factors. The most powerful solvability factors occur infrequently.</a:t>
            </a:r>
          </a:p>
          <a:p>
            <a:pPr marL="342900" indent="-342900">
              <a:buFont typeface="Arial" pitchFamily="34" charset="0"/>
              <a:buChar char="•"/>
            </a:pPr>
            <a:endParaRPr lang="en-GB" sz="2000" dirty="0" smtClean="0"/>
          </a:p>
          <a:p>
            <a:pPr marL="342900" indent="-342900">
              <a:buFont typeface="Arial" pitchFamily="34" charset="0"/>
              <a:buChar char="•"/>
            </a:pPr>
            <a:r>
              <a:rPr lang="en-GB" sz="2000" dirty="0" smtClean="0"/>
              <a:t>The recovery of forensic material is more powerfully correlated than expected, especially for completed burglaries.</a:t>
            </a:r>
          </a:p>
          <a:p>
            <a:pPr marL="342900" indent="-342900">
              <a:buFont typeface="Arial" pitchFamily="34" charset="0"/>
              <a:buChar char="•"/>
            </a:pPr>
            <a:endParaRPr lang="en-GB" sz="2000" dirty="0" smtClean="0"/>
          </a:p>
          <a:p>
            <a:pPr marL="342900" indent="-342900">
              <a:buFont typeface="Arial" pitchFamily="34" charset="0"/>
              <a:buChar char="•"/>
            </a:pPr>
            <a:endParaRPr lang="en-GB" sz="2000" dirty="0" smtClean="0"/>
          </a:p>
          <a:p>
            <a:pPr marL="342900" indent="-342900">
              <a:buFont typeface="Arial" pitchFamily="34" charset="0"/>
              <a:buChar char="•"/>
            </a:pPr>
            <a:r>
              <a:rPr lang="en-GB" sz="2000" dirty="0" smtClean="0"/>
              <a:t>Solved attempted burglaries are more strongly correlated with burglaries in progress, witnesses and the offender being disturbed.</a:t>
            </a:r>
          </a:p>
          <a:p>
            <a:pPr marL="342900" indent="-342900"/>
            <a:endParaRPr lang="en-GB" sz="2000" dirty="0" smtClean="0"/>
          </a:p>
          <a:p>
            <a:pPr marL="342900" indent="-342900">
              <a:buFont typeface="Arial" pitchFamily="34" charset="0"/>
              <a:buChar char="•"/>
            </a:pPr>
            <a:r>
              <a:rPr lang="en-GB" sz="2000" dirty="0" smtClean="0"/>
              <a:t>Solved full burglaries are more strongly correlated with forensic recovery.</a:t>
            </a:r>
          </a:p>
          <a:p>
            <a:pPr marL="342900" indent="-342900">
              <a:buFont typeface="Arial" pitchFamily="34" charset="0"/>
              <a:buChar char="•"/>
            </a:pPr>
            <a:endParaRPr lang="en-GB" sz="2000" dirty="0" smtClean="0"/>
          </a:p>
          <a:p>
            <a:pPr marL="342900" indent="-342900">
              <a:buFont typeface="Arial" pitchFamily="34" charset="0"/>
              <a:buChar char="•"/>
            </a:pPr>
            <a:r>
              <a:rPr lang="en-GB" sz="2000" dirty="0" smtClean="0"/>
              <a:t>It is possible to adopt a case screening model based on the presence of solvability factors.</a:t>
            </a:r>
          </a:p>
          <a:p>
            <a:pPr marL="342900" indent="-342900">
              <a:buFont typeface="Arial" pitchFamily="34" charset="0"/>
              <a:buChar char="•"/>
            </a:pPr>
            <a:endParaRPr lang="en-GB" sz="2000" dirty="0" smtClean="0"/>
          </a:p>
          <a:p>
            <a:pPr marL="342900" indent="-342900">
              <a:buFont typeface="Arial" pitchFamily="34" charset="0"/>
              <a:buChar char="•"/>
            </a:pPr>
            <a:r>
              <a:rPr lang="en-GB" sz="2000" dirty="0" smtClean="0"/>
              <a:t>This is now ready for an RCT to test a case screening approach.</a:t>
            </a:r>
          </a:p>
          <a:p>
            <a:pPr marL="342900" indent="-342900">
              <a:buFont typeface="Arial" pitchFamily="34" charset="0"/>
              <a:buChar char="•"/>
            </a:pPr>
            <a:endParaRPr lang="en-GB" sz="2000" dirty="0" smtClean="0"/>
          </a:p>
          <a:p>
            <a:pPr marL="342900" indent="-342900">
              <a:buFont typeface="Arial" pitchFamily="34" charset="0"/>
              <a:buChar char="•"/>
            </a:pPr>
            <a:endParaRPr lang="en-GB" sz="2000" dirty="0" smtClean="0"/>
          </a:p>
          <a:p>
            <a:pPr marL="342900" indent="-342900">
              <a:buFont typeface="Arial" pitchFamily="34" charset="0"/>
              <a:buChar char="•"/>
            </a:pPr>
            <a:endParaRPr lang="en-GB" sz="2000" dirty="0" smtClean="0"/>
          </a:p>
          <a:p>
            <a:pPr marL="342900" indent="-342900">
              <a:buFont typeface="Arial" pitchFamily="34" charset="0"/>
              <a:buChar char="•"/>
            </a:pPr>
            <a:endParaRPr lang="en-GB" sz="2000" dirty="0" smtClean="0"/>
          </a:p>
          <a:p>
            <a:pPr marL="342900" indent="-342900">
              <a:buFont typeface="Arial" pitchFamily="34" charset="0"/>
              <a:buChar char="•"/>
            </a:pPr>
            <a:endParaRPr lang="en-GB" sz="2000" dirty="0" smtClean="0"/>
          </a:p>
          <a:p>
            <a:pPr marL="342900" indent="-342900">
              <a:buFont typeface="Arial" pitchFamily="34" charset="0"/>
              <a:buChar char="•"/>
            </a:pPr>
            <a:endParaRPr lang="en-GB" sz="2000" dirty="0" smtClean="0"/>
          </a:p>
          <a:p>
            <a:pPr marL="342900" indent="-342900">
              <a:buFont typeface="Arial" pitchFamily="34" charset="0"/>
              <a:buChar char="•"/>
            </a:pPr>
            <a:endParaRPr lang="en-GB"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4" descr="wave final"/>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 name="Content Placeholder 2"/>
          <p:cNvSpPr txBox="1">
            <a:spLocks/>
          </p:cNvSpPr>
          <p:nvPr/>
        </p:nvSpPr>
        <p:spPr>
          <a:xfrm>
            <a:off x="457200" y="1844824"/>
            <a:ext cx="8229600" cy="4281339"/>
          </a:xfrm>
          <a:prstGeom prst="rect">
            <a:avLst/>
          </a:prstGeom>
        </p:spPr>
        <p:txBody>
          <a:bodyPr vert="horz" lIns="91440" tIns="45720" rIns="91440" bIns="45720" rtlCol="0">
            <a:normAutofit fontScale="77500" lnSpcReduction="20000"/>
          </a:bodyPr>
          <a:lstStyle/>
          <a:p>
            <a:pPr marL="0" marR="0" lvl="0" indent="0" defTabSz="914400" rtl="0" eaLnBrk="1" fontAlgn="auto" latinLnBrk="0" hangingPunct="1">
              <a:lnSpc>
                <a:spcPct val="100000"/>
              </a:lnSpc>
              <a:spcBef>
                <a:spcPct val="20000"/>
              </a:spcBef>
              <a:spcAft>
                <a:spcPts val="0"/>
              </a:spcAft>
              <a:buClrTx/>
              <a:buSzTx/>
              <a:tabLst/>
              <a:defRPr/>
            </a:pPr>
            <a:r>
              <a:rPr kumimoji="0" lang="en-GB" sz="3500" b="0" i="0" u="none" strike="noStrike" kern="1200" cap="none" spc="0" normalizeH="0" baseline="0" noProof="0" dirty="0" smtClean="0">
                <a:ln>
                  <a:noFill/>
                </a:ln>
                <a:effectLst/>
                <a:uLnTx/>
                <a:uFillTx/>
                <a:latin typeface="+mn-lt"/>
                <a:ea typeface="+mn-ea"/>
                <a:cs typeface="+mn-cs"/>
              </a:rPr>
              <a:t>Collapsed four databases:</a:t>
            </a:r>
          </a:p>
          <a:p>
            <a:pPr marL="514350" marR="0" lvl="0" indent="-51435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500" b="0" i="0" u="none" strike="noStrike" kern="1200" cap="none" spc="0" normalizeH="0" baseline="0" noProof="0" dirty="0" smtClean="0">
                <a:ln>
                  <a:noFill/>
                </a:ln>
                <a:effectLst/>
                <a:uLnTx/>
                <a:uFillTx/>
                <a:latin typeface="+mn-lt"/>
                <a:ea typeface="+mn-ea"/>
                <a:cs typeface="+mn-cs"/>
              </a:rPr>
              <a:t>“Socrates” – the forensic information database</a:t>
            </a:r>
          </a:p>
          <a:p>
            <a:pPr marL="514350" marR="0" lvl="0" indent="-51435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500" b="0" i="0" u="none" strike="noStrike" kern="1200" cap="none" spc="0" normalizeH="0" baseline="0" noProof="0" dirty="0" smtClean="0">
                <a:ln>
                  <a:noFill/>
                </a:ln>
                <a:effectLst/>
                <a:uLnTx/>
                <a:uFillTx/>
                <a:latin typeface="+mn-lt"/>
                <a:ea typeface="+mn-ea"/>
                <a:cs typeface="+mn-cs"/>
              </a:rPr>
              <a:t>CEDAR – the crime recording database</a:t>
            </a:r>
          </a:p>
          <a:p>
            <a:pPr marL="514350" marR="0" lvl="0" indent="-51435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500" b="0" i="0" u="none" strike="noStrike" kern="1200" cap="none" spc="0" normalizeH="0" baseline="0" noProof="0" dirty="0" smtClean="0">
                <a:ln>
                  <a:noFill/>
                </a:ln>
                <a:effectLst/>
                <a:uLnTx/>
                <a:uFillTx/>
                <a:latin typeface="+mn-lt"/>
                <a:ea typeface="+mn-ea"/>
                <a:cs typeface="+mn-cs"/>
              </a:rPr>
              <a:t>IMM – the crime investigation management application</a:t>
            </a:r>
          </a:p>
          <a:p>
            <a:pPr marL="514350" marR="0" lvl="0" indent="-51435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500" b="0" i="0" u="none" strike="noStrike" kern="1200" cap="none" spc="0" normalizeH="0" baseline="0" noProof="0" dirty="0" smtClean="0">
                <a:ln>
                  <a:noFill/>
                </a:ln>
                <a:effectLst/>
                <a:uLnTx/>
                <a:uFillTx/>
                <a:latin typeface="+mn-lt"/>
                <a:ea typeface="+mn-ea"/>
                <a:cs typeface="+mn-cs"/>
              </a:rPr>
              <a:t>Command and control – the incident resourcing system (only this system used</a:t>
            </a:r>
            <a:r>
              <a:rPr kumimoji="0" lang="en-GB" sz="3500" b="0" i="0" u="none" strike="noStrike" kern="1200" cap="none" spc="0" normalizeH="0" noProof="0" dirty="0" smtClean="0">
                <a:ln>
                  <a:noFill/>
                </a:ln>
                <a:effectLst/>
                <a:uLnTx/>
                <a:uFillTx/>
                <a:latin typeface="+mn-lt"/>
                <a:ea typeface="+mn-ea"/>
                <a:cs typeface="+mn-cs"/>
              </a:rPr>
              <a:t> for data on in-progress offences).</a:t>
            </a:r>
            <a:endParaRPr kumimoji="0" lang="en-GB" sz="3500" b="0" i="0" u="none" strike="noStrike" kern="1200" cap="none" spc="0" normalizeH="0" baseline="0" noProof="0" dirty="0" smtClean="0">
              <a:ln>
                <a:noFill/>
              </a:ln>
              <a:effectLst/>
              <a:uLnTx/>
              <a:uFillTx/>
              <a:latin typeface="+mn-lt"/>
              <a:ea typeface="+mn-ea"/>
              <a:cs typeface="+mn-cs"/>
            </a:endParaRPr>
          </a:p>
          <a:p>
            <a:pPr marL="514350" marR="0" lvl="0" indent="-514350" defTabSz="914400" rtl="0" eaLnBrk="1" fontAlgn="auto" latinLnBrk="0" hangingPunct="1">
              <a:lnSpc>
                <a:spcPct val="100000"/>
              </a:lnSpc>
              <a:spcBef>
                <a:spcPct val="20000"/>
              </a:spcBef>
              <a:spcAft>
                <a:spcPts val="0"/>
              </a:spcAft>
              <a:buClrTx/>
              <a:buSzTx/>
              <a:buFont typeface="Arial" pitchFamily="34" charset="0"/>
              <a:buChar char="•"/>
              <a:tabLst/>
              <a:defRPr/>
            </a:pPr>
            <a:endParaRPr lang="en-GB" sz="3500" dirty="0" smtClean="0"/>
          </a:p>
          <a:p>
            <a:pPr marL="514350" marR="0" lvl="0" indent="-51435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500" b="0" i="0" u="none" strike="noStrike" kern="1200" cap="none" spc="0" normalizeH="0" baseline="0" noProof="0" dirty="0" smtClean="0">
                <a:ln>
                  <a:noFill/>
                </a:ln>
                <a:effectLst/>
                <a:uLnTx/>
                <a:uFillTx/>
                <a:latin typeface="+mn-lt"/>
                <a:ea typeface="+mn-ea"/>
                <a:cs typeface="+mn-cs"/>
              </a:rPr>
              <a:t>(Datasets aligned using crime numbers &amp; cleansed to remove duplicates)</a:t>
            </a:r>
          </a:p>
          <a:p>
            <a:pPr marL="0" marR="0" lvl="0" indent="0"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a:ln>
                <a:noFill/>
              </a:ln>
              <a:effectLst/>
              <a:uLnTx/>
              <a:uFillTx/>
              <a:latin typeface="+mn-lt"/>
              <a:ea typeface="+mn-ea"/>
              <a:cs typeface="+mn-cs"/>
            </a:endParaRPr>
          </a:p>
        </p:txBody>
      </p:sp>
      <p:sp>
        <p:nvSpPr>
          <p:cNvPr id="6" name="TextBox 5"/>
          <p:cNvSpPr txBox="1"/>
          <p:nvPr/>
        </p:nvSpPr>
        <p:spPr>
          <a:xfrm>
            <a:off x="827584" y="1052736"/>
            <a:ext cx="7560840" cy="646331"/>
          </a:xfrm>
          <a:prstGeom prst="rect">
            <a:avLst/>
          </a:prstGeom>
          <a:noFill/>
        </p:spPr>
        <p:txBody>
          <a:bodyPr wrap="square" rtlCol="0">
            <a:spAutoFit/>
          </a:bodyPr>
          <a:lstStyle/>
          <a:p>
            <a:pPr algn="ctr"/>
            <a:r>
              <a:rPr lang="en-GB" sz="3600" dirty="0" smtClean="0"/>
              <a:t>Data Sources</a:t>
            </a:r>
            <a:endParaRPr lang="en-GB"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4" descr="wave final"/>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 name="Content Placeholder 2"/>
          <p:cNvSpPr txBox="1">
            <a:spLocks/>
          </p:cNvSpPr>
          <p:nvPr/>
        </p:nvSpPr>
        <p:spPr>
          <a:xfrm>
            <a:off x="457200" y="1844824"/>
            <a:ext cx="8229600" cy="4281339"/>
          </a:xfrm>
          <a:prstGeom prst="rect">
            <a:avLst/>
          </a:prstGeom>
        </p:spPr>
        <p:txBody>
          <a:bodyPr vert="horz" lIns="91440" tIns="45720" rIns="91440" bIns="45720" rtlCol="0">
            <a:norm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a:ln>
                <a:noFill/>
              </a:ln>
              <a:effectLst/>
              <a:uLnTx/>
              <a:uFillTx/>
              <a:latin typeface="+mn-lt"/>
              <a:ea typeface="+mn-ea"/>
              <a:cs typeface="+mn-cs"/>
            </a:endParaRPr>
          </a:p>
        </p:txBody>
      </p:sp>
      <p:sp>
        <p:nvSpPr>
          <p:cNvPr id="6" name="TextBox 5"/>
          <p:cNvSpPr txBox="1"/>
          <p:nvPr/>
        </p:nvSpPr>
        <p:spPr>
          <a:xfrm>
            <a:off x="827584" y="1052736"/>
            <a:ext cx="7560840" cy="646331"/>
          </a:xfrm>
          <a:prstGeom prst="rect">
            <a:avLst/>
          </a:prstGeom>
          <a:noFill/>
        </p:spPr>
        <p:txBody>
          <a:bodyPr wrap="square" rtlCol="0">
            <a:spAutoFit/>
          </a:bodyPr>
          <a:lstStyle/>
          <a:p>
            <a:pPr algn="ctr"/>
            <a:r>
              <a:rPr lang="en-GB" sz="3600" dirty="0" smtClean="0"/>
              <a:t>Limitations</a:t>
            </a:r>
            <a:endParaRPr lang="en-GB" sz="3600" dirty="0"/>
          </a:p>
        </p:txBody>
      </p:sp>
      <p:sp>
        <p:nvSpPr>
          <p:cNvPr id="7" name="TextBox 6"/>
          <p:cNvSpPr txBox="1"/>
          <p:nvPr/>
        </p:nvSpPr>
        <p:spPr>
          <a:xfrm>
            <a:off x="899592" y="1844824"/>
            <a:ext cx="7344816" cy="1477328"/>
          </a:xfrm>
          <a:prstGeom prst="rect">
            <a:avLst/>
          </a:prstGeom>
          <a:noFill/>
        </p:spPr>
        <p:txBody>
          <a:bodyPr wrap="square" rtlCol="0">
            <a:spAutoFit/>
          </a:bodyPr>
          <a:lstStyle/>
          <a:p>
            <a:r>
              <a:rPr lang="en-GB" dirty="0" smtClean="0"/>
              <a:t>Unable to study ‘Suspect Named’ variable (Greenberg 1970).</a:t>
            </a:r>
          </a:p>
          <a:p>
            <a:endParaRPr lang="en-GB" dirty="0" smtClean="0"/>
          </a:p>
          <a:p>
            <a:r>
              <a:rPr lang="en-GB" dirty="0" smtClean="0"/>
              <a:t>Unable to study intelligence as a variable</a:t>
            </a:r>
          </a:p>
          <a:p>
            <a:endParaRPr lang="en-GB" dirty="0" smtClean="0"/>
          </a:p>
          <a:p>
            <a:r>
              <a:rPr lang="en-GB" dirty="0" smtClean="0"/>
              <a:t>Insufficient capacity to study ANPR as a variable</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348880"/>
            <a:ext cx="8229600" cy="1143000"/>
          </a:xfrm>
        </p:spPr>
        <p:txBody>
          <a:bodyPr/>
          <a:lstStyle/>
          <a:p>
            <a:r>
              <a:rPr lang="en-GB" dirty="0" smtClean="0"/>
              <a:t>Full and Attempted Burglaries</a:t>
            </a:r>
            <a:endParaRPr lang="en-GB" dirty="0"/>
          </a:p>
        </p:txBody>
      </p:sp>
    </p:spTree>
    <p:extLst>
      <p:ext uri="{BB962C8B-B14F-4D97-AF65-F5344CB8AC3E}">
        <p14:creationId xmlns:p14="http://schemas.microsoft.com/office/powerpoint/2010/main" val="19198953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4" descr="wave final"/>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 name="Content Placeholder 2"/>
          <p:cNvSpPr txBox="1">
            <a:spLocks/>
          </p:cNvSpPr>
          <p:nvPr/>
        </p:nvSpPr>
        <p:spPr>
          <a:xfrm>
            <a:off x="457200" y="1772816"/>
            <a:ext cx="8435280" cy="4824536"/>
          </a:xfrm>
          <a:prstGeom prst="rect">
            <a:avLst/>
          </a:prstGeom>
        </p:spPr>
        <p:txBody>
          <a:bodyPr vert="horz" lIns="91440" tIns="45720" rIns="91440" bIns="45720" rtlCol="0">
            <a:normAutofit fontScale="77500" lnSpcReduction="20000"/>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3200" b="0" i="0" u="none" strike="noStrike" kern="1200" cap="none" spc="0" normalizeH="0" baseline="0" noProof="0" dirty="0" smtClean="0">
                <a:ln>
                  <a:noFill/>
                </a:ln>
                <a:effectLst/>
                <a:uLnTx/>
                <a:uFillTx/>
                <a:latin typeface="+mn-lt"/>
                <a:ea typeface="+mn-ea"/>
                <a:cs typeface="+mn-cs"/>
              </a:rPr>
              <a:t>129 variables in the data set </a:t>
            </a: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3200" b="0" i="0" u="none" strike="noStrike" kern="1200" cap="none" spc="0" normalizeH="0" baseline="0" noProof="0" dirty="0" smtClean="0">
                <a:ln>
                  <a:noFill/>
                </a:ln>
                <a:effectLst/>
                <a:uLnTx/>
                <a:uFillTx/>
                <a:latin typeface="+mn-lt"/>
                <a:ea typeface="+mn-ea"/>
                <a:cs typeface="+mn-cs"/>
              </a:rPr>
              <a:t>57 useful variables, such as:</a:t>
            </a:r>
          </a:p>
          <a:p>
            <a:pPr marL="914400" marR="0" lvl="1" indent="-514350"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n-GB" sz="2800" b="0" i="0" u="none" strike="noStrike" kern="1200" cap="none" spc="0" normalizeH="0" baseline="0" noProof="0" dirty="0" smtClean="0">
                <a:ln>
                  <a:noFill/>
                </a:ln>
                <a:effectLst/>
                <a:uLnTx/>
                <a:uFillTx/>
                <a:latin typeface="+mn-lt"/>
                <a:ea typeface="+mn-ea"/>
                <a:cs typeface="+mn-cs"/>
              </a:rPr>
              <a:t>Time range of offence, </a:t>
            </a:r>
          </a:p>
          <a:p>
            <a:pPr marL="914400" marR="0" lvl="1" indent="-514350"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n-GB" sz="2800" b="0" i="0" u="none" strike="noStrike" kern="1200" cap="none" spc="0" normalizeH="0" baseline="0" noProof="0" dirty="0" smtClean="0">
                <a:ln>
                  <a:noFill/>
                </a:ln>
                <a:effectLst/>
                <a:uLnTx/>
                <a:uFillTx/>
                <a:latin typeface="+mn-lt"/>
                <a:ea typeface="+mn-ea"/>
                <a:cs typeface="+mn-cs"/>
              </a:rPr>
              <a:t>time to first officer attendance, </a:t>
            </a:r>
          </a:p>
          <a:p>
            <a:pPr marL="914400" marR="0" lvl="1" indent="-514350"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n-GB" sz="2800" b="0" i="0" u="none" strike="noStrike" kern="1200" cap="none" spc="0" normalizeH="0" baseline="0" noProof="0" dirty="0" smtClean="0">
                <a:ln>
                  <a:noFill/>
                </a:ln>
                <a:effectLst/>
                <a:uLnTx/>
                <a:uFillTx/>
                <a:latin typeface="+mn-lt"/>
                <a:ea typeface="+mn-ea"/>
                <a:cs typeface="+mn-cs"/>
              </a:rPr>
              <a:t>offence witnessed, </a:t>
            </a:r>
          </a:p>
          <a:p>
            <a:pPr marL="914400" marR="0" lvl="1" indent="-514350"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n-GB" sz="2800" b="0" i="0" u="none" strike="noStrike" kern="1200" cap="none" spc="0" normalizeH="0" baseline="0" noProof="0" dirty="0" smtClean="0">
                <a:ln>
                  <a:noFill/>
                </a:ln>
                <a:effectLst/>
                <a:uLnTx/>
                <a:uFillTx/>
                <a:latin typeface="+mn-lt"/>
                <a:ea typeface="+mn-ea"/>
                <a:cs typeface="+mn-cs"/>
              </a:rPr>
              <a:t>suspect seen, </a:t>
            </a:r>
          </a:p>
          <a:p>
            <a:pPr marL="914400" marR="0" lvl="1" indent="-514350"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n-GB" sz="2800" b="0" i="0" u="none" strike="noStrike" kern="1200" cap="none" spc="0" normalizeH="0" baseline="0" noProof="0" dirty="0" smtClean="0">
                <a:ln>
                  <a:noFill/>
                </a:ln>
                <a:effectLst/>
                <a:uLnTx/>
                <a:uFillTx/>
                <a:latin typeface="+mn-lt"/>
                <a:ea typeface="+mn-ea"/>
                <a:cs typeface="+mn-cs"/>
              </a:rPr>
              <a:t>suspect disturbed, </a:t>
            </a:r>
          </a:p>
          <a:p>
            <a:pPr marL="914400" marR="0" lvl="1" indent="-514350"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n-GB" sz="2800" b="0" i="0" u="none" strike="noStrike" kern="1200" cap="none" spc="0" normalizeH="0" baseline="0" noProof="0" dirty="0" smtClean="0">
                <a:ln>
                  <a:noFill/>
                </a:ln>
                <a:effectLst/>
                <a:uLnTx/>
                <a:uFillTx/>
                <a:latin typeface="+mn-lt"/>
                <a:ea typeface="+mn-ea"/>
                <a:cs typeface="+mn-cs"/>
              </a:rPr>
              <a:t>fingerprints recovered, </a:t>
            </a:r>
          </a:p>
          <a:p>
            <a:pPr marL="914400" marR="0" lvl="1" indent="-514350"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n-GB" sz="2800" b="0" i="0" u="none" strike="noStrike" kern="1200" cap="none" spc="0" normalizeH="0" baseline="0" noProof="0" dirty="0" smtClean="0">
                <a:ln>
                  <a:noFill/>
                </a:ln>
                <a:effectLst/>
                <a:uLnTx/>
                <a:uFillTx/>
                <a:latin typeface="+mn-lt"/>
                <a:ea typeface="+mn-ea"/>
                <a:cs typeface="+mn-cs"/>
              </a:rPr>
              <a:t>DNA recovered, </a:t>
            </a:r>
          </a:p>
          <a:p>
            <a:pPr marL="914400" marR="0" lvl="1" indent="-514350"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n-GB" sz="2800" b="0" i="0" u="none" strike="noStrike" kern="1200" cap="none" spc="0" normalizeH="0" baseline="0" noProof="0" dirty="0" smtClean="0">
                <a:ln>
                  <a:noFill/>
                </a:ln>
                <a:effectLst/>
                <a:uLnTx/>
                <a:uFillTx/>
                <a:latin typeface="+mn-lt"/>
                <a:ea typeface="+mn-ea"/>
                <a:cs typeface="+mn-cs"/>
              </a:rPr>
              <a:t>items left at scene by offender, </a:t>
            </a:r>
          </a:p>
          <a:p>
            <a:pPr marL="914400" marR="0" lvl="1" indent="-514350"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n-GB" sz="2800" b="0" i="0" u="none" strike="noStrike" kern="1200" cap="none" spc="0" normalizeH="0" baseline="0" noProof="0" dirty="0" smtClean="0">
                <a:ln>
                  <a:noFill/>
                </a:ln>
                <a:effectLst/>
                <a:uLnTx/>
                <a:uFillTx/>
                <a:latin typeface="+mn-lt"/>
                <a:ea typeface="+mn-ea"/>
                <a:cs typeface="+mn-cs"/>
              </a:rPr>
              <a:t>rural/town location, </a:t>
            </a:r>
          </a:p>
          <a:p>
            <a:pPr marL="914400" marR="0" lvl="1" indent="-514350"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n-GB" sz="2800" b="0" i="0" u="none" strike="noStrike" kern="1200" cap="none" spc="0" normalizeH="0" baseline="0" noProof="0" dirty="0" smtClean="0">
                <a:ln>
                  <a:noFill/>
                </a:ln>
                <a:effectLst/>
                <a:uLnTx/>
                <a:uFillTx/>
                <a:latin typeface="+mn-lt"/>
                <a:ea typeface="+mn-ea"/>
                <a:cs typeface="+mn-cs"/>
              </a:rPr>
              <a:t>media appeal completed, </a:t>
            </a:r>
          </a:p>
          <a:p>
            <a:pPr marL="914400" marR="0" lvl="1" indent="-514350"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n-GB" sz="2800" b="0" i="0" u="none" strike="noStrike" kern="1200" cap="none" spc="0" normalizeH="0" baseline="0" noProof="0" dirty="0" smtClean="0">
                <a:ln>
                  <a:noFill/>
                </a:ln>
                <a:effectLst/>
                <a:uLnTx/>
                <a:uFillTx/>
                <a:latin typeface="+mn-lt"/>
                <a:ea typeface="+mn-ea"/>
                <a:cs typeface="+mn-cs"/>
              </a:rPr>
              <a:t>called in as burglary in progress.</a:t>
            </a:r>
            <a:endParaRPr kumimoji="0" lang="en-GB" sz="2800" b="0" i="0" u="none" strike="noStrike" kern="1200" cap="none" spc="0" normalizeH="0" baseline="0" noProof="0" dirty="0">
              <a:ln>
                <a:noFill/>
              </a:ln>
              <a:effectLst/>
              <a:uLnTx/>
              <a:uFillTx/>
              <a:latin typeface="+mn-lt"/>
              <a:ea typeface="+mn-ea"/>
              <a:cs typeface="+mn-cs"/>
            </a:endParaRPr>
          </a:p>
        </p:txBody>
      </p:sp>
      <p:sp>
        <p:nvSpPr>
          <p:cNvPr id="6" name="TextBox 5"/>
          <p:cNvSpPr txBox="1"/>
          <p:nvPr/>
        </p:nvSpPr>
        <p:spPr>
          <a:xfrm>
            <a:off x="827584" y="1052736"/>
            <a:ext cx="7560840" cy="646331"/>
          </a:xfrm>
          <a:prstGeom prst="rect">
            <a:avLst/>
          </a:prstGeom>
          <a:noFill/>
        </p:spPr>
        <p:txBody>
          <a:bodyPr wrap="square" rtlCol="0">
            <a:spAutoFit/>
          </a:bodyPr>
          <a:lstStyle/>
          <a:p>
            <a:pPr algn="ctr"/>
            <a:r>
              <a:rPr lang="en-GB" sz="3600" dirty="0" smtClean="0"/>
              <a:t>Variables</a:t>
            </a:r>
            <a:endParaRPr lang="en-GB" sz="3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4" descr="wave final"/>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graphicFrame>
        <p:nvGraphicFramePr>
          <p:cNvPr id="5" name="Chart 4"/>
          <p:cNvGraphicFramePr/>
          <p:nvPr/>
        </p:nvGraphicFramePr>
        <p:xfrm>
          <a:off x="323528" y="1124744"/>
          <a:ext cx="8496944" cy="4536504"/>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251520" y="5661248"/>
            <a:ext cx="8568952" cy="369332"/>
          </a:xfrm>
          <a:prstGeom prst="rect">
            <a:avLst/>
          </a:prstGeom>
          <a:noFill/>
        </p:spPr>
        <p:txBody>
          <a:bodyPr wrap="square" rtlCol="0">
            <a:spAutoFit/>
          </a:bodyPr>
          <a:lstStyle/>
          <a:p>
            <a:r>
              <a:rPr lang="en-GB" dirty="0" smtClean="0"/>
              <a:t>43.7% of all burglaries are residential (dwellings)</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611</TotalTime>
  <Words>1886</Words>
  <Application>Microsoft Office PowerPoint</Application>
  <PresentationFormat>On-screen Show (4:3)</PresentationFormat>
  <Paragraphs>257</Paragraphs>
  <Slides>42</Slides>
  <Notes>23</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Blank</vt:lpstr>
      <vt:lpstr>PowerPoint Presentation</vt:lpstr>
      <vt:lpstr>PowerPoint Presentation</vt:lpstr>
      <vt:lpstr>PowerPoint Presentation</vt:lpstr>
      <vt:lpstr>PowerPoint Presentation</vt:lpstr>
      <vt:lpstr>PowerPoint Presentation</vt:lpstr>
      <vt:lpstr>PowerPoint Presentation</vt:lpstr>
      <vt:lpstr>Full and Attempted Burglaries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Conclusions</vt:lpstr>
      <vt:lpstr>PowerPoint Presentation</vt:lpstr>
      <vt:lpstr>PowerPoint Presentation</vt:lpstr>
    </vt:vector>
  </TitlesOfParts>
  <Company>Thames Valley Police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P3441</dc:creator>
  <cp:lastModifiedBy>Lucinda Bowditch</cp:lastModifiedBy>
  <cp:revision>45</cp:revision>
  <dcterms:created xsi:type="dcterms:W3CDTF">2013-02-05T11:23:22Z</dcterms:created>
  <dcterms:modified xsi:type="dcterms:W3CDTF">2013-06-28T13:36:53Z</dcterms:modified>
</cp:coreProperties>
</file>