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29"/>
  </p:notesMasterIdLst>
  <p:handoutMasterIdLst>
    <p:handoutMasterId r:id="rId30"/>
  </p:handoutMasterIdLst>
  <p:sldIdLst>
    <p:sldId id="387" r:id="rId2"/>
    <p:sldId id="258" r:id="rId3"/>
    <p:sldId id="316" r:id="rId4"/>
    <p:sldId id="396" r:id="rId5"/>
    <p:sldId id="308" r:id="rId6"/>
    <p:sldId id="313" r:id="rId7"/>
    <p:sldId id="314" r:id="rId8"/>
    <p:sldId id="315" r:id="rId9"/>
    <p:sldId id="388" r:id="rId10"/>
    <p:sldId id="320" r:id="rId11"/>
    <p:sldId id="365" r:id="rId12"/>
    <p:sldId id="366" r:id="rId13"/>
    <p:sldId id="363" r:id="rId14"/>
    <p:sldId id="293" r:id="rId15"/>
    <p:sldId id="321" r:id="rId16"/>
    <p:sldId id="355" r:id="rId17"/>
    <p:sldId id="351" r:id="rId18"/>
    <p:sldId id="394" r:id="rId19"/>
    <p:sldId id="395" r:id="rId20"/>
    <p:sldId id="340" r:id="rId21"/>
    <p:sldId id="331" r:id="rId22"/>
    <p:sldId id="371" r:id="rId23"/>
    <p:sldId id="390" r:id="rId24"/>
    <p:sldId id="381" r:id="rId25"/>
    <p:sldId id="379" r:id="rId26"/>
    <p:sldId id="373" r:id="rId27"/>
    <p:sldId id="39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311C"/>
    <a:srgbClr val="FEB8F1"/>
    <a:srgbClr val="ABDB77"/>
    <a:srgbClr val="000000"/>
    <a:srgbClr val="8C8C8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57" autoAdjust="0"/>
    <p:restoredTop sz="99425" autoAdjust="0"/>
  </p:normalViewPr>
  <p:slideViewPr>
    <p:cSldViewPr>
      <p:cViewPr>
        <p:scale>
          <a:sx n="66" d="100"/>
          <a:sy n="66" d="100"/>
        </p:scale>
        <p:origin x="-41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60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K:\BPT\BTP%20-%20London%20Crimes_Approved_Formatted_Feb2009-Mar2011%20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K:\BPT\BTP%20-%20London%20Crimes_Approved_Formatted_Feb2009-Mar2011%20v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K:\BPT\BTP%20-%20London%20Crimes_Approved_Formatted_Feb2009-Mar2011%20v2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K:\BPT\BTP%20-%20London%20Crimes_Approved_Formatted_Feb2009-Mar2011%20v2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K:\BPT\BTP%20-%20London%20Crimes_Approved_Formatted_Feb2009-Mar2011%20v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K:\BPT\BTP%20-%20London%20Crimes_Approved_Formatted_Feb2009-Mar2011%20v2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K:\BPT\BTP%20-%20London%20Crimes_Approved_Formatted_Feb2009-Mar2011%20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41"/>
  <c:chart>
    <c:title>
      <c:tx>
        <c:rich>
          <a:bodyPr/>
          <a:lstStyle/>
          <a:p>
            <a:pPr>
              <a:defRPr sz="2500"/>
            </a:pPr>
            <a:r>
              <a:rPr lang="en-US" sz="2500" u="sng" dirty="0"/>
              <a:t>Crime </a:t>
            </a:r>
            <a:r>
              <a:rPr lang="en-US" sz="2500" u="sng" dirty="0" smtClean="0"/>
              <a:t>Group (n=40,476)</a:t>
            </a:r>
            <a:endParaRPr lang="en-US" sz="2500" u="sng" dirty="0"/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'Offence Classifications'!$K$1</c:f>
              <c:strCache>
                <c:ptCount val="1"/>
                <c:pt idx="0">
                  <c:v>Crime Group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2.9629629629629797E-2"/>
                </c:manualLayout>
              </c:layout>
              <c:tx>
                <c:rich>
                  <a:bodyPr/>
                  <a:lstStyle/>
                  <a:p>
                    <a:pPr>
                      <a:defRPr sz="1500" b="1">
                        <a:solidFill>
                          <a:srgbClr val="FF0000"/>
                        </a:solidFill>
                      </a:defRPr>
                    </a:pPr>
                    <a:r>
                      <a:rPr lang="en-US" sz="1500" b="1">
                        <a:solidFill>
                          <a:srgbClr val="FF0000"/>
                        </a:solidFill>
                      </a:rPr>
                      <a:t>13,729</a:t>
                    </a:r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500"/>
                      <a:t>5,520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500"/>
                      <a:t>4,058</a:t>
                    </a: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500"/>
                      <a:t>3,878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500"/>
                      <a:t>3,350</a:t>
                    </a:r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sz="1500"/>
                </a:pPr>
                <a:endParaRPr lang="en-US"/>
              </a:p>
            </c:txPr>
          </c:dLbls>
          <c:cat>
            <c:strRef>
              <c:f>'Offence Classifications'!$J$2:$J$18</c:f>
              <c:strCache>
                <c:ptCount val="17"/>
                <c:pt idx="0">
                  <c:v>5a - Theft (Passenger)</c:v>
                </c:pt>
                <c:pt idx="1">
                  <c:v>10b - Less Serious Fraud</c:v>
                </c:pt>
                <c:pt idx="2">
                  <c:v>9b - Less Serious Public Disorder</c:v>
                </c:pt>
                <c:pt idx="3">
                  <c:v>1a - Violence</c:v>
                </c:pt>
                <c:pt idx="4">
                  <c:v>9a - Serious Public Disorder</c:v>
                </c:pt>
                <c:pt idx="5">
                  <c:v>3a - Criminal Damage</c:v>
                </c:pt>
                <c:pt idx="6">
                  <c:v>11a - Drugs</c:v>
                </c:pt>
                <c:pt idx="7">
                  <c:v>12b - Less Serious Other</c:v>
                </c:pt>
                <c:pt idx="8">
                  <c:v>8a - Theft(Commercial)</c:v>
                </c:pt>
                <c:pt idx="9">
                  <c:v>6a - Vehicle</c:v>
                </c:pt>
                <c:pt idx="10">
                  <c:v>4b - Less Serious Route</c:v>
                </c:pt>
                <c:pt idx="11">
                  <c:v>2a - Sexual</c:v>
                </c:pt>
                <c:pt idx="12">
                  <c:v>10a - Serious Fraud</c:v>
                </c:pt>
                <c:pt idx="13">
                  <c:v>7a - Robbery</c:v>
                </c:pt>
                <c:pt idx="14">
                  <c:v>4a - Serious Route</c:v>
                </c:pt>
                <c:pt idx="15">
                  <c:v>12a - Serious Other</c:v>
                </c:pt>
                <c:pt idx="16">
                  <c:v>Not yet known</c:v>
                </c:pt>
              </c:strCache>
            </c:strRef>
          </c:cat>
          <c:val>
            <c:numRef>
              <c:f>'Offence Classifications'!$L$2:$L$18</c:f>
              <c:numCache>
                <c:formatCode>0.00%</c:formatCode>
                <c:ptCount val="17"/>
                <c:pt idx="0">
                  <c:v>0.33918865500543827</c:v>
                </c:pt>
                <c:pt idx="1">
                  <c:v>0.13637711236288172</c:v>
                </c:pt>
                <c:pt idx="2">
                  <c:v>0.10025694238561213</c:v>
                </c:pt>
                <c:pt idx="3">
                  <c:v>9.5809862634648454E-2</c:v>
                </c:pt>
                <c:pt idx="4">
                  <c:v>8.2765095365155278E-2</c:v>
                </c:pt>
                <c:pt idx="5">
                  <c:v>6.223441051487303E-2</c:v>
                </c:pt>
                <c:pt idx="6">
                  <c:v>5.3735546990809374E-2</c:v>
                </c:pt>
                <c:pt idx="7">
                  <c:v>2.5916592548670816E-2</c:v>
                </c:pt>
                <c:pt idx="8">
                  <c:v>2.4508350627532375E-2</c:v>
                </c:pt>
                <c:pt idx="9">
                  <c:v>1.8084790987251704E-2</c:v>
                </c:pt>
                <c:pt idx="10">
                  <c:v>1.6207135092400564E-2</c:v>
                </c:pt>
                <c:pt idx="11">
                  <c:v>1.5935369107619335E-2</c:v>
                </c:pt>
                <c:pt idx="12">
                  <c:v>1.0524755410613804E-2</c:v>
                </c:pt>
                <c:pt idx="13">
                  <c:v>6.86826761537706E-3</c:v>
                </c:pt>
                <c:pt idx="14">
                  <c:v>5.9047336693349422E-3</c:v>
                </c:pt>
                <c:pt idx="15">
                  <c:v>5.4106136970056744E-3</c:v>
                </c:pt>
                <c:pt idx="16">
                  <c:v>2.7176598478110794E-4</c:v>
                </c:pt>
              </c:numCache>
            </c:numRef>
          </c:val>
        </c:ser>
        <c:dLbls/>
        <c:shape val="cylinder"/>
        <c:axId val="63383040"/>
        <c:axId val="63384576"/>
        <c:axId val="0"/>
      </c:bar3DChart>
      <c:catAx>
        <c:axId val="63383040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3384576"/>
        <c:crosses val="autoZero"/>
        <c:auto val="1"/>
        <c:lblAlgn val="ctr"/>
        <c:lblOffset val="100"/>
      </c:catAx>
      <c:valAx>
        <c:axId val="63384576"/>
        <c:scaling>
          <c:orientation val="minMax"/>
        </c:scaling>
        <c:axPos val="b"/>
        <c:majorGridlines/>
        <c:numFmt formatCode="0%" sourceLinked="0"/>
        <c:tickLblPos val="nextTo"/>
        <c:crossAx val="63383040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42"/>
  <c:chart>
    <c:title>
      <c:tx>
        <c:rich>
          <a:bodyPr/>
          <a:lstStyle/>
          <a:p>
            <a:pPr>
              <a:defRPr sz="3500">
                <a:latin typeface="Cambria" pitchFamily="18" charset="0"/>
              </a:defRPr>
            </a:pPr>
            <a:r>
              <a:rPr lang="en-US" sz="3500" dirty="0">
                <a:latin typeface="Cambria" pitchFamily="18" charset="0"/>
              </a:rPr>
              <a:t>Month of </a:t>
            </a:r>
            <a:r>
              <a:rPr lang="en-US" sz="3500" dirty="0" smtClean="0">
                <a:latin typeface="Cambria" pitchFamily="18" charset="0"/>
              </a:rPr>
              <a:t>crime</a:t>
            </a:r>
            <a:endParaRPr lang="en-US" sz="3500" dirty="0">
              <a:latin typeface="Cambria" pitchFamily="18" charset="0"/>
            </a:endParaRPr>
          </a:p>
        </c:rich>
      </c:tx>
      <c:layout>
        <c:manualLayout>
          <c:xMode val="edge"/>
          <c:yMode val="edge"/>
          <c:x val="0.26233333333333325"/>
          <c:y val="2.7777777777778651E-2"/>
        </c:manualLayout>
      </c:layout>
    </c:title>
    <c:plotArea>
      <c:layout/>
      <c:lineChart>
        <c:grouping val="standard"/>
        <c:ser>
          <c:idx val="2"/>
          <c:order val="0"/>
          <c:tx>
            <c:v>Month</c:v>
          </c:tx>
          <c:spPr>
            <a:ln w="34925"/>
          </c:spPr>
          <c:dLbls>
            <c:dLbl>
              <c:idx val="0"/>
              <c:layout/>
              <c:showVal val="1"/>
            </c:dLbl>
            <c:dLbl>
              <c:idx val="12"/>
              <c:layout>
                <c:manualLayout>
                  <c:x val="-2.7654322278028443E-2"/>
                  <c:y val="4.0740740740740813E-2"/>
                </c:manualLayout>
              </c:layout>
              <c:showVal val="1"/>
            </c:dLbl>
            <c:dLbl>
              <c:idx val="24"/>
              <c:layout>
                <c:manualLayout>
                  <c:x val="-2.3543191533074052E-2"/>
                  <c:y val="4.4444444444444835E-2"/>
                </c:manualLayout>
              </c:layout>
              <c:showVal val="1"/>
            </c:dLbl>
            <c:delete val="1"/>
          </c:dLbls>
          <c:trendline>
            <c:name>Prediction</c:name>
            <c:trendlineType val="poly"/>
            <c:order val="2"/>
            <c:forward val="12"/>
            <c:dispRSqr val="1"/>
            <c:dispEq val="1"/>
            <c:trendlineLbl>
              <c:layout/>
              <c:numFmt formatCode="General" sourceLinked="0"/>
            </c:trendlineLbl>
          </c:trendline>
          <c:cat>
            <c:numRef>
              <c:f>'Time Analysis'!$E$5:$E$29</c:f>
              <c:numCache>
                <c:formatCode>mmm\-yy</c:formatCode>
                <c:ptCount val="25"/>
                <c:pt idx="0">
                  <c:v>39845</c:v>
                </c:pt>
                <c:pt idx="1">
                  <c:v>39873</c:v>
                </c:pt>
                <c:pt idx="2">
                  <c:v>39904</c:v>
                </c:pt>
                <c:pt idx="3">
                  <c:v>39934</c:v>
                </c:pt>
                <c:pt idx="4">
                  <c:v>39965</c:v>
                </c:pt>
                <c:pt idx="5">
                  <c:v>39995</c:v>
                </c:pt>
                <c:pt idx="6">
                  <c:v>40026</c:v>
                </c:pt>
                <c:pt idx="7">
                  <c:v>40057</c:v>
                </c:pt>
                <c:pt idx="8">
                  <c:v>40087</c:v>
                </c:pt>
                <c:pt idx="9">
                  <c:v>40118</c:v>
                </c:pt>
                <c:pt idx="10">
                  <c:v>40148</c:v>
                </c:pt>
                <c:pt idx="11">
                  <c:v>40179</c:v>
                </c:pt>
                <c:pt idx="12">
                  <c:v>40210</c:v>
                </c:pt>
                <c:pt idx="13">
                  <c:v>40238</c:v>
                </c:pt>
                <c:pt idx="14">
                  <c:v>40269</c:v>
                </c:pt>
                <c:pt idx="15">
                  <c:v>40299</c:v>
                </c:pt>
                <c:pt idx="16">
                  <c:v>40330</c:v>
                </c:pt>
                <c:pt idx="17">
                  <c:v>40360</c:v>
                </c:pt>
                <c:pt idx="18">
                  <c:v>40391</c:v>
                </c:pt>
                <c:pt idx="19">
                  <c:v>40422</c:v>
                </c:pt>
                <c:pt idx="20">
                  <c:v>40452</c:v>
                </c:pt>
                <c:pt idx="21">
                  <c:v>40483</c:v>
                </c:pt>
                <c:pt idx="22">
                  <c:v>40513</c:v>
                </c:pt>
                <c:pt idx="23">
                  <c:v>40544</c:v>
                </c:pt>
                <c:pt idx="24">
                  <c:v>40575</c:v>
                </c:pt>
              </c:numCache>
            </c:numRef>
          </c:cat>
          <c:val>
            <c:numRef>
              <c:f>'Time Analysis'!$F$5:$F$29</c:f>
              <c:numCache>
                <c:formatCode>General</c:formatCode>
                <c:ptCount val="25"/>
                <c:pt idx="0">
                  <c:v>2073</c:v>
                </c:pt>
                <c:pt idx="1">
                  <c:v>1969</c:v>
                </c:pt>
                <c:pt idx="2">
                  <c:v>1737</c:v>
                </c:pt>
                <c:pt idx="3">
                  <c:v>2072</c:v>
                </c:pt>
                <c:pt idx="4">
                  <c:v>1581</c:v>
                </c:pt>
                <c:pt idx="5">
                  <c:v>1677</c:v>
                </c:pt>
                <c:pt idx="6">
                  <c:v>1762</c:v>
                </c:pt>
                <c:pt idx="7">
                  <c:v>1616</c:v>
                </c:pt>
                <c:pt idx="8">
                  <c:v>1842</c:v>
                </c:pt>
                <c:pt idx="9">
                  <c:v>1703</c:v>
                </c:pt>
                <c:pt idx="10">
                  <c:v>1607</c:v>
                </c:pt>
                <c:pt idx="11">
                  <c:v>1548</c:v>
                </c:pt>
                <c:pt idx="12">
                  <c:v>1474</c:v>
                </c:pt>
                <c:pt idx="13">
                  <c:v>1663</c:v>
                </c:pt>
                <c:pt idx="14">
                  <c:v>1495</c:v>
                </c:pt>
                <c:pt idx="15">
                  <c:v>1536</c:v>
                </c:pt>
                <c:pt idx="16">
                  <c:v>1430</c:v>
                </c:pt>
                <c:pt idx="17">
                  <c:v>1503</c:v>
                </c:pt>
                <c:pt idx="18">
                  <c:v>1380</c:v>
                </c:pt>
                <c:pt idx="19">
                  <c:v>1357</c:v>
                </c:pt>
                <c:pt idx="20">
                  <c:v>1707</c:v>
                </c:pt>
                <c:pt idx="21">
                  <c:v>1565</c:v>
                </c:pt>
                <c:pt idx="22">
                  <c:v>1279</c:v>
                </c:pt>
                <c:pt idx="23">
                  <c:v>1451</c:v>
                </c:pt>
                <c:pt idx="24">
                  <c:v>1323</c:v>
                </c:pt>
              </c:numCache>
            </c:numRef>
          </c:val>
          <c:smooth val="1"/>
        </c:ser>
        <c:dLbls/>
        <c:marker val="1"/>
        <c:axId val="69038848"/>
        <c:axId val="69040768"/>
      </c:lineChart>
      <c:dateAx>
        <c:axId val="69038848"/>
        <c:scaling>
          <c:orientation val="minMax"/>
        </c:scaling>
        <c:axPos val="b"/>
        <c:min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Month</a:t>
                </a:r>
              </a:p>
            </c:rich>
          </c:tx>
          <c:layout/>
        </c:title>
        <c:numFmt formatCode="mmm\-yy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040768"/>
        <c:crosses val="autoZero"/>
        <c:auto val="1"/>
        <c:lblOffset val="100"/>
        <c:baseTimeUnit val="months"/>
      </c:dateAx>
      <c:valAx>
        <c:axId val="69040768"/>
        <c:scaling>
          <c:orientation val="minMax"/>
          <c:min val="1000"/>
        </c:scaling>
        <c:axPos val="l"/>
        <c:majorGridlines/>
        <c:numFmt formatCode="#,##0;[Red]#,##0" sourceLinked="0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9038848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42"/>
  <c:chart>
    <c:title>
      <c:tx>
        <c:rich>
          <a:bodyPr/>
          <a:lstStyle/>
          <a:p>
            <a:pPr>
              <a:defRPr sz="2400"/>
            </a:pPr>
            <a:r>
              <a:rPr lang="en-US" sz="2400" dirty="0"/>
              <a:t>Day of </a:t>
            </a:r>
            <a:r>
              <a:rPr lang="en-US" sz="2400" dirty="0" smtClean="0"/>
              <a:t>crime</a:t>
            </a:r>
            <a:endParaRPr lang="en-US" sz="2400" dirty="0"/>
          </a:p>
        </c:rich>
      </c:tx>
      <c:layout/>
    </c:title>
    <c:view3D>
      <c:rotX val="-20"/>
      <c:rotY val="0"/>
      <c:perspective val="0"/>
    </c:view3D>
    <c:sideWall>
      <c:spPr>
        <a:solidFill>
          <a:srgbClr val="1F497D">
            <a:lumMod val="20000"/>
            <a:lumOff val="80000"/>
            <a:alpha val="75000"/>
          </a:srgbClr>
        </a:solidFill>
        <a:ln>
          <a:noFill/>
        </a:ln>
      </c:spPr>
    </c:sideWall>
    <c:backWall>
      <c:spPr>
        <a:solidFill>
          <a:srgbClr val="1F497D">
            <a:lumMod val="20000"/>
            <a:lumOff val="80000"/>
            <a:alpha val="75000"/>
          </a:srgbClr>
        </a:solidFill>
        <a:ln>
          <a:noFill/>
        </a:ln>
      </c:spPr>
    </c:backWall>
    <c:plotArea>
      <c:layout/>
      <c:bar3DChart>
        <c:barDir val="bar"/>
        <c:grouping val="stacked"/>
        <c:ser>
          <c:idx val="0"/>
          <c:order val="0"/>
          <c:tx>
            <c:v>Day of Incident</c:v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'Time Analysis'!$AD$14:$AD$20</c:f>
              <c:strCache>
                <c:ptCount val="7"/>
                <c:pt idx="0">
                  <c:v>Friday</c:v>
                </c:pt>
                <c:pt idx="1">
                  <c:v>Thursday</c:v>
                </c:pt>
                <c:pt idx="2">
                  <c:v>Saturday</c:v>
                </c:pt>
                <c:pt idx="3">
                  <c:v>Wednesday</c:v>
                </c:pt>
                <c:pt idx="4">
                  <c:v>Tuesday</c:v>
                </c:pt>
                <c:pt idx="5">
                  <c:v>Monday</c:v>
                </c:pt>
                <c:pt idx="6">
                  <c:v>Sunday</c:v>
                </c:pt>
              </c:strCache>
            </c:strRef>
          </c:cat>
          <c:val>
            <c:numRef>
              <c:f>'Time Analysis'!$AF$14:$AF$20</c:f>
              <c:numCache>
                <c:formatCode>0.00%</c:formatCode>
                <c:ptCount val="7"/>
                <c:pt idx="0">
                  <c:v>0.17947831241972245</c:v>
                </c:pt>
                <c:pt idx="1">
                  <c:v>0.16070546388696913</c:v>
                </c:pt>
                <c:pt idx="2">
                  <c:v>0.1550489082106512</c:v>
                </c:pt>
                <c:pt idx="3">
                  <c:v>0.14741626321509854</c:v>
                </c:pt>
                <c:pt idx="4">
                  <c:v>0.1393142970062263</c:v>
                </c:pt>
                <c:pt idx="5">
                  <c:v>0.12745776109080131</c:v>
                </c:pt>
                <c:pt idx="6">
                  <c:v>9.0578994170536747E-2</c:v>
                </c:pt>
              </c:numCache>
            </c:numRef>
          </c:val>
        </c:ser>
        <c:dLbls/>
        <c:shape val="cylinder"/>
        <c:axId val="69152768"/>
        <c:axId val="69073152"/>
        <c:axId val="0"/>
      </c:bar3DChart>
      <c:valAx>
        <c:axId val="69073152"/>
        <c:scaling>
          <c:orientation val="minMax"/>
          <c:max val="0.2"/>
          <c:min val="0.05"/>
        </c:scaling>
        <c:axPos val="b"/>
        <c:majorGridlines/>
        <c:numFmt formatCode="0%" sourceLinked="0"/>
        <c:tickLblPos val="nextTo"/>
        <c:crossAx val="69152768"/>
        <c:crosses val="autoZero"/>
        <c:crossBetween val="between"/>
      </c:valAx>
      <c:catAx>
        <c:axId val="69152768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69073152"/>
        <c:crosses val="autoZero"/>
        <c:auto val="1"/>
        <c:lblAlgn val="ctr"/>
        <c:lblOffset val="100"/>
      </c:cat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46"/>
  <c:chart>
    <c:title>
      <c:tx>
        <c:rich>
          <a:bodyPr/>
          <a:lstStyle/>
          <a:p>
            <a:pPr>
              <a:defRPr sz="2600"/>
            </a:pPr>
            <a:r>
              <a:rPr lang="en-US" sz="2600"/>
              <a:t>Hour of the Day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'Time Analysis'!$BH$1</c:f>
              <c:strCache>
                <c:ptCount val="1"/>
                <c:pt idx="0">
                  <c:v>n</c:v>
                </c:pt>
              </c:strCache>
            </c:strRef>
          </c:tx>
          <c:dLbls>
            <c:dLbl>
              <c:idx val="15"/>
              <c:layout/>
              <c:dLblPos val="inBase"/>
              <c:showVal val="1"/>
            </c:dLbl>
            <c:dLbl>
              <c:idx val="16"/>
              <c:layout/>
              <c:dLblPos val="inBase"/>
              <c:showVal val="1"/>
            </c:dLbl>
            <c:dLbl>
              <c:idx val="17"/>
              <c:layout/>
              <c:dLblPos val="inBase"/>
              <c:showVal val="1"/>
            </c:dLbl>
            <c:dLbl>
              <c:idx val="18"/>
              <c:layout>
                <c:manualLayout>
                  <c:x val="0"/>
                  <c:y val="0.2296296296296286"/>
                </c:manualLayout>
              </c:layout>
              <c:dLblPos val="ctr"/>
              <c:showVal val="1"/>
            </c:dLbl>
            <c:dLbl>
              <c:idx val="19"/>
              <c:layout/>
              <c:dLblPos val="inBase"/>
              <c:showVal val="1"/>
            </c:dLbl>
            <c:dLbl>
              <c:idx val="20"/>
              <c:layout/>
              <c:dLblPos val="inBase"/>
              <c:showVal val="1"/>
            </c:dLbl>
            <c:delete val="1"/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en-US"/>
              </a:p>
            </c:txPr>
            <c:dLblPos val="inBase"/>
          </c:dLbls>
          <c:cat>
            <c:strRef>
              <c:f>'Time Analysis'!$BG$2:$BG$24</c:f>
              <c:strCache>
                <c:ptCount val="23"/>
                <c:pt idx="0">
                  <c:v>01:00-01:59</c:v>
                </c:pt>
                <c:pt idx="1">
                  <c:v>02:00-02:59</c:v>
                </c:pt>
                <c:pt idx="2">
                  <c:v>03:00-03:59</c:v>
                </c:pt>
                <c:pt idx="3">
                  <c:v>04:00-04:59</c:v>
                </c:pt>
                <c:pt idx="4">
                  <c:v>05:00-05:59</c:v>
                </c:pt>
                <c:pt idx="5">
                  <c:v>06:00-06:59</c:v>
                </c:pt>
                <c:pt idx="6">
                  <c:v>07:00-07:59</c:v>
                </c:pt>
                <c:pt idx="7">
                  <c:v>08:00-08:59</c:v>
                </c:pt>
                <c:pt idx="8">
                  <c:v>09:00-09:59</c:v>
                </c:pt>
                <c:pt idx="9">
                  <c:v>10:00-10:59</c:v>
                </c:pt>
                <c:pt idx="10">
                  <c:v>11:00-11:59</c:v>
                </c:pt>
                <c:pt idx="11">
                  <c:v>12:00-:12:59</c:v>
                </c:pt>
                <c:pt idx="12">
                  <c:v>13:00-13:59</c:v>
                </c:pt>
                <c:pt idx="13">
                  <c:v>14:00-14:59</c:v>
                </c:pt>
                <c:pt idx="14">
                  <c:v>15:00-15:59</c:v>
                </c:pt>
                <c:pt idx="15">
                  <c:v>16:00-16:59</c:v>
                </c:pt>
                <c:pt idx="16">
                  <c:v>17:00-17:59</c:v>
                </c:pt>
                <c:pt idx="17">
                  <c:v>18:00-18:59</c:v>
                </c:pt>
                <c:pt idx="18">
                  <c:v>19:00-19:59</c:v>
                </c:pt>
                <c:pt idx="19">
                  <c:v>20:00-20:59</c:v>
                </c:pt>
                <c:pt idx="20">
                  <c:v>21:00-21:59</c:v>
                </c:pt>
                <c:pt idx="21">
                  <c:v>22:00-22:59</c:v>
                </c:pt>
                <c:pt idx="22">
                  <c:v>23:00-23:59</c:v>
                </c:pt>
              </c:strCache>
            </c:strRef>
          </c:cat>
          <c:val>
            <c:numRef>
              <c:f>'Time Analysis'!$BH$2:$BH$24</c:f>
              <c:numCache>
                <c:formatCode>General</c:formatCode>
                <c:ptCount val="23"/>
                <c:pt idx="0">
                  <c:v>584</c:v>
                </c:pt>
                <c:pt idx="1">
                  <c:v>283</c:v>
                </c:pt>
                <c:pt idx="2">
                  <c:v>159</c:v>
                </c:pt>
                <c:pt idx="3">
                  <c:v>211</c:v>
                </c:pt>
                <c:pt idx="4">
                  <c:v>245</c:v>
                </c:pt>
                <c:pt idx="5">
                  <c:v>364</c:v>
                </c:pt>
                <c:pt idx="6">
                  <c:v>732</c:v>
                </c:pt>
                <c:pt idx="7">
                  <c:v>1909</c:v>
                </c:pt>
                <c:pt idx="8">
                  <c:v>1743</c:v>
                </c:pt>
                <c:pt idx="9">
                  <c:v>1291</c:v>
                </c:pt>
                <c:pt idx="10">
                  <c:v>1309</c:v>
                </c:pt>
                <c:pt idx="11">
                  <c:v>1530</c:v>
                </c:pt>
                <c:pt idx="12">
                  <c:v>1590</c:v>
                </c:pt>
                <c:pt idx="13">
                  <c:v>1830</c:v>
                </c:pt>
                <c:pt idx="14">
                  <c:v>2066</c:v>
                </c:pt>
                <c:pt idx="15">
                  <c:v>2786</c:v>
                </c:pt>
                <c:pt idx="16">
                  <c:v>3694</c:v>
                </c:pt>
                <c:pt idx="17">
                  <c:v>4004</c:v>
                </c:pt>
                <c:pt idx="18">
                  <c:v>2967</c:v>
                </c:pt>
                <c:pt idx="19">
                  <c:v>2411</c:v>
                </c:pt>
                <c:pt idx="20">
                  <c:v>2692</c:v>
                </c:pt>
                <c:pt idx="21">
                  <c:v>2208</c:v>
                </c:pt>
                <c:pt idx="22">
                  <c:v>2348</c:v>
                </c:pt>
              </c:numCache>
            </c:numRef>
          </c:val>
        </c:ser>
        <c:dLbls/>
        <c:overlap val="100"/>
        <c:axId val="69244032"/>
        <c:axId val="69245568"/>
      </c:barChart>
      <c:catAx>
        <c:axId val="69244032"/>
        <c:scaling>
          <c:orientation val="minMax"/>
        </c:scaling>
        <c:axPos val="b"/>
        <c:tickLblPos val="nextTo"/>
        <c:crossAx val="69245568"/>
        <c:crosses val="autoZero"/>
        <c:auto val="1"/>
        <c:lblAlgn val="ctr"/>
        <c:lblOffset val="100"/>
      </c:catAx>
      <c:valAx>
        <c:axId val="69245568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effectLst>
              <a:outerShdw blurRad="50800" dist="50800" dir="5400000" algn="ctr" rotWithShape="0">
                <a:schemeClr val="bg2"/>
              </a:outerShdw>
            </a:effectLst>
          </c:spPr>
        </c:majorGridlines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9244032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lineChart>
        <c:grouping val="standard"/>
        <c:ser>
          <c:idx val="0"/>
          <c:order val="0"/>
          <c:tx>
            <c:strRef>
              <c:f>'Time Analysis'!$BL$4</c:f>
              <c:strCache>
                <c:ptCount val="1"/>
                <c:pt idx="0">
                  <c:v>Mon</c:v>
                </c:pt>
              </c:strCache>
            </c:strRef>
          </c:tx>
          <c:marker>
            <c:symbol val="none"/>
          </c:marker>
          <c:dLbls>
            <c:dLbl>
              <c:idx val="23"/>
              <c:layout>
                <c:manualLayout>
                  <c:x val="-3.4886264216973208E-5"/>
                  <c:y val="2.46615576458192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Tue</a:t>
                    </a:r>
                  </a:p>
                </c:rich>
              </c:tx>
              <c:showVal val="1"/>
            </c:dLbl>
            <c:delete val="1"/>
          </c:dLbls>
          <c:cat>
            <c:strRef>
              <c:f>'Time Analysis'!$BL$155:$BL$178</c:f>
              <c:strCache>
                <c:ptCount val="24"/>
                <c:pt idx="0">
                  <c:v>01:00-01:59</c:v>
                </c:pt>
                <c:pt idx="1">
                  <c:v>02:00-02:59</c:v>
                </c:pt>
                <c:pt idx="2">
                  <c:v>03:00-03:59</c:v>
                </c:pt>
                <c:pt idx="3">
                  <c:v>04:00-04:59</c:v>
                </c:pt>
                <c:pt idx="4">
                  <c:v>05:00-05:59</c:v>
                </c:pt>
                <c:pt idx="5">
                  <c:v>06:00-06:59</c:v>
                </c:pt>
                <c:pt idx="6">
                  <c:v>07:00-07:59</c:v>
                </c:pt>
                <c:pt idx="7">
                  <c:v>08:00-08:59</c:v>
                </c:pt>
                <c:pt idx="8">
                  <c:v>09:00-09:59</c:v>
                </c:pt>
                <c:pt idx="9">
                  <c:v>10:00-10:59</c:v>
                </c:pt>
                <c:pt idx="10">
                  <c:v>11:00-11:59</c:v>
                </c:pt>
                <c:pt idx="11">
                  <c:v>12:00-:12:59</c:v>
                </c:pt>
                <c:pt idx="12">
                  <c:v>13:00-13:59</c:v>
                </c:pt>
                <c:pt idx="13">
                  <c:v>14:00-14:59</c:v>
                </c:pt>
                <c:pt idx="14">
                  <c:v>15:00-15:59</c:v>
                </c:pt>
                <c:pt idx="15">
                  <c:v>16:00-16:59</c:v>
                </c:pt>
                <c:pt idx="16">
                  <c:v>17:00-17:59</c:v>
                </c:pt>
                <c:pt idx="17">
                  <c:v>18:00-18:59</c:v>
                </c:pt>
                <c:pt idx="18">
                  <c:v>19:00-19:59</c:v>
                </c:pt>
                <c:pt idx="19">
                  <c:v>20:00-20:59</c:v>
                </c:pt>
                <c:pt idx="20">
                  <c:v>21:00-21:59</c:v>
                </c:pt>
                <c:pt idx="21">
                  <c:v>22:00-22:59</c:v>
                </c:pt>
                <c:pt idx="22">
                  <c:v>23:00-23:59</c:v>
                </c:pt>
                <c:pt idx="23">
                  <c:v>00:00-00:59</c:v>
                </c:pt>
              </c:strCache>
            </c:strRef>
          </c:cat>
          <c:val>
            <c:numRef>
              <c:f>'Time Analysis'!$BM$5:$BM$28</c:f>
              <c:numCache>
                <c:formatCode>General</c:formatCode>
                <c:ptCount val="24"/>
                <c:pt idx="0">
                  <c:v>131</c:v>
                </c:pt>
                <c:pt idx="1">
                  <c:v>43</c:v>
                </c:pt>
                <c:pt idx="2">
                  <c:v>26</c:v>
                </c:pt>
                <c:pt idx="3">
                  <c:v>11</c:v>
                </c:pt>
                <c:pt idx="4">
                  <c:v>30</c:v>
                </c:pt>
                <c:pt idx="5">
                  <c:v>38</c:v>
                </c:pt>
                <c:pt idx="6">
                  <c:v>50</c:v>
                </c:pt>
                <c:pt idx="7">
                  <c:v>118</c:v>
                </c:pt>
                <c:pt idx="8">
                  <c:v>366</c:v>
                </c:pt>
                <c:pt idx="9">
                  <c:v>315</c:v>
                </c:pt>
                <c:pt idx="10">
                  <c:v>179</c:v>
                </c:pt>
                <c:pt idx="11">
                  <c:v>169</c:v>
                </c:pt>
                <c:pt idx="12">
                  <c:v>207</c:v>
                </c:pt>
                <c:pt idx="13">
                  <c:v>191</c:v>
                </c:pt>
                <c:pt idx="14">
                  <c:v>239</c:v>
                </c:pt>
                <c:pt idx="15">
                  <c:v>246</c:v>
                </c:pt>
                <c:pt idx="16">
                  <c:v>367</c:v>
                </c:pt>
                <c:pt idx="17">
                  <c:v>500</c:v>
                </c:pt>
                <c:pt idx="18">
                  <c:v>566</c:v>
                </c:pt>
                <c:pt idx="19">
                  <c:v>401</c:v>
                </c:pt>
                <c:pt idx="20">
                  <c:v>291</c:v>
                </c:pt>
                <c:pt idx="21">
                  <c:v>284</c:v>
                </c:pt>
                <c:pt idx="22">
                  <c:v>201</c:v>
                </c:pt>
                <c:pt idx="23">
                  <c:v>191</c:v>
                </c:pt>
              </c:numCache>
            </c:numRef>
          </c:val>
        </c:ser>
        <c:ser>
          <c:idx val="1"/>
          <c:order val="1"/>
          <c:tx>
            <c:strRef>
              <c:f>'Time Analysis'!$BL$29</c:f>
              <c:strCache>
                <c:ptCount val="1"/>
                <c:pt idx="0">
                  <c:v>Tue</c:v>
                </c:pt>
              </c:strCache>
            </c:strRef>
          </c:tx>
          <c:marker>
            <c:symbol val="none"/>
          </c:marker>
          <c:cat>
            <c:strRef>
              <c:f>'Time Analysis'!$BL$155:$BL$178</c:f>
              <c:strCache>
                <c:ptCount val="24"/>
                <c:pt idx="0">
                  <c:v>01:00-01:59</c:v>
                </c:pt>
                <c:pt idx="1">
                  <c:v>02:00-02:59</c:v>
                </c:pt>
                <c:pt idx="2">
                  <c:v>03:00-03:59</c:v>
                </c:pt>
                <c:pt idx="3">
                  <c:v>04:00-04:59</c:v>
                </c:pt>
                <c:pt idx="4">
                  <c:v>05:00-05:59</c:v>
                </c:pt>
                <c:pt idx="5">
                  <c:v>06:00-06:59</c:v>
                </c:pt>
                <c:pt idx="6">
                  <c:v>07:00-07:59</c:v>
                </c:pt>
                <c:pt idx="7">
                  <c:v>08:00-08:59</c:v>
                </c:pt>
                <c:pt idx="8">
                  <c:v>09:00-09:59</c:v>
                </c:pt>
                <c:pt idx="9">
                  <c:v>10:00-10:59</c:v>
                </c:pt>
                <c:pt idx="10">
                  <c:v>11:00-11:59</c:v>
                </c:pt>
                <c:pt idx="11">
                  <c:v>12:00-:12:59</c:v>
                </c:pt>
                <c:pt idx="12">
                  <c:v>13:00-13:59</c:v>
                </c:pt>
                <c:pt idx="13">
                  <c:v>14:00-14:59</c:v>
                </c:pt>
                <c:pt idx="14">
                  <c:v>15:00-15:59</c:v>
                </c:pt>
                <c:pt idx="15">
                  <c:v>16:00-16:59</c:v>
                </c:pt>
                <c:pt idx="16">
                  <c:v>17:00-17:59</c:v>
                </c:pt>
                <c:pt idx="17">
                  <c:v>18:00-18:59</c:v>
                </c:pt>
                <c:pt idx="18">
                  <c:v>19:00-19:59</c:v>
                </c:pt>
                <c:pt idx="19">
                  <c:v>20:00-20:59</c:v>
                </c:pt>
                <c:pt idx="20">
                  <c:v>21:00-21:59</c:v>
                </c:pt>
                <c:pt idx="21">
                  <c:v>22:00-22:59</c:v>
                </c:pt>
                <c:pt idx="22">
                  <c:v>23:00-23:59</c:v>
                </c:pt>
                <c:pt idx="23">
                  <c:v>00:00-00:59</c:v>
                </c:pt>
              </c:strCache>
            </c:strRef>
          </c:cat>
          <c:val>
            <c:numRef>
              <c:f>'Time Analysis'!$BM$30:$BM$53</c:f>
              <c:numCache>
                <c:formatCode>General</c:formatCode>
                <c:ptCount val="24"/>
                <c:pt idx="0">
                  <c:v>128</c:v>
                </c:pt>
                <c:pt idx="1">
                  <c:v>69</c:v>
                </c:pt>
                <c:pt idx="2">
                  <c:v>33</c:v>
                </c:pt>
                <c:pt idx="3">
                  <c:v>17</c:v>
                </c:pt>
                <c:pt idx="4">
                  <c:v>19</c:v>
                </c:pt>
                <c:pt idx="5">
                  <c:v>19</c:v>
                </c:pt>
                <c:pt idx="6">
                  <c:v>39</c:v>
                </c:pt>
                <c:pt idx="7">
                  <c:v>112</c:v>
                </c:pt>
                <c:pt idx="8">
                  <c:v>392</c:v>
                </c:pt>
                <c:pt idx="9">
                  <c:v>314</c:v>
                </c:pt>
                <c:pt idx="10">
                  <c:v>222</c:v>
                </c:pt>
                <c:pt idx="11">
                  <c:v>213</c:v>
                </c:pt>
                <c:pt idx="12">
                  <c:v>237</c:v>
                </c:pt>
                <c:pt idx="13">
                  <c:v>244</c:v>
                </c:pt>
                <c:pt idx="14">
                  <c:v>289</c:v>
                </c:pt>
                <c:pt idx="15">
                  <c:v>325</c:v>
                </c:pt>
                <c:pt idx="16">
                  <c:v>384</c:v>
                </c:pt>
                <c:pt idx="17">
                  <c:v>577</c:v>
                </c:pt>
                <c:pt idx="18">
                  <c:v>567</c:v>
                </c:pt>
                <c:pt idx="19">
                  <c:v>403</c:v>
                </c:pt>
                <c:pt idx="20">
                  <c:v>277</c:v>
                </c:pt>
                <c:pt idx="21">
                  <c:v>297</c:v>
                </c:pt>
                <c:pt idx="22">
                  <c:v>247</c:v>
                </c:pt>
                <c:pt idx="23">
                  <c:v>216</c:v>
                </c:pt>
              </c:numCache>
            </c:numRef>
          </c:val>
        </c:ser>
        <c:ser>
          <c:idx val="2"/>
          <c:order val="2"/>
          <c:tx>
            <c:strRef>
              <c:f>'Time Analysis'!$BL$54</c:f>
              <c:strCache>
                <c:ptCount val="1"/>
                <c:pt idx="0">
                  <c:v>Wed</c:v>
                </c:pt>
              </c:strCache>
            </c:strRef>
          </c:tx>
          <c:marker>
            <c:symbol val="none"/>
          </c:marker>
          <c:dLbls>
            <c:dLbl>
              <c:idx val="23"/>
              <c:layout>
                <c:manualLayout>
                  <c:x val="-5.8070866141732424E-5"/>
                  <c:y val="-0.16323396218580624"/>
                </c:manualLayout>
              </c:layout>
              <c:tx>
                <c:rich>
                  <a:bodyPr/>
                  <a:lstStyle/>
                  <a:p>
                    <a:r>
                      <a:rPr lang="en-US" sz="1500" b="1">
                        <a:solidFill>
                          <a:srgbClr val="FF0000"/>
                        </a:solidFill>
                      </a:rPr>
                      <a:t>Wed</a:t>
                    </a:r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sz="1500" b="1">
                    <a:solidFill>
                      <a:srgbClr val="FF0000"/>
                    </a:solidFill>
                  </a:defRPr>
                </a:pPr>
                <a:endParaRPr lang="en-US"/>
              </a:p>
            </c:txPr>
          </c:dLbls>
          <c:cat>
            <c:strRef>
              <c:f>'Time Analysis'!$BL$155:$BL$178</c:f>
              <c:strCache>
                <c:ptCount val="24"/>
                <c:pt idx="0">
                  <c:v>01:00-01:59</c:v>
                </c:pt>
                <c:pt idx="1">
                  <c:v>02:00-02:59</c:v>
                </c:pt>
                <c:pt idx="2">
                  <c:v>03:00-03:59</c:v>
                </c:pt>
                <c:pt idx="3">
                  <c:v>04:00-04:59</c:v>
                </c:pt>
                <c:pt idx="4">
                  <c:v>05:00-05:59</c:v>
                </c:pt>
                <c:pt idx="5">
                  <c:v>06:00-06:59</c:v>
                </c:pt>
                <c:pt idx="6">
                  <c:v>07:00-07:59</c:v>
                </c:pt>
                <c:pt idx="7">
                  <c:v>08:00-08:59</c:v>
                </c:pt>
                <c:pt idx="8">
                  <c:v>09:00-09:59</c:v>
                </c:pt>
                <c:pt idx="9">
                  <c:v>10:00-10:59</c:v>
                </c:pt>
                <c:pt idx="10">
                  <c:v>11:00-11:59</c:v>
                </c:pt>
                <c:pt idx="11">
                  <c:v>12:00-:12:59</c:v>
                </c:pt>
                <c:pt idx="12">
                  <c:v>13:00-13:59</c:v>
                </c:pt>
                <c:pt idx="13">
                  <c:v>14:00-14:59</c:v>
                </c:pt>
                <c:pt idx="14">
                  <c:v>15:00-15:59</c:v>
                </c:pt>
                <c:pt idx="15">
                  <c:v>16:00-16:59</c:v>
                </c:pt>
                <c:pt idx="16">
                  <c:v>17:00-17:59</c:v>
                </c:pt>
                <c:pt idx="17">
                  <c:v>18:00-18:59</c:v>
                </c:pt>
                <c:pt idx="18">
                  <c:v>19:00-19:59</c:v>
                </c:pt>
                <c:pt idx="19">
                  <c:v>20:00-20:59</c:v>
                </c:pt>
                <c:pt idx="20">
                  <c:v>21:00-21:59</c:v>
                </c:pt>
                <c:pt idx="21">
                  <c:v>22:00-22:59</c:v>
                </c:pt>
                <c:pt idx="22">
                  <c:v>23:00-23:59</c:v>
                </c:pt>
                <c:pt idx="23">
                  <c:v>00:00-00:59</c:v>
                </c:pt>
              </c:strCache>
            </c:strRef>
          </c:cat>
          <c:val>
            <c:numRef>
              <c:f>'Time Analysis'!$BM$55:$BM$78</c:f>
              <c:numCache>
                <c:formatCode>General</c:formatCode>
                <c:ptCount val="24"/>
                <c:pt idx="0">
                  <c:v>153</c:v>
                </c:pt>
                <c:pt idx="1">
                  <c:v>67</c:v>
                </c:pt>
                <c:pt idx="2">
                  <c:v>23</c:v>
                </c:pt>
                <c:pt idx="3">
                  <c:v>24</c:v>
                </c:pt>
                <c:pt idx="4">
                  <c:v>31</c:v>
                </c:pt>
                <c:pt idx="5">
                  <c:v>29</c:v>
                </c:pt>
                <c:pt idx="6">
                  <c:v>45</c:v>
                </c:pt>
                <c:pt idx="7">
                  <c:v>119</c:v>
                </c:pt>
                <c:pt idx="8">
                  <c:v>370</c:v>
                </c:pt>
                <c:pt idx="9">
                  <c:v>342</c:v>
                </c:pt>
                <c:pt idx="10">
                  <c:v>212</c:v>
                </c:pt>
                <c:pt idx="11">
                  <c:v>201</c:v>
                </c:pt>
                <c:pt idx="12">
                  <c:v>212</c:v>
                </c:pt>
                <c:pt idx="13">
                  <c:v>265</c:v>
                </c:pt>
                <c:pt idx="14">
                  <c:v>237</c:v>
                </c:pt>
                <c:pt idx="15">
                  <c:v>324</c:v>
                </c:pt>
                <c:pt idx="16">
                  <c:v>463</c:v>
                </c:pt>
                <c:pt idx="17">
                  <c:v>557</c:v>
                </c:pt>
                <c:pt idx="18">
                  <c:v>667</c:v>
                </c:pt>
                <c:pt idx="19">
                  <c:v>400</c:v>
                </c:pt>
                <c:pt idx="20">
                  <c:v>333</c:v>
                </c:pt>
                <c:pt idx="21">
                  <c:v>343</c:v>
                </c:pt>
                <c:pt idx="22">
                  <c:v>261</c:v>
                </c:pt>
                <c:pt idx="23">
                  <c:v>290</c:v>
                </c:pt>
              </c:numCache>
            </c:numRef>
          </c:val>
        </c:ser>
        <c:ser>
          <c:idx val="3"/>
          <c:order val="3"/>
          <c:tx>
            <c:strRef>
              <c:f>'Time Analysis'!$BL$79</c:f>
              <c:strCache>
                <c:ptCount val="1"/>
                <c:pt idx="0">
                  <c:v>Thu</c:v>
                </c:pt>
              </c:strCache>
            </c:strRef>
          </c:tx>
          <c:marker>
            <c:symbol val="none"/>
          </c:marker>
          <c:dLbls>
            <c:dLbl>
              <c:idx val="23"/>
              <c:layout>
                <c:manualLayout>
                  <c:x val="-5.8070866141732424E-5"/>
                  <c:y val="8.2897291033824122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>
                        <a:solidFill>
                          <a:srgbClr val="FF0000"/>
                        </a:solidFill>
                      </a:rPr>
                      <a:t>Thu</a:t>
                    </a:r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en-US"/>
              </a:p>
            </c:txPr>
          </c:dLbls>
          <c:cat>
            <c:strRef>
              <c:f>'Time Analysis'!$BL$155:$BL$178</c:f>
              <c:strCache>
                <c:ptCount val="24"/>
                <c:pt idx="0">
                  <c:v>01:00-01:59</c:v>
                </c:pt>
                <c:pt idx="1">
                  <c:v>02:00-02:59</c:v>
                </c:pt>
                <c:pt idx="2">
                  <c:v>03:00-03:59</c:v>
                </c:pt>
                <c:pt idx="3">
                  <c:v>04:00-04:59</c:v>
                </c:pt>
                <c:pt idx="4">
                  <c:v>05:00-05:59</c:v>
                </c:pt>
                <c:pt idx="5">
                  <c:v>06:00-06:59</c:v>
                </c:pt>
                <c:pt idx="6">
                  <c:v>07:00-07:59</c:v>
                </c:pt>
                <c:pt idx="7">
                  <c:v>08:00-08:59</c:v>
                </c:pt>
                <c:pt idx="8">
                  <c:v>09:00-09:59</c:v>
                </c:pt>
                <c:pt idx="9">
                  <c:v>10:00-10:59</c:v>
                </c:pt>
                <c:pt idx="10">
                  <c:v>11:00-11:59</c:v>
                </c:pt>
                <c:pt idx="11">
                  <c:v>12:00-:12:59</c:v>
                </c:pt>
                <c:pt idx="12">
                  <c:v>13:00-13:59</c:v>
                </c:pt>
                <c:pt idx="13">
                  <c:v>14:00-14:59</c:v>
                </c:pt>
                <c:pt idx="14">
                  <c:v>15:00-15:59</c:v>
                </c:pt>
                <c:pt idx="15">
                  <c:v>16:00-16:59</c:v>
                </c:pt>
                <c:pt idx="16">
                  <c:v>17:00-17:59</c:v>
                </c:pt>
                <c:pt idx="17">
                  <c:v>18:00-18:59</c:v>
                </c:pt>
                <c:pt idx="18">
                  <c:v>19:00-19:59</c:v>
                </c:pt>
                <c:pt idx="19">
                  <c:v>20:00-20:59</c:v>
                </c:pt>
                <c:pt idx="20">
                  <c:v>21:00-21:59</c:v>
                </c:pt>
                <c:pt idx="21">
                  <c:v>22:00-22:59</c:v>
                </c:pt>
                <c:pt idx="22">
                  <c:v>23:00-23:59</c:v>
                </c:pt>
                <c:pt idx="23">
                  <c:v>00:00-00:59</c:v>
                </c:pt>
              </c:strCache>
            </c:strRef>
          </c:cat>
          <c:val>
            <c:numRef>
              <c:f>'Time Analysis'!$BM$80:$BM$103</c:f>
              <c:numCache>
                <c:formatCode>General</c:formatCode>
                <c:ptCount val="24"/>
                <c:pt idx="0">
                  <c:v>180</c:v>
                </c:pt>
                <c:pt idx="1">
                  <c:v>92</c:v>
                </c:pt>
                <c:pt idx="2">
                  <c:v>32</c:v>
                </c:pt>
                <c:pt idx="3">
                  <c:v>19</c:v>
                </c:pt>
                <c:pt idx="4">
                  <c:v>22</c:v>
                </c:pt>
                <c:pt idx="5">
                  <c:v>27</c:v>
                </c:pt>
                <c:pt idx="6">
                  <c:v>72</c:v>
                </c:pt>
                <c:pt idx="7">
                  <c:v>102</c:v>
                </c:pt>
                <c:pt idx="8">
                  <c:v>321</c:v>
                </c:pt>
                <c:pt idx="9">
                  <c:v>293</c:v>
                </c:pt>
                <c:pt idx="10">
                  <c:v>233</c:v>
                </c:pt>
                <c:pt idx="11">
                  <c:v>212</c:v>
                </c:pt>
                <c:pt idx="12">
                  <c:v>236</c:v>
                </c:pt>
                <c:pt idx="13">
                  <c:v>272</c:v>
                </c:pt>
                <c:pt idx="14">
                  <c:v>304</c:v>
                </c:pt>
                <c:pt idx="15">
                  <c:v>342</c:v>
                </c:pt>
                <c:pt idx="16">
                  <c:v>464</c:v>
                </c:pt>
                <c:pt idx="17">
                  <c:v>648</c:v>
                </c:pt>
                <c:pt idx="18">
                  <c:v>693</c:v>
                </c:pt>
                <c:pt idx="19">
                  <c:v>464</c:v>
                </c:pt>
                <c:pt idx="20">
                  <c:v>370</c:v>
                </c:pt>
                <c:pt idx="21">
                  <c:v>427</c:v>
                </c:pt>
                <c:pt idx="22">
                  <c:v>310</c:v>
                </c:pt>
                <c:pt idx="23">
                  <c:v>371</c:v>
                </c:pt>
              </c:numCache>
            </c:numRef>
          </c:val>
        </c:ser>
        <c:ser>
          <c:idx val="4"/>
          <c:order val="4"/>
          <c:tx>
            <c:strRef>
              <c:f>'Time Analysis'!$BL$104</c:f>
              <c:strCache>
                <c:ptCount val="1"/>
                <c:pt idx="0">
                  <c:v>Fri</c:v>
                </c:pt>
              </c:strCache>
            </c:strRef>
          </c:tx>
          <c:marker>
            <c:symbol val="none"/>
          </c:marker>
          <c:dLbls>
            <c:dLbl>
              <c:idx val="23"/>
              <c:layout>
                <c:manualLayout>
                  <c:x val="-5.8070866141732336E-5"/>
                  <c:y val="1.3860954788279705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>
                        <a:solidFill>
                          <a:srgbClr val="FF0000"/>
                        </a:solidFill>
                      </a:rPr>
                      <a:t>Fri</a:t>
                    </a:r>
                  </a:p>
                </c:rich>
              </c:tx>
            </c:dLbl>
            <c:delete val="1"/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en-US"/>
              </a:p>
            </c:txPr>
          </c:dLbls>
          <c:trendline>
            <c:spPr>
              <a:ln>
                <a:solidFill>
                  <a:srgbClr val="4F81BD">
                    <a:alpha val="0"/>
                  </a:srgbClr>
                </a:solidFill>
              </a:ln>
            </c:spPr>
            <c:trendlineType val="exp"/>
          </c:trendline>
          <c:cat>
            <c:strRef>
              <c:f>'Time Analysis'!$BL$155:$BL$178</c:f>
              <c:strCache>
                <c:ptCount val="24"/>
                <c:pt idx="0">
                  <c:v>01:00-01:59</c:v>
                </c:pt>
                <c:pt idx="1">
                  <c:v>02:00-02:59</c:v>
                </c:pt>
                <c:pt idx="2">
                  <c:v>03:00-03:59</c:v>
                </c:pt>
                <c:pt idx="3">
                  <c:v>04:00-04:59</c:v>
                </c:pt>
                <c:pt idx="4">
                  <c:v>05:00-05:59</c:v>
                </c:pt>
                <c:pt idx="5">
                  <c:v>06:00-06:59</c:v>
                </c:pt>
                <c:pt idx="6">
                  <c:v>07:00-07:59</c:v>
                </c:pt>
                <c:pt idx="7">
                  <c:v>08:00-08:59</c:v>
                </c:pt>
                <c:pt idx="8">
                  <c:v>09:00-09:59</c:v>
                </c:pt>
                <c:pt idx="9">
                  <c:v>10:00-10:59</c:v>
                </c:pt>
                <c:pt idx="10">
                  <c:v>11:00-11:59</c:v>
                </c:pt>
                <c:pt idx="11">
                  <c:v>12:00-:12:59</c:v>
                </c:pt>
                <c:pt idx="12">
                  <c:v>13:00-13:59</c:v>
                </c:pt>
                <c:pt idx="13">
                  <c:v>14:00-14:59</c:v>
                </c:pt>
                <c:pt idx="14">
                  <c:v>15:00-15:59</c:v>
                </c:pt>
                <c:pt idx="15">
                  <c:v>16:00-16:59</c:v>
                </c:pt>
                <c:pt idx="16">
                  <c:v>17:00-17:59</c:v>
                </c:pt>
                <c:pt idx="17">
                  <c:v>18:00-18:59</c:v>
                </c:pt>
                <c:pt idx="18">
                  <c:v>19:00-19:59</c:v>
                </c:pt>
                <c:pt idx="19">
                  <c:v>20:00-20:59</c:v>
                </c:pt>
                <c:pt idx="20">
                  <c:v>21:00-21:59</c:v>
                </c:pt>
                <c:pt idx="21">
                  <c:v>22:00-22:59</c:v>
                </c:pt>
                <c:pt idx="22">
                  <c:v>23:00-23:59</c:v>
                </c:pt>
                <c:pt idx="23">
                  <c:v>00:00-00:59</c:v>
                </c:pt>
              </c:strCache>
            </c:strRef>
          </c:cat>
          <c:val>
            <c:numRef>
              <c:f>'Time Analysis'!$BM$105:$BM$128</c:f>
              <c:numCache>
                <c:formatCode>General</c:formatCode>
                <c:ptCount val="24"/>
                <c:pt idx="0">
                  <c:v>256</c:v>
                </c:pt>
                <c:pt idx="1">
                  <c:v>83</c:v>
                </c:pt>
                <c:pt idx="2">
                  <c:v>47</c:v>
                </c:pt>
                <c:pt idx="3">
                  <c:v>26</c:v>
                </c:pt>
                <c:pt idx="4">
                  <c:v>30</c:v>
                </c:pt>
                <c:pt idx="5">
                  <c:v>38</c:v>
                </c:pt>
                <c:pt idx="6">
                  <c:v>53</c:v>
                </c:pt>
                <c:pt idx="7">
                  <c:v>118</c:v>
                </c:pt>
                <c:pt idx="8">
                  <c:v>303</c:v>
                </c:pt>
                <c:pt idx="9">
                  <c:v>289</c:v>
                </c:pt>
                <c:pt idx="10">
                  <c:v>193</c:v>
                </c:pt>
                <c:pt idx="11">
                  <c:v>201</c:v>
                </c:pt>
                <c:pt idx="12">
                  <c:v>220</c:v>
                </c:pt>
                <c:pt idx="13">
                  <c:v>216</c:v>
                </c:pt>
                <c:pt idx="14">
                  <c:v>270</c:v>
                </c:pt>
                <c:pt idx="15">
                  <c:v>327</c:v>
                </c:pt>
                <c:pt idx="16">
                  <c:v>467</c:v>
                </c:pt>
                <c:pt idx="17">
                  <c:v>627</c:v>
                </c:pt>
                <c:pt idx="18">
                  <c:v>681</c:v>
                </c:pt>
                <c:pt idx="19">
                  <c:v>535</c:v>
                </c:pt>
                <c:pt idx="20">
                  <c:v>480</c:v>
                </c:pt>
                <c:pt idx="21">
                  <c:v>662</c:v>
                </c:pt>
                <c:pt idx="22">
                  <c:v>540</c:v>
                </c:pt>
                <c:pt idx="23">
                  <c:v>604</c:v>
                </c:pt>
              </c:numCache>
            </c:numRef>
          </c:val>
        </c:ser>
        <c:ser>
          <c:idx val="5"/>
          <c:order val="5"/>
          <c:tx>
            <c:strRef>
              <c:f>'Time Analysis'!$BL$129</c:f>
              <c:strCache>
                <c:ptCount val="1"/>
                <c:pt idx="0">
                  <c:v>Sat</c:v>
                </c:pt>
              </c:strCache>
            </c:strRef>
          </c:tx>
          <c:marker>
            <c:symbol val="none"/>
          </c:marker>
          <c:dLbls>
            <c:dLbl>
              <c:idx val="23"/>
              <c:layout>
                <c:manualLayout>
                  <c:x val="-5.8070866141732424E-5"/>
                  <c:y val="0.10817422790506417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FF0000"/>
                        </a:solidFill>
                      </a:defRPr>
                    </a:pPr>
                    <a:r>
                      <a:rPr lang="en-US" sz="1800" b="1" dirty="0">
                        <a:solidFill>
                          <a:srgbClr val="FF0000"/>
                        </a:solidFill>
                      </a:rPr>
                      <a:t>Sat</a:t>
                    </a:r>
                  </a:p>
                </c:rich>
              </c:tx>
              <c:spPr/>
              <c:showVal val="1"/>
            </c:dLbl>
            <c:delete val="1"/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</c:dLbls>
          <c:cat>
            <c:strRef>
              <c:f>'Time Analysis'!$BL$155:$BL$178</c:f>
              <c:strCache>
                <c:ptCount val="24"/>
                <c:pt idx="0">
                  <c:v>01:00-01:59</c:v>
                </c:pt>
                <c:pt idx="1">
                  <c:v>02:00-02:59</c:v>
                </c:pt>
                <c:pt idx="2">
                  <c:v>03:00-03:59</c:v>
                </c:pt>
                <c:pt idx="3">
                  <c:v>04:00-04:59</c:v>
                </c:pt>
                <c:pt idx="4">
                  <c:v>05:00-05:59</c:v>
                </c:pt>
                <c:pt idx="5">
                  <c:v>06:00-06:59</c:v>
                </c:pt>
                <c:pt idx="6">
                  <c:v>07:00-07:59</c:v>
                </c:pt>
                <c:pt idx="7">
                  <c:v>08:00-08:59</c:v>
                </c:pt>
                <c:pt idx="8">
                  <c:v>09:00-09:59</c:v>
                </c:pt>
                <c:pt idx="9">
                  <c:v>10:00-10:59</c:v>
                </c:pt>
                <c:pt idx="10">
                  <c:v>11:00-11:59</c:v>
                </c:pt>
                <c:pt idx="11">
                  <c:v>12:00-:12:59</c:v>
                </c:pt>
                <c:pt idx="12">
                  <c:v>13:00-13:59</c:v>
                </c:pt>
                <c:pt idx="13">
                  <c:v>14:00-14:59</c:v>
                </c:pt>
                <c:pt idx="14">
                  <c:v>15:00-15:59</c:v>
                </c:pt>
                <c:pt idx="15">
                  <c:v>16:00-16:59</c:v>
                </c:pt>
                <c:pt idx="16">
                  <c:v>17:00-17:59</c:v>
                </c:pt>
                <c:pt idx="17">
                  <c:v>18:00-18:59</c:v>
                </c:pt>
                <c:pt idx="18">
                  <c:v>19:00-19:59</c:v>
                </c:pt>
                <c:pt idx="19">
                  <c:v>20:00-20:59</c:v>
                </c:pt>
                <c:pt idx="20">
                  <c:v>21:00-21:59</c:v>
                </c:pt>
                <c:pt idx="21">
                  <c:v>22:00-22:59</c:v>
                </c:pt>
                <c:pt idx="22">
                  <c:v>23:00-23:59</c:v>
                </c:pt>
                <c:pt idx="23">
                  <c:v>00:00-00:59</c:v>
                </c:pt>
              </c:strCache>
            </c:strRef>
          </c:cat>
          <c:val>
            <c:numRef>
              <c:f>'Time Analysis'!$BM$130:$BM$153</c:f>
              <c:numCache>
                <c:formatCode>General</c:formatCode>
                <c:ptCount val="24"/>
                <c:pt idx="0">
                  <c:v>415</c:v>
                </c:pt>
                <c:pt idx="1">
                  <c:v>147</c:v>
                </c:pt>
                <c:pt idx="2">
                  <c:v>76</c:v>
                </c:pt>
                <c:pt idx="3">
                  <c:v>39</c:v>
                </c:pt>
                <c:pt idx="4">
                  <c:v>43</c:v>
                </c:pt>
                <c:pt idx="5">
                  <c:v>64</c:v>
                </c:pt>
                <c:pt idx="6">
                  <c:v>72</c:v>
                </c:pt>
                <c:pt idx="7">
                  <c:v>80</c:v>
                </c:pt>
                <c:pt idx="8">
                  <c:v>93</c:v>
                </c:pt>
                <c:pt idx="9">
                  <c:v>113</c:v>
                </c:pt>
                <c:pt idx="10">
                  <c:v>138</c:v>
                </c:pt>
                <c:pt idx="11">
                  <c:v>164</c:v>
                </c:pt>
                <c:pt idx="12">
                  <c:v>256</c:v>
                </c:pt>
                <c:pt idx="13">
                  <c:v>244</c:v>
                </c:pt>
                <c:pt idx="14">
                  <c:v>311</c:v>
                </c:pt>
                <c:pt idx="15">
                  <c:v>305</c:v>
                </c:pt>
                <c:pt idx="16">
                  <c:v>407</c:v>
                </c:pt>
                <c:pt idx="17">
                  <c:v>527</c:v>
                </c:pt>
                <c:pt idx="18">
                  <c:v>551</c:v>
                </c:pt>
                <c:pt idx="19">
                  <c:v>488</c:v>
                </c:pt>
                <c:pt idx="20">
                  <c:v>436</c:v>
                </c:pt>
                <c:pt idx="21">
                  <c:v>457</c:v>
                </c:pt>
                <c:pt idx="22">
                  <c:v>404</c:v>
                </c:pt>
                <c:pt idx="23">
                  <c:v>447</c:v>
                </c:pt>
              </c:numCache>
            </c:numRef>
          </c:val>
        </c:ser>
        <c:ser>
          <c:idx val="6"/>
          <c:order val="6"/>
          <c:tx>
            <c:strRef>
              <c:f>'Time Analysis'!$BL$154</c:f>
              <c:strCache>
                <c:ptCount val="1"/>
                <c:pt idx="0">
                  <c:v>Sun</c:v>
                </c:pt>
              </c:strCache>
            </c:strRef>
          </c:tx>
          <c:marker>
            <c:symbol val="none"/>
          </c:marker>
          <c:dLbls>
            <c:dLbl>
              <c:idx val="23"/>
              <c:layout>
                <c:manualLayout>
                  <c:x val="-2.226870078740161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Mon</a:t>
                    </a:r>
                  </a:p>
                  <a:p>
                    <a:endParaRPr lang="en-US" dirty="0" smtClean="0"/>
                  </a:p>
                  <a:p>
                    <a:r>
                      <a:rPr lang="en-US" dirty="0" smtClean="0"/>
                      <a:t>Sun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'Time Analysis'!$BL$155:$BL$178</c:f>
              <c:strCache>
                <c:ptCount val="24"/>
                <c:pt idx="0">
                  <c:v>01:00-01:59</c:v>
                </c:pt>
                <c:pt idx="1">
                  <c:v>02:00-02:59</c:v>
                </c:pt>
                <c:pt idx="2">
                  <c:v>03:00-03:59</c:v>
                </c:pt>
                <c:pt idx="3">
                  <c:v>04:00-04:59</c:v>
                </c:pt>
                <c:pt idx="4">
                  <c:v>05:00-05:59</c:v>
                </c:pt>
                <c:pt idx="5">
                  <c:v>06:00-06:59</c:v>
                </c:pt>
                <c:pt idx="6">
                  <c:v>07:00-07:59</c:v>
                </c:pt>
                <c:pt idx="7">
                  <c:v>08:00-08:59</c:v>
                </c:pt>
                <c:pt idx="8">
                  <c:v>09:00-09:59</c:v>
                </c:pt>
                <c:pt idx="9">
                  <c:v>10:00-10:59</c:v>
                </c:pt>
                <c:pt idx="10">
                  <c:v>11:00-11:59</c:v>
                </c:pt>
                <c:pt idx="11">
                  <c:v>12:00-:12:59</c:v>
                </c:pt>
                <c:pt idx="12">
                  <c:v>13:00-13:59</c:v>
                </c:pt>
                <c:pt idx="13">
                  <c:v>14:00-14:59</c:v>
                </c:pt>
                <c:pt idx="14">
                  <c:v>15:00-15:59</c:v>
                </c:pt>
                <c:pt idx="15">
                  <c:v>16:00-16:59</c:v>
                </c:pt>
                <c:pt idx="16">
                  <c:v>17:00-17:59</c:v>
                </c:pt>
                <c:pt idx="17">
                  <c:v>18:00-18:59</c:v>
                </c:pt>
                <c:pt idx="18">
                  <c:v>19:00-19:59</c:v>
                </c:pt>
                <c:pt idx="19">
                  <c:v>20:00-20:59</c:v>
                </c:pt>
                <c:pt idx="20">
                  <c:v>21:00-21:59</c:v>
                </c:pt>
                <c:pt idx="21">
                  <c:v>22:00-22:59</c:v>
                </c:pt>
                <c:pt idx="22">
                  <c:v>23:00-23:59</c:v>
                </c:pt>
                <c:pt idx="23">
                  <c:v>00:00-00:59</c:v>
                </c:pt>
              </c:strCache>
            </c:strRef>
          </c:cat>
          <c:val>
            <c:numRef>
              <c:f>'Time Analysis'!$BM$155:$BM$178</c:f>
              <c:numCache>
                <c:formatCode>General</c:formatCode>
                <c:ptCount val="24"/>
                <c:pt idx="0">
                  <c:v>265</c:v>
                </c:pt>
                <c:pt idx="1">
                  <c:v>83</c:v>
                </c:pt>
                <c:pt idx="2">
                  <c:v>46</c:v>
                </c:pt>
                <c:pt idx="3">
                  <c:v>23</c:v>
                </c:pt>
                <c:pt idx="4">
                  <c:v>36</c:v>
                </c:pt>
                <c:pt idx="5">
                  <c:v>30</c:v>
                </c:pt>
                <c:pt idx="6">
                  <c:v>33</c:v>
                </c:pt>
                <c:pt idx="7">
                  <c:v>83</c:v>
                </c:pt>
                <c:pt idx="8">
                  <c:v>64</c:v>
                </c:pt>
                <c:pt idx="9">
                  <c:v>77</c:v>
                </c:pt>
                <c:pt idx="10">
                  <c:v>114</c:v>
                </c:pt>
                <c:pt idx="11">
                  <c:v>149</c:v>
                </c:pt>
                <c:pt idx="12">
                  <c:v>162</c:v>
                </c:pt>
                <c:pt idx="13">
                  <c:v>158</c:v>
                </c:pt>
                <c:pt idx="14">
                  <c:v>180</c:v>
                </c:pt>
                <c:pt idx="15">
                  <c:v>197</c:v>
                </c:pt>
                <c:pt idx="16">
                  <c:v>234</c:v>
                </c:pt>
                <c:pt idx="17">
                  <c:v>258</c:v>
                </c:pt>
                <c:pt idx="18">
                  <c:v>279</c:v>
                </c:pt>
                <c:pt idx="19">
                  <c:v>276</c:v>
                </c:pt>
                <c:pt idx="20">
                  <c:v>224</c:v>
                </c:pt>
                <c:pt idx="21">
                  <c:v>222</c:v>
                </c:pt>
                <c:pt idx="22">
                  <c:v>245</c:v>
                </c:pt>
                <c:pt idx="23">
                  <c:v>229</c:v>
                </c:pt>
              </c:numCache>
            </c:numRef>
          </c:val>
        </c:ser>
        <c:dLbls/>
        <c:marker val="1"/>
        <c:axId val="70329856"/>
        <c:axId val="70331392"/>
      </c:lineChart>
      <c:catAx>
        <c:axId val="70329856"/>
        <c:scaling>
          <c:orientation val="minMax"/>
        </c:scaling>
        <c:axPos val="b"/>
        <c:tickLblPos val="nextTo"/>
        <c:crossAx val="70331392"/>
        <c:crosses val="autoZero"/>
        <c:auto val="1"/>
        <c:lblAlgn val="ctr"/>
        <c:lblOffset val="100"/>
      </c:catAx>
      <c:valAx>
        <c:axId val="70331392"/>
        <c:scaling>
          <c:orientation val="minMax"/>
          <c:max val="7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0329856"/>
        <c:crosses val="autoZero"/>
        <c:crossBetween val="between"/>
        <c:majorUnit val="50"/>
      </c:valAx>
      <c:spPr>
        <a:solidFill>
          <a:schemeClr val="bg1">
            <a:lumMod val="95000"/>
            <a:lumOff val="5000"/>
          </a:schemeClr>
        </a:solidFill>
      </c:spPr>
    </c:plotArea>
    <c:plotVisOnly val="1"/>
    <c:dispBlanksAs val="gap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 sz="2300"/>
            </a:pPr>
            <a:r>
              <a:rPr lang="en-US" sz="2300" u="sng" dirty="0" smtClean="0"/>
              <a:t>Specific Location in LU </a:t>
            </a:r>
          </a:p>
          <a:p>
            <a:pPr>
              <a:defRPr sz="2300"/>
            </a:pPr>
            <a:r>
              <a:rPr lang="en-US" sz="2300" u="sng" dirty="0" smtClean="0"/>
              <a:t>(Top</a:t>
            </a:r>
            <a:r>
              <a:rPr lang="en-US" sz="2300" u="sng" baseline="0" dirty="0" smtClean="0"/>
              <a:t> 5 Categories out of 65) 01/2009-03/2011</a:t>
            </a:r>
            <a:endParaRPr lang="en-US" sz="2300" u="sng" dirty="0"/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5.3688538932633513E-2"/>
                  <c:y val="-0.10993365412656762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FFFF00"/>
                        </a:solidFill>
                      </a:defRPr>
                    </a:pPr>
                    <a:r>
                      <a:rPr lang="en-US" sz="1800" b="1">
                        <a:solidFill>
                          <a:srgbClr val="FFFF00"/>
                        </a:solidFill>
                      </a:rPr>
                      <a:t>ONTRAIN, 28.36%, n=11,482</a:t>
                    </a:r>
                  </a:p>
                </c:rich>
              </c:tx>
              <c:spPr/>
              <c:showVal val="1"/>
              <c:showCatName val="1"/>
            </c:dLbl>
            <c:dLbl>
              <c:idx val="1"/>
              <c:layout>
                <c:manualLayout>
                  <c:x val="-0.10177843394575671"/>
                  <c:y val="1.1337489063867171E-2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4.2239173228346492E-2"/>
                  <c:y val="9.0486570516435605E-2"/>
                </c:manualLayout>
              </c:layout>
              <c:tx>
                <c:rich>
                  <a:bodyPr/>
                  <a:lstStyle/>
                  <a:p>
                    <a:pPr rtl="0">
                      <a:defRPr sz="1800"/>
                    </a:pPr>
                    <a:r>
                      <a:rPr lang="en-US" dirty="0" smtClean="0"/>
                      <a:t>T-BARS OUT</a:t>
                    </a:r>
                    <a:r>
                      <a:rPr lang="en-US" dirty="0"/>
                      <a:t>, 11.45%</a:t>
                    </a:r>
                  </a:p>
                </c:rich>
              </c:tx>
              <c:spPr/>
              <c:showVal val="1"/>
              <c:showCatName val="1"/>
            </c:dLbl>
            <c:dLbl>
              <c:idx val="3"/>
              <c:layout>
                <c:manualLayout>
                  <c:x val="1.6676509186351707E-2"/>
                  <c:y val="-4.7609137541254495E-2"/>
                </c:manualLayout>
              </c:layout>
              <c:tx>
                <c:rich>
                  <a:bodyPr/>
                  <a:lstStyle/>
                  <a:p>
                    <a:pPr>
                      <a:defRPr sz="1800">
                        <a:solidFill>
                          <a:srgbClr val="FFFF00"/>
                        </a:solidFill>
                      </a:defRPr>
                    </a:pPr>
                    <a:r>
                      <a:rPr lang="en-US" dirty="0">
                        <a:solidFill>
                          <a:srgbClr val="FFFF00"/>
                        </a:solidFill>
                      </a:rPr>
                      <a:t>PLTFORM, 9.87</a:t>
                    </a:r>
                    <a:r>
                      <a:rPr lang="en-US" dirty="0" smtClean="0">
                        <a:solidFill>
                          <a:srgbClr val="FFFF00"/>
                        </a:solidFill>
                      </a:rPr>
                      <a:t>% </a:t>
                    </a:r>
                    <a:r>
                      <a:rPr lang="en-US" baseline="0" dirty="0" smtClean="0">
                        <a:solidFill>
                          <a:srgbClr val="FFFF00"/>
                        </a:solidFill>
                      </a:rPr>
                      <a:t>   </a:t>
                    </a:r>
                  </a:p>
                  <a:p>
                    <a:pPr>
                      <a:defRPr sz="1800">
                        <a:solidFill>
                          <a:srgbClr val="FFFF00"/>
                        </a:solidFill>
                      </a:defRPr>
                    </a:pPr>
                    <a:r>
                      <a:rPr lang="en-US" baseline="0" dirty="0" smtClean="0">
                        <a:solidFill>
                          <a:srgbClr val="FFFF00"/>
                        </a:solidFill>
                      </a:rPr>
                      <a:t>n=3,996</a:t>
                    </a:r>
                    <a:endParaRPr lang="en-US" dirty="0">
                      <a:solidFill>
                        <a:srgbClr val="FFFF00"/>
                      </a:solidFill>
                    </a:endParaRPr>
                  </a:p>
                </c:rich>
              </c:tx>
              <c:spPr/>
              <c:showVal val="1"/>
              <c:showCatName val="1"/>
            </c:dLbl>
            <c:dLbl>
              <c:idx val="4"/>
              <c:layout>
                <c:manualLayout>
                  <c:x val="1.3633092738407701E-2"/>
                  <c:y val="3.6091737079302126E-2"/>
                </c:manualLayout>
              </c:layout>
              <c:spPr/>
              <c:txPr>
                <a:bodyPr/>
                <a:lstStyle/>
                <a:p>
                  <a:pPr rtl="0">
                    <a:defRPr sz="1800"/>
                  </a:pPr>
                  <a:endParaRPr lang="en-US"/>
                </a:p>
              </c:txPr>
              <c:showVal val="1"/>
              <c:showCatName val="1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'Geo Analysis'!$O$2:$O$7</c:f>
              <c:strCache>
                <c:ptCount val="5"/>
                <c:pt idx="0">
                  <c:v>ONTRAIN</c:v>
                </c:pt>
                <c:pt idx="1">
                  <c:v>OTHER</c:v>
                </c:pt>
                <c:pt idx="2">
                  <c:v>TBAROUT</c:v>
                </c:pt>
                <c:pt idx="3">
                  <c:v>PLTFORM</c:v>
                </c:pt>
                <c:pt idx="4">
                  <c:v>HALL/BOOKING</c:v>
                </c:pt>
              </c:strCache>
            </c:strRef>
          </c:cat>
          <c:val>
            <c:numRef>
              <c:f>'Geo Analysis'!$Q$2:$Q$7</c:f>
              <c:numCache>
                <c:formatCode>0.00%</c:formatCode>
                <c:ptCount val="6"/>
                <c:pt idx="0">
                  <c:v>0.28361821954352334</c:v>
                </c:pt>
                <c:pt idx="1">
                  <c:v>0.12281395119059381</c:v>
                </c:pt>
                <c:pt idx="2">
                  <c:v>0.11451437604979745</c:v>
                </c:pt>
                <c:pt idx="3">
                  <c:v>9.8656259262918725E-2</c:v>
                </c:pt>
                <c:pt idx="4">
                  <c:v>7.7092184566742855E-2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US" u="sng" dirty="0"/>
              <a:t>NPT </a:t>
            </a:r>
            <a:r>
              <a:rPr lang="en-US" u="sng" dirty="0" smtClean="0"/>
              <a:t>(22 “lines”;</a:t>
            </a:r>
            <a:r>
              <a:rPr lang="en-US" u="sng" baseline="0" dirty="0" smtClean="0"/>
              <a:t> </a:t>
            </a:r>
            <a:r>
              <a:rPr lang="en-US" u="sng" dirty="0" smtClean="0"/>
              <a:t>n=34,401</a:t>
            </a:r>
            <a:r>
              <a:rPr lang="en-US" u="sng" dirty="0"/>
              <a:t>)</a:t>
            </a:r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v>NPT</c:v>
          </c:tx>
          <c:cat>
            <c:strRef>
              <c:f>'Geo Analysis'!$AB$3:$AB$24</c:f>
              <c:strCache>
                <c:ptCount val="22"/>
                <c:pt idx="0">
                  <c:v>Central Centre</c:v>
                </c:pt>
                <c:pt idx="1">
                  <c:v>Central East</c:v>
                </c:pt>
                <c:pt idx="2">
                  <c:v>District West</c:v>
                </c:pt>
                <c:pt idx="3">
                  <c:v>Circle West</c:v>
                </c:pt>
                <c:pt idx="4">
                  <c:v>Bakerloo North</c:v>
                </c:pt>
                <c:pt idx="5">
                  <c:v>Northern North</c:v>
                </c:pt>
                <c:pt idx="6">
                  <c:v>Jubilee East</c:v>
                </c:pt>
                <c:pt idx="7">
                  <c:v>Metropolitan Line Centre</c:v>
                </c:pt>
                <c:pt idx="8">
                  <c:v>Piccadilly Centre</c:v>
                </c:pt>
                <c:pt idx="9">
                  <c:v>Piccadilly West</c:v>
                </c:pt>
                <c:pt idx="10">
                  <c:v>Northern South</c:v>
                </c:pt>
                <c:pt idx="11">
                  <c:v>District East</c:v>
                </c:pt>
                <c:pt idx="12">
                  <c:v>Piccadilly North</c:v>
                </c:pt>
                <c:pt idx="13">
                  <c:v>Central West</c:v>
                </c:pt>
                <c:pt idx="14">
                  <c:v>Jubilee North</c:v>
                </c:pt>
                <c:pt idx="15">
                  <c:v>DLR</c:v>
                </c:pt>
                <c:pt idx="16">
                  <c:v>Victoria North</c:v>
                </c:pt>
                <c:pt idx="17">
                  <c:v>District Centre</c:v>
                </c:pt>
                <c:pt idx="18">
                  <c:v>Bakerloo South</c:v>
                </c:pt>
                <c:pt idx="19">
                  <c:v>Victoria South</c:v>
                </c:pt>
                <c:pt idx="20">
                  <c:v>Metropolitan Line North West</c:v>
                </c:pt>
                <c:pt idx="21">
                  <c:v>Circle East</c:v>
                </c:pt>
              </c:strCache>
            </c:strRef>
          </c:cat>
          <c:val>
            <c:numRef>
              <c:f>'Geo Analysis'!$AD$3:$AD$24</c:f>
              <c:numCache>
                <c:formatCode>0.00%</c:formatCode>
                <c:ptCount val="22"/>
                <c:pt idx="0">
                  <c:v>7.73814714688527E-2</c:v>
                </c:pt>
                <c:pt idx="1">
                  <c:v>7.2294410046219934E-2</c:v>
                </c:pt>
                <c:pt idx="2">
                  <c:v>6.4445800994157143E-2</c:v>
                </c:pt>
                <c:pt idx="3">
                  <c:v>6.0376151856050914E-2</c:v>
                </c:pt>
                <c:pt idx="4">
                  <c:v>5.8719223278393094E-2</c:v>
                </c:pt>
                <c:pt idx="5">
                  <c:v>5.7963431295602406E-2</c:v>
                </c:pt>
                <c:pt idx="6">
                  <c:v>5.4591436295456534E-2</c:v>
                </c:pt>
                <c:pt idx="7">
                  <c:v>5.4097264614401196E-2</c:v>
                </c:pt>
                <c:pt idx="8">
                  <c:v>5.0928752071160675E-2</c:v>
                </c:pt>
                <c:pt idx="9">
                  <c:v>4.6888171855469334E-2</c:v>
                </c:pt>
                <c:pt idx="10">
                  <c:v>4.6510275864073719E-2</c:v>
                </c:pt>
                <c:pt idx="11">
                  <c:v>4.3835935001889481E-2</c:v>
                </c:pt>
                <c:pt idx="12">
                  <c:v>4.2469695648382412E-2</c:v>
                </c:pt>
                <c:pt idx="13">
                  <c:v>4.1713903665591114E-2</c:v>
                </c:pt>
                <c:pt idx="14">
                  <c:v>4.0289526467253756E-2</c:v>
                </c:pt>
                <c:pt idx="15">
                  <c:v>3.526060288945089E-2</c:v>
                </c:pt>
                <c:pt idx="16">
                  <c:v>3.2557193104851605E-2</c:v>
                </c:pt>
                <c:pt idx="17">
                  <c:v>2.9970059009912502E-2</c:v>
                </c:pt>
                <c:pt idx="18">
                  <c:v>2.9679369785762293E-2</c:v>
                </c:pt>
                <c:pt idx="19">
                  <c:v>2.0929624138833168E-2</c:v>
                </c:pt>
                <c:pt idx="20">
                  <c:v>1.909828202668527E-2</c:v>
                </c:pt>
                <c:pt idx="21">
                  <c:v>1.1656637888433475E-2</c:v>
                </c:pt>
              </c:numCache>
            </c:numRef>
          </c:val>
        </c:ser>
        <c:dLbls/>
        <c:shape val="cylinder"/>
        <c:axId val="70385024"/>
        <c:axId val="70198400"/>
        <c:axId val="0"/>
      </c:bar3DChart>
      <c:catAx>
        <c:axId val="70385024"/>
        <c:scaling>
          <c:orientation val="minMax"/>
        </c:scaling>
        <c:axPos val="l"/>
        <c:tickLblPos val="nextTo"/>
        <c:crossAx val="70198400"/>
        <c:crosses val="autoZero"/>
        <c:auto val="1"/>
        <c:lblAlgn val="ctr"/>
        <c:lblOffset val="100"/>
      </c:catAx>
      <c:valAx>
        <c:axId val="70198400"/>
        <c:scaling>
          <c:orientation val="minMax"/>
        </c:scaling>
        <c:axPos val="b"/>
        <c:majorGridlines/>
        <c:numFmt formatCode="0.00%" sourceLinked="1"/>
        <c:tickLblPos val="nextTo"/>
        <c:crossAx val="70385024"/>
        <c:crosses val="autoZero"/>
        <c:crossBetween val="between"/>
      </c:valAx>
    </c:plotArea>
    <c:plotVisOnly val="1"/>
    <c:dispBlanksAs val="gap"/>
  </c:chart>
  <c:spPr>
    <a:solidFill>
      <a:schemeClr val="bg1"/>
    </a:solidFill>
  </c:sp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0B20D3-1012-4AC4-8BF9-855C73534458}" type="doc">
      <dgm:prSet loTypeId="urn:microsoft.com/office/officeart/2005/8/layout/arrow6" loCatId="process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C1A376A-C104-40E9-A108-E52DF54E3A2C}">
      <dgm:prSet phldrT="[Text]"/>
      <dgm:spPr/>
      <dgm:t>
        <a:bodyPr/>
        <a:lstStyle/>
        <a:p>
          <a:r>
            <a:rPr lang="en-GB" dirty="0" smtClean="0"/>
            <a:t>High Statistical Power</a:t>
          </a:r>
          <a:endParaRPr lang="en-GB" dirty="0"/>
        </a:p>
      </dgm:t>
    </dgm:pt>
    <dgm:pt modelId="{24578107-8F7B-4A40-BEA3-388761222AFE}" type="parTrans" cxnId="{03EF9E89-2B58-4AC8-9AA0-EEB8FE398F61}">
      <dgm:prSet/>
      <dgm:spPr/>
      <dgm:t>
        <a:bodyPr/>
        <a:lstStyle/>
        <a:p>
          <a:endParaRPr lang="en-GB"/>
        </a:p>
      </dgm:t>
    </dgm:pt>
    <dgm:pt modelId="{C9FEAB06-DFAB-4392-A32A-CCFD36AD2107}" type="sibTrans" cxnId="{03EF9E89-2B58-4AC8-9AA0-EEB8FE398F61}">
      <dgm:prSet/>
      <dgm:spPr/>
      <dgm:t>
        <a:bodyPr/>
        <a:lstStyle/>
        <a:p>
          <a:endParaRPr lang="en-GB"/>
        </a:p>
      </dgm:t>
    </dgm:pt>
    <dgm:pt modelId="{B8D03676-9FF7-4764-9BD9-FFB25A75CA56}">
      <dgm:prSet phldrT="[Text]"/>
      <dgm:spPr/>
      <dgm:t>
        <a:bodyPr/>
        <a:lstStyle/>
        <a:p>
          <a:r>
            <a:rPr lang="en-GB" dirty="0" smtClean="0"/>
            <a:t>operationally-feasible</a:t>
          </a:r>
          <a:endParaRPr lang="en-GB" dirty="0"/>
        </a:p>
      </dgm:t>
    </dgm:pt>
    <dgm:pt modelId="{070E783C-4227-4F12-8964-9107EB107612}" type="parTrans" cxnId="{1FC94130-F7D3-4003-9183-1D407CCC3C3C}">
      <dgm:prSet/>
      <dgm:spPr/>
      <dgm:t>
        <a:bodyPr/>
        <a:lstStyle/>
        <a:p>
          <a:endParaRPr lang="en-GB"/>
        </a:p>
      </dgm:t>
    </dgm:pt>
    <dgm:pt modelId="{F6072704-AFA7-408F-928F-EFEE21ED9346}" type="sibTrans" cxnId="{1FC94130-F7D3-4003-9183-1D407CCC3C3C}">
      <dgm:prSet/>
      <dgm:spPr/>
      <dgm:t>
        <a:bodyPr/>
        <a:lstStyle/>
        <a:p>
          <a:endParaRPr lang="en-GB"/>
        </a:p>
      </dgm:t>
    </dgm:pt>
    <dgm:pt modelId="{2B040E8E-2311-4A9C-ADA7-5B590EF1FC57}" type="pres">
      <dgm:prSet presAssocID="{A70B20D3-1012-4AC4-8BF9-855C7353445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3AE9011-7DE0-4463-A93B-9BCB7BF7F50D}" type="pres">
      <dgm:prSet presAssocID="{A70B20D3-1012-4AC4-8BF9-855C73534458}" presName="ribbon" presStyleLbl="node1" presStyleIdx="0" presStyleCnt="1" custLinFactNeighborX="-833" custLinFactNeighborY="-25000"/>
      <dgm:spPr/>
    </dgm:pt>
    <dgm:pt modelId="{9D4CD51E-122F-4CC0-B27F-EA4D5B25415E}" type="pres">
      <dgm:prSet presAssocID="{A70B20D3-1012-4AC4-8BF9-855C73534458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820ACB-0F27-482A-A427-1030AF23AA37}" type="pres">
      <dgm:prSet presAssocID="{A70B20D3-1012-4AC4-8BF9-855C73534458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6FF8195-CBF6-42FF-91A9-1EDB25516B7B}" type="presOf" srcId="{A70B20D3-1012-4AC4-8BF9-855C73534458}" destId="{2B040E8E-2311-4A9C-ADA7-5B590EF1FC57}" srcOrd="0" destOrd="0" presId="urn:microsoft.com/office/officeart/2005/8/layout/arrow6"/>
    <dgm:cxn modelId="{E5DD064D-2206-4700-A665-A1AF2F7F86F2}" type="presOf" srcId="{B8D03676-9FF7-4764-9BD9-FFB25A75CA56}" destId="{03820ACB-0F27-482A-A427-1030AF23AA37}" srcOrd="0" destOrd="0" presId="urn:microsoft.com/office/officeart/2005/8/layout/arrow6"/>
    <dgm:cxn modelId="{03EF9E89-2B58-4AC8-9AA0-EEB8FE398F61}" srcId="{A70B20D3-1012-4AC4-8BF9-855C73534458}" destId="{DC1A376A-C104-40E9-A108-E52DF54E3A2C}" srcOrd="0" destOrd="0" parTransId="{24578107-8F7B-4A40-BEA3-388761222AFE}" sibTransId="{C9FEAB06-DFAB-4392-A32A-CCFD36AD2107}"/>
    <dgm:cxn modelId="{A51AA756-7043-44F6-B7E3-C24F43F63FC1}" type="presOf" srcId="{DC1A376A-C104-40E9-A108-E52DF54E3A2C}" destId="{9D4CD51E-122F-4CC0-B27F-EA4D5B25415E}" srcOrd="0" destOrd="0" presId="urn:microsoft.com/office/officeart/2005/8/layout/arrow6"/>
    <dgm:cxn modelId="{1FC94130-F7D3-4003-9183-1D407CCC3C3C}" srcId="{A70B20D3-1012-4AC4-8BF9-855C73534458}" destId="{B8D03676-9FF7-4764-9BD9-FFB25A75CA56}" srcOrd="1" destOrd="0" parTransId="{070E783C-4227-4F12-8964-9107EB107612}" sibTransId="{F6072704-AFA7-408F-928F-EFEE21ED9346}"/>
    <dgm:cxn modelId="{87C1F5C3-D9DF-4676-AB00-7ACAFCC36E66}" type="presParOf" srcId="{2B040E8E-2311-4A9C-ADA7-5B590EF1FC57}" destId="{13AE9011-7DE0-4463-A93B-9BCB7BF7F50D}" srcOrd="0" destOrd="0" presId="urn:microsoft.com/office/officeart/2005/8/layout/arrow6"/>
    <dgm:cxn modelId="{8B4A0325-1E19-4349-8792-B03A23DAA1AA}" type="presParOf" srcId="{2B040E8E-2311-4A9C-ADA7-5B590EF1FC57}" destId="{9D4CD51E-122F-4CC0-B27F-EA4D5B25415E}" srcOrd="1" destOrd="0" presId="urn:microsoft.com/office/officeart/2005/8/layout/arrow6"/>
    <dgm:cxn modelId="{3659CBF4-579A-437A-82DF-AE61861AB62E}" type="presParOf" srcId="{2B040E8E-2311-4A9C-ADA7-5B590EF1FC57}" destId="{03820ACB-0F27-482A-A427-1030AF23AA37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0.62577</cdr:x>
      <cdr:y>0.17421</cdr:y>
    </cdr:from>
    <cdr:to>
      <cdr:x>0.91108</cdr:x>
      <cdr:y>0.48803</cdr:y>
    </cdr:to>
    <cdr:sp macro="" textlink="">
      <cdr:nvSpPr>
        <cdr:cNvPr id="3" name="Freeform 2"/>
        <cdr:cNvSpPr/>
      </cdr:nvSpPr>
      <cdr:spPr>
        <a:xfrm xmlns:a="http://schemas.openxmlformats.org/drawingml/2006/main" rot="203954">
          <a:off x="5722062" y="1194740"/>
          <a:ext cx="2608819" cy="2152202"/>
        </a:xfrm>
        <a:custGeom xmlns:a="http://schemas.openxmlformats.org/drawingml/2006/main">
          <a:avLst/>
          <a:gdLst>
            <a:gd name="connsiteX0" fmla="*/ 266700 w 3521738"/>
            <a:gd name="connsiteY0" fmla="*/ 2730500 h 2882900"/>
            <a:gd name="connsiteX1" fmla="*/ 457200 w 3521738"/>
            <a:gd name="connsiteY1" fmla="*/ 2743200 h 2882900"/>
            <a:gd name="connsiteX2" fmla="*/ 723900 w 3521738"/>
            <a:gd name="connsiteY2" fmla="*/ 2806700 h 2882900"/>
            <a:gd name="connsiteX3" fmla="*/ 838200 w 3521738"/>
            <a:gd name="connsiteY3" fmla="*/ 2857500 h 2882900"/>
            <a:gd name="connsiteX4" fmla="*/ 914400 w 3521738"/>
            <a:gd name="connsiteY4" fmla="*/ 2882900 h 2882900"/>
            <a:gd name="connsiteX5" fmla="*/ 1778000 w 3521738"/>
            <a:gd name="connsiteY5" fmla="*/ 2819400 h 2882900"/>
            <a:gd name="connsiteX6" fmla="*/ 1828800 w 3521738"/>
            <a:gd name="connsiteY6" fmla="*/ 2806700 h 2882900"/>
            <a:gd name="connsiteX7" fmla="*/ 1968500 w 3521738"/>
            <a:gd name="connsiteY7" fmla="*/ 2794000 h 2882900"/>
            <a:gd name="connsiteX8" fmla="*/ 2616200 w 3521738"/>
            <a:gd name="connsiteY8" fmla="*/ 2768600 h 2882900"/>
            <a:gd name="connsiteX9" fmla="*/ 2743200 w 3521738"/>
            <a:gd name="connsiteY9" fmla="*/ 2730500 h 2882900"/>
            <a:gd name="connsiteX10" fmla="*/ 2794000 w 3521738"/>
            <a:gd name="connsiteY10" fmla="*/ 2705100 h 2882900"/>
            <a:gd name="connsiteX11" fmla="*/ 3048000 w 3521738"/>
            <a:gd name="connsiteY11" fmla="*/ 2679700 h 2882900"/>
            <a:gd name="connsiteX12" fmla="*/ 3136900 w 3521738"/>
            <a:gd name="connsiteY12" fmla="*/ 2641600 h 2882900"/>
            <a:gd name="connsiteX13" fmla="*/ 3213100 w 3521738"/>
            <a:gd name="connsiteY13" fmla="*/ 2590800 h 2882900"/>
            <a:gd name="connsiteX14" fmla="*/ 3251200 w 3521738"/>
            <a:gd name="connsiteY14" fmla="*/ 2578100 h 2882900"/>
            <a:gd name="connsiteX15" fmla="*/ 3302000 w 3521738"/>
            <a:gd name="connsiteY15" fmla="*/ 2552700 h 2882900"/>
            <a:gd name="connsiteX16" fmla="*/ 3416300 w 3521738"/>
            <a:gd name="connsiteY16" fmla="*/ 2540000 h 2882900"/>
            <a:gd name="connsiteX17" fmla="*/ 3467100 w 3521738"/>
            <a:gd name="connsiteY17" fmla="*/ 2501900 h 2882900"/>
            <a:gd name="connsiteX18" fmla="*/ 3505200 w 3521738"/>
            <a:gd name="connsiteY18" fmla="*/ 2425700 h 2882900"/>
            <a:gd name="connsiteX19" fmla="*/ 3467100 w 3521738"/>
            <a:gd name="connsiteY19" fmla="*/ 1739900 h 2882900"/>
            <a:gd name="connsiteX20" fmla="*/ 3429000 w 3521738"/>
            <a:gd name="connsiteY20" fmla="*/ 1625600 h 2882900"/>
            <a:gd name="connsiteX21" fmla="*/ 3365500 w 3521738"/>
            <a:gd name="connsiteY21" fmla="*/ 1422400 h 2882900"/>
            <a:gd name="connsiteX22" fmla="*/ 3327400 w 3521738"/>
            <a:gd name="connsiteY22" fmla="*/ 1308100 h 2882900"/>
            <a:gd name="connsiteX23" fmla="*/ 3175000 w 3521738"/>
            <a:gd name="connsiteY23" fmla="*/ 1079500 h 2882900"/>
            <a:gd name="connsiteX24" fmla="*/ 3073400 w 3521738"/>
            <a:gd name="connsiteY24" fmla="*/ 876300 h 2882900"/>
            <a:gd name="connsiteX25" fmla="*/ 2997200 w 3521738"/>
            <a:gd name="connsiteY25" fmla="*/ 787400 h 2882900"/>
            <a:gd name="connsiteX26" fmla="*/ 2921000 w 3521738"/>
            <a:gd name="connsiteY26" fmla="*/ 673100 h 2882900"/>
            <a:gd name="connsiteX27" fmla="*/ 2768600 w 3521738"/>
            <a:gd name="connsiteY27" fmla="*/ 508000 h 2882900"/>
            <a:gd name="connsiteX28" fmla="*/ 2641600 w 3521738"/>
            <a:gd name="connsiteY28" fmla="*/ 368300 h 2882900"/>
            <a:gd name="connsiteX29" fmla="*/ 2603500 w 3521738"/>
            <a:gd name="connsiteY29" fmla="*/ 342900 h 2882900"/>
            <a:gd name="connsiteX30" fmla="*/ 2489200 w 3521738"/>
            <a:gd name="connsiteY30" fmla="*/ 254000 h 2882900"/>
            <a:gd name="connsiteX31" fmla="*/ 2451100 w 3521738"/>
            <a:gd name="connsiteY31" fmla="*/ 228600 h 2882900"/>
            <a:gd name="connsiteX32" fmla="*/ 2286000 w 3521738"/>
            <a:gd name="connsiteY32" fmla="*/ 152400 h 2882900"/>
            <a:gd name="connsiteX33" fmla="*/ 2209800 w 3521738"/>
            <a:gd name="connsiteY33" fmla="*/ 101600 h 2882900"/>
            <a:gd name="connsiteX34" fmla="*/ 2108200 w 3521738"/>
            <a:gd name="connsiteY34" fmla="*/ 63500 h 2882900"/>
            <a:gd name="connsiteX35" fmla="*/ 2057400 w 3521738"/>
            <a:gd name="connsiteY35" fmla="*/ 50800 h 2882900"/>
            <a:gd name="connsiteX36" fmla="*/ 1892300 w 3521738"/>
            <a:gd name="connsiteY36" fmla="*/ 38100 h 2882900"/>
            <a:gd name="connsiteX37" fmla="*/ 1739900 w 3521738"/>
            <a:gd name="connsiteY37" fmla="*/ 12700 h 2882900"/>
            <a:gd name="connsiteX38" fmla="*/ 1689100 w 3521738"/>
            <a:gd name="connsiteY38" fmla="*/ 0 h 2882900"/>
            <a:gd name="connsiteX39" fmla="*/ 1320800 w 3521738"/>
            <a:gd name="connsiteY39" fmla="*/ 12700 h 2882900"/>
            <a:gd name="connsiteX40" fmla="*/ 1244600 w 3521738"/>
            <a:gd name="connsiteY40" fmla="*/ 63500 h 2882900"/>
            <a:gd name="connsiteX41" fmla="*/ 1219200 w 3521738"/>
            <a:gd name="connsiteY41" fmla="*/ 101600 h 2882900"/>
            <a:gd name="connsiteX42" fmla="*/ 1206500 w 3521738"/>
            <a:gd name="connsiteY42" fmla="*/ 139700 h 2882900"/>
            <a:gd name="connsiteX43" fmla="*/ 1168400 w 3521738"/>
            <a:gd name="connsiteY43" fmla="*/ 177800 h 2882900"/>
            <a:gd name="connsiteX44" fmla="*/ 1143000 w 3521738"/>
            <a:gd name="connsiteY44" fmla="*/ 215900 h 2882900"/>
            <a:gd name="connsiteX45" fmla="*/ 1104900 w 3521738"/>
            <a:gd name="connsiteY45" fmla="*/ 254000 h 2882900"/>
            <a:gd name="connsiteX46" fmla="*/ 1041400 w 3521738"/>
            <a:gd name="connsiteY46" fmla="*/ 330200 h 2882900"/>
            <a:gd name="connsiteX47" fmla="*/ 1016000 w 3521738"/>
            <a:gd name="connsiteY47" fmla="*/ 406400 h 2882900"/>
            <a:gd name="connsiteX48" fmla="*/ 990600 w 3521738"/>
            <a:gd name="connsiteY48" fmla="*/ 444500 h 2882900"/>
            <a:gd name="connsiteX49" fmla="*/ 952500 w 3521738"/>
            <a:gd name="connsiteY49" fmla="*/ 508000 h 2882900"/>
            <a:gd name="connsiteX50" fmla="*/ 927100 w 3521738"/>
            <a:gd name="connsiteY50" fmla="*/ 571500 h 2882900"/>
            <a:gd name="connsiteX51" fmla="*/ 914400 w 3521738"/>
            <a:gd name="connsiteY51" fmla="*/ 622300 h 2882900"/>
            <a:gd name="connsiteX52" fmla="*/ 889000 w 3521738"/>
            <a:gd name="connsiteY52" fmla="*/ 660400 h 2882900"/>
            <a:gd name="connsiteX53" fmla="*/ 838200 w 3521738"/>
            <a:gd name="connsiteY53" fmla="*/ 800100 h 2882900"/>
            <a:gd name="connsiteX54" fmla="*/ 812800 w 3521738"/>
            <a:gd name="connsiteY54" fmla="*/ 876300 h 2882900"/>
            <a:gd name="connsiteX55" fmla="*/ 800100 w 3521738"/>
            <a:gd name="connsiteY55" fmla="*/ 914400 h 2882900"/>
            <a:gd name="connsiteX56" fmla="*/ 736600 w 3521738"/>
            <a:gd name="connsiteY56" fmla="*/ 1016000 h 2882900"/>
            <a:gd name="connsiteX57" fmla="*/ 711200 w 3521738"/>
            <a:gd name="connsiteY57" fmla="*/ 1066800 h 2882900"/>
            <a:gd name="connsiteX58" fmla="*/ 673100 w 3521738"/>
            <a:gd name="connsiteY58" fmla="*/ 1104900 h 2882900"/>
            <a:gd name="connsiteX59" fmla="*/ 635000 w 3521738"/>
            <a:gd name="connsiteY59" fmla="*/ 1181100 h 2882900"/>
            <a:gd name="connsiteX60" fmla="*/ 558800 w 3521738"/>
            <a:gd name="connsiteY60" fmla="*/ 1320800 h 2882900"/>
            <a:gd name="connsiteX61" fmla="*/ 508000 w 3521738"/>
            <a:gd name="connsiteY61" fmla="*/ 1435100 h 2882900"/>
            <a:gd name="connsiteX62" fmla="*/ 469900 w 3521738"/>
            <a:gd name="connsiteY62" fmla="*/ 1473200 h 2882900"/>
            <a:gd name="connsiteX63" fmla="*/ 381000 w 3521738"/>
            <a:gd name="connsiteY63" fmla="*/ 1549400 h 2882900"/>
            <a:gd name="connsiteX64" fmla="*/ 190500 w 3521738"/>
            <a:gd name="connsiteY64" fmla="*/ 1816100 h 2882900"/>
            <a:gd name="connsiteX65" fmla="*/ 152400 w 3521738"/>
            <a:gd name="connsiteY65" fmla="*/ 1930400 h 2882900"/>
            <a:gd name="connsiteX66" fmla="*/ 114300 w 3521738"/>
            <a:gd name="connsiteY66" fmla="*/ 2006600 h 2882900"/>
            <a:gd name="connsiteX67" fmla="*/ 50800 w 3521738"/>
            <a:gd name="connsiteY67" fmla="*/ 2159000 h 2882900"/>
            <a:gd name="connsiteX68" fmla="*/ 38100 w 3521738"/>
            <a:gd name="connsiteY68" fmla="*/ 2197100 h 2882900"/>
            <a:gd name="connsiteX69" fmla="*/ 0 w 3521738"/>
            <a:gd name="connsiteY69" fmla="*/ 2349500 h 2882900"/>
            <a:gd name="connsiteX70" fmla="*/ 12700 w 3521738"/>
            <a:gd name="connsiteY70" fmla="*/ 2489200 h 2882900"/>
            <a:gd name="connsiteX71" fmla="*/ 38100 w 3521738"/>
            <a:gd name="connsiteY71" fmla="*/ 2527300 h 2882900"/>
            <a:gd name="connsiteX72" fmla="*/ 50800 w 3521738"/>
            <a:gd name="connsiteY72" fmla="*/ 2565400 h 2882900"/>
            <a:gd name="connsiteX73" fmla="*/ 114300 w 3521738"/>
            <a:gd name="connsiteY73" fmla="*/ 2654300 h 2882900"/>
            <a:gd name="connsiteX74" fmla="*/ 139700 w 3521738"/>
            <a:gd name="connsiteY74" fmla="*/ 2692400 h 2882900"/>
            <a:gd name="connsiteX75" fmla="*/ 152400 w 3521738"/>
            <a:gd name="connsiteY75" fmla="*/ 2730500 h 2882900"/>
            <a:gd name="connsiteX76" fmla="*/ 228600 w 3521738"/>
            <a:gd name="connsiteY76" fmla="*/ 2755900 h 2882900"/>
            <a:gd name="connsiteX77" fmla="*/ 266700 w 3521738"/>
            <a:gd name="connsiteY77" fmla="*/ 2730500 h 28829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  <a:cxn ang="0">
              <a:pos x="connsiteX14" y="connsiteY14"/>
            </a:cxn>
            <a:cxn ang="0">
              <a:pos x="connsiteX15" y="connsiteY15"/>
            </a:cxn>
            <a:cxn ang="0">
              <a:pos x="connsiteX16" y="connsiteY16"/>
            </a:cxn>
            <a:cxn ang="0">
              <a:pos x="connsiteX17" y="connsiteY17"/>
            </a:cxn>
            <a:cxn ang="0">
              <a:pos x="connsiteX18" y="connsiteY18"/>
            </a:cxn>
            <a:cxn ang="0">
              <a:pos x="connsiteX19" y="connsiteY19"/>
            </a:cxn>
            <a:cxn ang="0">
              <a:pos x="connsiteX20" y="connsiteY20"/>
            </a:cxn>
            <a:cxn ang="0">
              <a:pos x="connsiteX21" y="connsiteY21"/>
            </a:cxn>
            <a:cxn ang="0">
              <a:pos x="connsiteX22" y="connsiteY22"/>
            </a:cxn>
            <a:cxn ang="0">
              <a:pos x="connsiteX23" y="connsiteY23"/>
            </a:cxn>
            <a:cxn ang="0">
              <a:pos x="connsiteX24" y="connsiteY24"/>
            </a:cxn>
            <a:cxn ang="0">
              <a:pos x="connsiteX25" y="connsiteY25"/>
            </a:cxn>
            <a:cxn ang="0">
              <a:pos x="connsiteX26" y="connsiteY26"/>
            </a:cxn>
            <a:cxn ang="0">
              <a:pos x="connsiteX27" y="connsiteY27"/>
            </a:cxn>
            <a:cxn ang="0">
              <a:pos x="connsiteX28" y="connsiteY28"/>
            </a:cxn>
            <a:cxn ang="0">
              <a:pos x="connsiteX29" y="connsiteY29"/>
            </a:cxn>
            <a:cxn ang="0">
              <a:pos x="connsiteX30" y="connsiteY30"/>
            </a:cxn>
            <a:cxn ang="0">
              <a:pos x="connsiteX31" y="connsiteY31"/>
            </a:cxn>
            <a:cxn ang="0">
              <a:pos x="connsiteX32" y="connsiteY32"/>
            </a:cxn>
            <a:cxn ang="0">
              <a:pos x="connsiteX33" y="connsiteY33"/>
            </a:cxn>
            <a:cxn ang="0">
              <a:pos x="connsiteX34" y="connsiteY34"/>
            </a:cxn>
            <a:cxn ang="0">
              <a:pos x="connsiteX35" y="connsiteY35"/>
            </a:cxn>
            <a:cxn ang="0">
              <a:pos x="connsiteX36" y="connsiteY36"/>
            </a:cxn>
            <a:cxn ang="0">
              <a:pos x="connsiteX37" y="connsiteY37"/>
            </a:cxn>
            <a:cxn ang="0">
              <a:pos x="connsiteX38" y="connsiteY38"/>
            </a:cxn>
            <a:cxn ang="0">
              <a:pos x="connsiteX39" y="connsiteY39"/>
            </a:cxn>
            <a:cxn ang="0">
              <a:pos x="connsiteX40" y="connsiteY40"/>
            </a:cxn>
            <a:cxn ang="0">
              <a:pos x="connsiteX41" y="connsiteY41"/>
            </a:cxn>
            <a:cxn ang="0">
              <a:pos x="connsiteX42" y="connsiteY42"/>
            </a:cxn>
            <a:cxn ang="0">
              <a:pos x="connsiteX43" y="connsiteY43"/>
            </a:cxn>
            <a:cxn ang="0">
              <a:pos x="connsiteX44" y="connsiteY44"/>
            </a:cxn>
            <a:cxn ang="0">
              <a:pos x="connsiteX45" y="connsiteY45"/>
            </a:cxn>
            <a:cxn ang="0">
              <a:pos x="connsiteX46" y="connsiteY46"/>
            </a:cxn>
            <a:cxn ang="0">
              <a:pos x="connsiteX47" y="connsiteY47"/>
            </a:cxn>
            <a:cxn ang="0">
              <a:pos x="connsiteX48" y="connsiteY48"/>
            </a:cxn>
            <a:cxn ang="0">
              <a:pos x="connsiteX49" y="connsiteY49"/>
            </a:cxn>
            <a:cxn ang="0">
              <a:pos x="connsiteX50" y="connsiteY50"/>
            </a:cxn>
            <a:cxn ang="0">
              <a:pos x="connsiteX51" y="connsiteY51"/>
            </a:cxn>
            <a:cxn ang="0">
              <a:pos x="connsiteX52" y="connsiteY52"/>
            </a:cxn>
            <a:cxn ang="0">
              <a:pos x="connsiteX53" y="connsiteY53"/>
            </a:cxn>
            <a:cxn ang="0">
              <a:pos x="connsiteX54" y="connsiteY54"/>
            </a:cxn>
            <a:cxn ang="0">
              <a:pos x="connsiteX55" y="connsiteY55"/>
            </a:cxn>
            <a:cxn ang="0">
              <a:pos x="connsiteX56" y="connsiteY56"/>
            </a:cxn>
            <a:cxn ang="0">
              <a:pos x="connsiteX57" y="connsiteY57"/>
            </a:cxn>
            <a:cxn ang="0">
              <a:pos x="connsiteX58" y="connsiteY58"/>
            </a:cxn>
            <a:cxn ang="0">
              <a:pos x="connsiteX59" y="connsiteY59"/>
            </a:cxn>
            <a:cxn ang="0">
              <a:pos x="connsiteX60" y="connsiteY60"/>
            </a:cxn>
            <a:cxn ang="0">
              <a:pos x="connsiteX61" y="connsiteY61"/>
            </a:cxn>
            <a:cxn ang="0">
              <a:pos x="connsiteX62" y="connsiteY62"/>
            </a:cxn>
            <a:cxn ang="0">
              <a:pos x="connsiteX63" y="connsiteY63"/>
            </a:cxn>
            <a:cxn ang="0">
              <a:pos x="connsiteX64" y="connsiteY64"/>
            </a:cxn>
            <a:cxn ang="0">
              <a:pos x="connsiteX65" y="connsiteY65"/>
            </a:cxn>
            <a:cxn ang="0">
              <a:pos x="connsiteX66" y="connsiteY66"/>
            </a:cxn>
            <a:cxn ang="0">
              <a:pos x="connsiteX67" y="connsiteY67"/>
            </a:cxn>
            <a:cxn ang="0">
              <a:pos x="connsiteX68" y="connsiteY68"/>
            </a:cxn>
            <a:cxn ang="0">
              <a:pos x="connsiteX69" y="connsiteY69"/>
            </a:cxn>
            <a:cxn ang="0">
              <a:pos x="connsiteX70" y="connsiteY70"/>
            </a:cxn>
            <a:cxn ang="0">
              <a:pos x="connsiteX71" y="connsiteY71"/>
            </a:cxn>
            <a:cxn ang="0">
              <a:pos x="connsiteX72" y="connsiteY72"/>
            </a:cxn>
            <a:cxn ang="0">
              <a:pos x="connsiteX73" y="connsiteY73"/>
            </a:cxn>
            <a:cxn ang="0">
              <a:pos x="connsiteX74" y="connsiteY74"/>
            </a:cxn>
            <a:cxn ang="0">
              <a:pos x="connsiteX75" y="connsiteY75"/>
            </a:cxn>
            <a:cxn ang="0">
              <a:pos x="connsiteX76" y="connsiteY76"/>
            </a:cxn>
            <a:cxn ang="0">
              <a:pos x="connsiteX77" y="connsiteY77"/>
            </a:cxn>
          </a:cxnLst>
          <a:rect l="l" t="t" r="r" b="b"/>
          <a:pathLst>
            <a:path w="3521738" h="2882900">
              <a:moveTo>
                <a:pt x="266700" y="2730500"/>
              </a:moveTo>
              <a:cubicBezTo>
                <a:pt x="330200" y="2734733"/>
                <a:pt x="394012" y="2735617"/>
                <a:pt x="457200" y="2743200"/>
              </a:cubicBezTo>
              <a:cubicBezTo>
                <a:pt x="516398" y="2750304"/>
                <a:pt x="671271" y="2788280"/>
                <a:pt x="723900" y="2806700"/>
              </a:cubicBezTo>
              <a:cubicBezTo>
                <a:pt x="763253" y="2820473"/>
                <a:pt x="799489" y="2842015"/>
                <a:pt x="838200" y="2857500"/>
              </a:cubicBezTo>
              <a:cubicBezTo>
                <a:pt x="863059" y="2867444"/>
                <a:pt x="889000" y="2874433"/>
                <a:pt x="914400" y="2882900"/>
              </a:cubicBezTo>
              <a:cubicBezTo>
                <a:pt x="1388314" y="2803914"/>
                <a:pt x="966104" y="2864505"/>
                <a:pt x="1778000" y="2819400"/>
              </a:cubicBezTo>
              <a:cubicBezTo>
                <a:pt x="1795428" y="2818432"/>
                <a:pt x="1811499" y="2809007"/>
                <a:pt x="1828800" y="2806700"/>
              </a:cubicBezTo>
              <a:cubicBezTo>
                <a:pt x="1875149" y="2800520"/>
                <a:pt x="1921817" y="2796668"/>
                <a:pt x="1968500" y="2794000"/>
              </a:cubicBezTo>
              <a:cubicBezTo>
                <a:pt x="2064999" y="2788486"/>
                <a:pt x="2534519" y="2771625"/>
                <a:pt x="2616200" y="2768600"/>
              </a:cubicBezTo>
              <a:cubicBezTo>
                <a:pt x="2687672" y="2754306"/>
                <a:pt x="2674847" y="2760879"/>
                <a:pt x="2743200" y="2730500"/>
              </a:cubicBezTo>
              <a:cubicBezTo>
                <a:pt x="2760500" y="2722811"/>
                <a:pt x="2776039" y="2711087"/>
                <a:pt x="2794000" y="2705100"/>
              </a:cubicBezTo>
              <a:cubicBezTo>
                <a:pt x="2856953" y="2684116"/>
                <a:pt x="3021563" y="2681462"/>
                <a:pt x="3048000" y="2679700"/>
              </a:cubicBezTo>
              <a:cubicBezTo>
                <a:pt x="3087415" y="2666562"/>
                <a:pt x="3097666" y="2665140"/>
                <a:pt x="3136900" y="2641600"/>
              </a:cubicBezTo>
              <a:cubicBezTo>
                <a:pt x="3163077" y="2625894"/>
                <a:pt x="3184140" y="2600453"/>
                <a:pt x="3213100" y="2590800"/>
              </a:cubicBezTo>
              <a:cubicBezTo>
                <a:pt x="3225800" y="2586567"/>
                <a:pt x="3238895" y="2583373"/>
                <a:pt x="3251200" y="2578100"/>
              </a:cubicBezTo>
              <a:cubicBezTo>
                <a:pt x="3268601" y="2570642"/>
                <a:pt x="3283553" y="2556957"/>
                <a:pt x="3302000" y="2552700"/>
              </a:cubicBezTo>
              <a:cubicBezTo>
                <a:pt x="3339353" y="2544080"/>
                <a:pt x="3378200" y="2544233"/>
                <a:pt x="3416300" y="2540000"/>
              </a:cubicBezTo>
              <a:cubicBezTo>
                <a:pt x="3433233" y="2527300"/>
                <a:pt x="3452133" y="2516867"/>
                <a:pt x="3467100" y="2501900"/>
              </a:cubicBezTo>
              <a:cubicBezTo>
                <a:pt x="3491719" y="2477281"/>
                <a:pt x="3494871" y="2456688"/>
                <a:pt x="3505200" y="2425700"/>
              </a:cubicBezTo>
              <a:cubicBezTo>
                <a:pt x="3491274" y="1840814"/>
                <a:pt x="3521738" y="2067731"/>
                <a:pt x="3467100" y="1739900"/>
              </a:cubicBezTo>
              <a:cubicBezTo>
                <a:pt x="3451891" y="1648644"/>
                <a:pt x="3468684" y="1685126"/>
                <a:pt x="3429000" y="1625600"/>
              </a:cubicBezTo>
              <a:cubicBezTo>
                <a:pt x="3387884" y="1461138"/>
                <a:pt x="3423051" y="1585462"/>
                <a:pt x="3365500" y="1422400"/>
              </a:cubicBezTo>
              <a:cubicBezTo>
                <a:pt x="3352134" y="1384529"/>
                <a:pt x="3343497" y="1344894"/>
                <a:pt x="3327400" y="1308100"/>
              </a:cubicBezTo>
              <a:cubicBezTo>
                <a:pt x="3239079" y="1106223"/>
                <a:pt x="3311780" y="1353060"/>
                <a:pt x="3175000" y="1079500"/>
              </a:cubicBezTo>
              <a:lnTo>
                <a:pt x="3073400" y="876300"/>
              </a:lnTo>
              <a:cubicBezTo>
                <a:pt x="3042130" y="813760"/>
                <a:pt x="3035328" y="838237"/>
                <a:pt x="2997200" y="787400"/>
              </a:cubicBezTo>
              <a:cubicBezTo>
                <a:pt x="2969726" y="750768"/>
                <a:pt x="2950800" y="707867"/>
                <a:pt x="2921000" y="673100"/>
              </a:cubicBezTo>
              <a:cubicBezTo>
                <a:pt x="2708643" y="425350"/>
                <a:pt x="2976196" y="732896"/>
                <a:pt x="2768600" y="508000"/>
              </a:cubicBezTo>
              <a:cubicBezTo>
                <a:pt x="2723699" y="459357"/>
                <a:pt x="2691232" y="410841"/>
                <a:pt x="2641600" y="368300"/>
              </a:cubicBezTo>
              <a:cubicBezTo>
                <a:pt x="2630011" y="358367"/>
                <a:pt x="2615711" y="352058"/>
                <a:pt x="2603500" y="342900"/>
              </a:cubicBezTo>
              <a:cubicBezTo>
                <a:pt x="2564886" y="313940"/>
                <a:pt x="2529361" y="280774"/>
                <a:pt x="2489200" y="254000"/>
              </a:cubicBezTo>
              <a:cubicBezTo>
                <a:pt x="2476500" y="245533"/>
                <a:pt x="2464752" y="235426"/>
                <a:pt x="2451100" y="228600"/>
              </a:cubicBezTo>
              <a:cubicBezTo>
                <a:pt x="2324405" y="165253"/>
                <a:pt x="2579454" y="348036"/>
                <a:pt x="2286000" y="152400"/>
              </a:cubicBezTo>
              <a:cubicBezTo>
                <a:pt x="2260600" y="135467"/>
                <a:pt x="2238144" y="112937"/>
                <a:pt x="2209800" y="101600"/>
              </a:cubicBezTo>
              <a:cubicBezTo>
                <a:pt x="2176250" y="88180"/>
                <a:pt x="2143041" y="73455"/>
                <a:pt x="2108200" y="63500"/>
              </a:cubicBezTo>
              <a:cubicBezTo>
                <a:pt x="2091417" y="58705"/>
                <a:pt x="2074735" y="52839"/>
                <a:pt x="2057400" y="50800"/>
              </a:cubicBezTo>
              <a:cubicBezTo>
                <a:pt x="2002582" y="44351"/>
                <a:pt x="1947222" y="43592"/>
                <a:pt x="1892300" y="38100"/>
              </a:cubicBezTo>
              <a:cubicBezTo>
                <a:pt x="1844108" y="33281"/>
                <a:pt x="1787988" y="23386"/>
                <a:pt x="1739900" y="12700"/>
              </a:cubicBezTo>
              <a:cubicBezTo>
                <a:pt x="1722861" y="8914"/>
                <a:pt x="1706033" y="4233"/>
                <a:pt x="1689100" y="0"/>
              </a:cubicBezTo>
              <a:cubicBezTo>
                <a:pt x="1566333" y="4233"/>
                <a:pt x="1443400" y="5037"/>
                <a:pt x="1320800" y="12700"/>
              </a:cubicBezTo>
              <a:cubicBezTo>
                <a:pt x="1285023" y="14936"/>
                <a:pt x="1266189" y="37593"/>
                <a:pt x="1244600" y="63500"/>
              </a:cubicBezTo>
              <a:cubicBezTo>
                <a:pt x="1234829" y="75226"/>
                <a:pt x="1226026" y="87948"/>
                <a:pt x="1219200" y="101600"/>
              </a:cubicBezTo>
              <a:cubicBezTo>
                <a:pt x="1213213" y="113574"/>
                <a:pt x="1213926" y="128561"/>
                <a:pt x="1206500" y="139700"/>
              </a:cubicBezTo>
              <a:cubicBezTo>
                <a:pt x="1196537" y="154644"/>
                <a:pt x="1179898" y="164002"/>
                <a:pt x="1168400" y="177800"/>
              </a:cubicBezTo>
              <a:cubicBezTo>
                <a:pt x="1158629" y="189526"/>
                <a:pt x="1152771" y="204174"/>
                <a:pt x="1143000" y="215900"/>
              </a:cubicBezTo>
              <a:cubicBezTo>
                <a:pt x="1131502" y="229698"/>
                <a:pt x="1116398" y="240202"/>
                <a:pt x="1104900" y="254000"/>
              </a:cubicBezTo>
              <a:cubicBezTo>
                <a:pt x="1016493" y="360088"/>
                <a:pt x="1152710" y="218890"/>
                <a:pt x="1041400" y="330200"/>
              </a:cubicBezTo>
              <a:lnTo>
                <a:pt x="1016000" y="406400"/>
              </a:lnTo>
              <a:cubicBezTo>
                <a:pt x="1011173" y="420880"/>
                <a:pt x="998690" y="431557"/>
                <a:pt x="990600" y="444500"/>
              </a:cubicBezTo>
              <a:cubicBezTo>
                <a:pt x="977517" y="465432"/>
                <a:pt x="963539" y="485922"/>
                <a:pt x="952500" y="508000"/>
              </a:cubicBezTo>
              <a:cubicBezTo>
                <a:pt x="942305" y="528390"/>
                <a:pt x="934309" y="549873"/>
                <a:pt x="927100" y="571500"/>
              </a:cubicBezTo>
              <a:cubicBezTo>
                <a:pt x="921580" y="588059"/>
                <a:pt x="921276" y="606257"/>
                <a:pt x="914400" y="622300"/>
              </a:cubicBezTo>
              <a:cubicBezTo>
                <a:pt x="908387" y="636329"/>
                <a:pt x="897467" y="647700"/>
                <a:pt x="889000" y="660400"/>
              </a:cubicBezTo>
              <a:cubicBezTo>
                <a:pt x="863843" y="761029"/>
                <a:pt x="891742" y="660890"/>
                <a:pt x="838200" y="800100"/>
              </a:cubicBezTo>
              <a:cubicBezTo>
                <a:pt x="828589" y="825089"/>
                <a:pt x="821267" y="850900"/>
                <a:pt x="812800" y="876300"/>
              </a:cubicBezTo>
              <a:lnTo>
                <a:pt x="800100" y="914400"/>
              </a:lnTo>
              <a:cubicBezTo>
                <a:pt x="790519" y="943142"/>
                <a:pt x="753202" y="986947"/>
                <a:pt x="736600" y="1016000"/>
              </a:cubicBezTo>
              <a:cubicBezTo>
                <a:pt x="727207" y="1032438"/>
                <a:pt x="722204" y="1051394"/>
                <a:pt x="711200" y="1066800"/>
              </a:cubicBezTo>
              <a:cubicBezTo>
                <a:pt x="700761" y="1081415"/>
                <a:pt x="683063" y="1089956"/>
                <a:pt x="673100" y="1104900"/>
              </a:cubicBezTo>
              <a:cubicBezTo>
                <a:pt x="657348" y="1128529"/>
                <a:pt x="648598" y="1156169"/>
                <a:pt x="635000" y="1181100"/>
              </a:cubicBezTo>
              <a:cubicBezTo>
                <a:pt x="581628" y="1278949"/>
                <a:pt x="608700" y="1211020"/>
                <a:pt x="558800" y="1320800"/>
              </a:cubicBezTo>
              <a:cubicBezTo>
                <a:pt x="546354" y="1348182"/>
                <a:pt x="526999" y="1408502"/>
                <a:pt x="508000" y="1435100"/>
              </a:cubicBezTo>
              <a:cubicBezTo>
                <a:pt x="497561" y="1449715"/>
                <a:pt x="483250" y="1461185"/>
                <a:pt x="469900" y="1473200"/>
              </a:cubicBezTo>
              <a:cubicBezTo>
                <a:pt x="440890" y="1499309"/>
                <a:pt x="407694" y="1520927"/>
                <a:pt x="381000" y="1549400"/>
              </a:cubicBezTo>
              <a:cubicBezTo>
                <a:pt x="324871" y="1609271"/>
                <a:pt x="227105" y="1742891"/>
                <a:pt x="190500" y="1816100"/>
              </a:cubicBezTo>
              <a:cubicBezTo>
                <a:pt x="172539" y="1852021"/>
                <a:pt x="167315" y="1893112"/>
                <a:pt x="152400" y="1930400"/>
              </a:cubicBezTo>
              <a:cubicBezTo>
                <a:pt x="141853" y="1956767"/>
                <a:pt x="125834" y="1980650"/>
                <a:pt x="114300" y="2006600"/>
              </a:cubicBezTo>
              <a:cubicBezTo>
                <a:pt x="91949" y="2056890"/>
                <a:pt x="71967" y="2108200"/>
                <a:pt x="50800" y="2159000"/>
              </a:cubicBezTo>
              <a:cubicBezTo>
                <a:pt x="45651" y="2171357"/>
                <a:pt x="41549" y="2184165"/>
                <a:pt x="38100" y="2197100"/>
              </a:cubicBezTo>
              <a:cubicBezTo>
                <a:pt x="24608" y="2247695"/>
                <a:pt x="0" y="2349500"/>
                <a:pt x="0" y="2349500"/>
              </a:cubicBezTo>
              <a:cubicBezTo>
                <a:pt x="4233" y="2396067"/>
                <a:pt x="2903" y="2443479"/>
                <a:pt x="12700" y="2489200"/>
              </a:cubicBezTo>
              <a:cubicBezTo>
                <a:pt x="15898" y="2504125"/>
                <a:pt x="31274" y="2513648"/>
                <a:pt x="38100" y="2527300"/>
              </a:cubicBezTo>
              <a:cubicBezTo>
                <a:pt x="44087" y="2539274"/>
                <a:pt x="44813" y="2553426"/>
                <a:pt x="50800" y="2565400"/>
              </a:cubicBezTo>
              <a:cubicBezTo>
                <a:pt x="60777" y="2585353"/>
                <a:pt x="104712" y="2640877"/>
                <a:pt x="114300" y="2654300"/>
              </a:cubicBezTo>
              <a:cubicBezTo>
                <a:pt x="123172" y="2666720"/>
                <a:pt x="132874" y="2678748"/>
                <a:pt x="139700" y="2692400"/>
              </a:cubicBezTo>
              <a:cubicBezTo>
                <a:pt x="145687" y="2704374"/>
                <a:pt x="141507" y="2722719"/>
                <a:pt x="152400" y="2730500"/>
              </a:cubicBezTo>
              <a:cubicBezTo>
                <a:pt x="174187" y="2746062"/>
                <a:pt x="228600" y="2755900"/>
                <a:pt x="228600" y="2755900"/>
              </a:cubicBezTo>
              <a:lnTo>
                <a:pt x="266700" y="2730500"/>
              </a:lnTo>
              <a:close/>
            </a:path>
          </a:pathLst>
        </a:custGeom>
        <a:solidFill xmlns:a="http://schemas.openxmlformats.org/drawingml/2006/main">
          <a:schemeClr val="accent1">
            <a:alpha val="29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0.02421</cdr:y>
    </cdr:from>
    <cdr:to>
      <cdr:x>0.79137</cdr:x>
      <cdr:y>0.05806</cdr:y>
    </cdr:to>
    <cdr:sp macro="" textlink="">
      <cdr:nvSpPr>
        <cdr:cNvPr id="2" name="Oval 1"/>
        <cdr:cNvSpPr/>
      </cdr:nvSpPr>
      <cdr:spPr>
        <a:xfrm xmlns:a="http://schemas.openxmlformats.org/drawingml/2006/main">
          <a:off x="6948264" y="144016"/>
          <a:ext cx="288036" cy="201383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0.61812</cdr:x>
      <cdr:y>0.87597</cdr:y>
    </cdr:from>
    <cdr:to>
      <cdr:x>0.79137</cdr:x>
      <cdr:y>0.97664</cdr:y>
    </cdr:to>
    <cdr:sp macro="" textlink="">
      <cdr:nvSpPr>
        <cdr:cNvPr id="5" name="Parallelogram 4"/>
        <cdr:cNvSpPr/>
      </cdr:nvSpPr>
      <cdr:spPr>
        <a:xfrm xmlns:a="http://schemas.openxmlformats.org/drawingml/2006/main">
          <a:off x="5652120" y="5400600"/>
          <a:ext cx="1584176" cy="620667"/>
        </a:xfrm>
        <a:prstGeom xmlns:a="http://schemas.openxmlformats.org/drawingml/2006/main" prst="parallelogram">
          <a:avLst>
            <a:gd name="adj" fmla="val 82320"/>
          </a:avLst>
        </a:prstGeom>
        <a:solidFill xmlns:a="http://schemas.openxmlformats.org/drawingml/2006/main">
          <a:srgbClr val="FA311C">
            <a:alpha val="50000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0.8116</cdr:x>
      <cdr:y>0.76587</cdr:y>
    </cdr:from>
    <cdr:to>
      <cdr:x>0.99661</cdr:x>
      <cdr:y>0.84987</cdr:y>
    </cdr:to>
    <cdr:sp macro="" textlink="">
      <cdr:nvSpPr>
        <cdr:cNvPr id="2" name="TextBox 1"/>
        <cdr:cNvSpPr txBox="1"/>
      </cdr:nvSpPr>
      <cdr:spPr>
        <a:xfrm xmlns:a="http://schemas.openxmlformats.org/drawingml/2006/main" rot="1793136">
          <a:off x="7421281" y="5252315"/>
          <a:ext cx="169168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solidFill>
                <a:schemeClr val="tx1"/>
              </a:solidFill>
            </a:rPr>
            <a:t>33.3% of all crimes</a:t>
          </a:r>
          <a:endParaRPr lang="en-GB" sz="1100" b="1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D7062-942B-49E2-8ECA-17F2F48958D2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57862-2955-47BC-B536-2D5F887EF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9371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6AD7C-CD4A-4121-BE79-9BD2A8FFE918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DBD55-B3AF-4B26-8105-7859A9AC8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658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8498F234-3EAB-4E30-B05D-48E07AFE13B1}" type="datetimeFigureOut">
              <a:rPr lang="en-US" smtClean="0"/>
              <a:pPr>
                <a:defRPr/>
              </a:pPr>
              <a:t>7/8/2011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442FCB0-4A17-4F60-865F-E3EF07241CA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73C49C-0AB1-406A-90E9-913424D9CFBD}" type="datetimeFigureOut">
              <a:rPr lang="en-US" smtClean="0"/>
              <a:pPr>
                <a:defRPr/>
              </a:pPr>
              <a:t>7/8/2011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F43FEB-121C-4C87-B8A3-42C1CCB4212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00E08F-A192-4E02-B24C-A44174D3AF21}" type="datetimeFigureOut">
              <a:rPr lang="en-US" smtClean="0"/>
              <a:pPr>
                <a:defRPr/>
              </a:pPr>
              <a:t>7/8/2011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2E7FF8-4D2D-4354-A4CC-CD0288DBA19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A02F1A-2397-4280-B4C8-0DAFC76E14B5}" type="datetimeFigureOut">
              <a:rPr lang="en-US" smtClean="0"/>
              <a:pPr>
                <a:defRPr/>
              </a:pPr>
              <a:t>7/8/2011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A77359-0F5E-4E8B-95E5-0F22E5E63DA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36B3A52B-D58E-43B9-8971-B77010BA33B0}" type="datetimeFigureOut">
              <a:rPr lang="en-US" smtClean="0"/>
              <a:pPr>
                <a:defRPr/>
              </a:pPr>
              <a:t>7/8/2011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FFE3EAE-98EA-4909-B234-1CF17752AC8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68062E-DEBE-43F9-B9E4-255563C0CB08}" type="datetimeFigureOut">
              <a:rPr lang="en-US" smtClean="0"/>
              <a:pPr>
                <a:defRPr/>
              </a:pPr>
              <a:t>7/8/2011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8F960926-6ED5-408D-8E07-230E0D9CE6C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B30284-BA95-47EA-BE59-C9E5A0FAD709}" type="datetimeFigureOut">
              <a:rPr lang="en-US" smtClean="0"/>
              <a:pPr>
                <a:defRPr/>
              </a:pPr>
              <a:t>7/8/2011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81D862C9-5327-4A23-B28C-A85CB6F18D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FA08A9-4D3D-4621-B1AB-E1D0225E5475}" type="datetimeFigureOut">
              <a:rPr lang="en-US" smtClean="0"/>
              <a:pPr>
                <a:defRPr/>
              </a:pPr>
              <a:t>7/8/2011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E4512C-92F9-42AD-9BB2-599339FBE89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CD64B9-45C5-42C1-93BF-EC012162E1FB}" type="datetimeFigureOut">
              <a:rPr lang="en-US" smtClean="0"/>
              <a:pPr>
                <a:defRPr/>
              </a:pPr>
              <a:t>7/8/2011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BED87C-6C7A-4A48-B84D-1F369F3046B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65F745A9-E4A2-4B63-B972-0BB0A864C685}" type="datetimeFigureOut">
              <a:rPr lang="en-US" smtClean="0"/>
              <a:pPr>
                <a:defRPr/>
              </a:pPr>
              <a:t>7/8/2011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AE575D3-022D-45A0-A733-FCBF6B8AA09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DF22C132-07F4-4B1C-B8DD-E0EE12A65877}" type="datetimeFigureOut">
              <a:rPr lang="en-US" smtClean="0"/>
              <a:pPr>
                <a:defRPr/>
              </a:pPr>
              <a:t>7/8/2011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7674A1E-68ED-4014-9860-1DB9AA778DC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4BDB1703-3EFB-4DC2-8EBF-F12F869E0F78}" type="datetimeFigureOut">
              <a:rPr lang="en-US" smtClean="0"/>
              <a:pPr>
                <a:defRPr/>
              </a:pPr>
              <a:t>7/8/2011</a:t>
            </a:fld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872478CD-19DF-4BE6-8C8A-1FE273C71B7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slateman.co.uk/psuknw/crests/psuknw-btp-log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8149310" y="44624"/>
            <a:ext cx="887186" cy="1152127"/>
          </a:xfrm>
          <a:prstGeom prst="rect">
            <a:avLst/>
          </a:prstGeom>
          <a:noFill/>
        </p:spPr>
      </p:pic>
      <p:pic>
        <p:nvPicPr>
          <p:cNvPr id="38920" name="Picture 8" descr="London underground tube map full moon vi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068960"/>
            <a:ext cx="3888432" cy="3109290"/>
          </a:xfrm>
          <a:prstGeom prst="rect">
            <a:avLst/>
          </a:prstGeom>
          <a:noFill/>
        </p:spPr>
      </p:pic>
      <p:pic>
        <p:nvPicPr>
          <p:cNvPr id="7" name="Picture 2" descr="[The Cambridge University crest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16632"/>
            <a:ext cx="900100" cy="1008112"/>
          </a:xfrm>
          <a:prstGeom prst="rect">
            <a:avLst/>
          </a:prstGeom>
          <a:noFill/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1772816"/>
            <a:ext cx="8991600" cy="402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endParaRPr lang="en-GB" sz="3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16904" y="1347267"/>
            <a:ext cx="8991600" cy="30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 smtClean="0">
                <a:latin typeface="+mn-lt"/>
                <a:cs typeface="Calibri" pitchFamily="34" charset="0"/>
              </a:rPr>
              <a:t>London Underground Crime Data (</a:t>
            </a:r>
            <a:r>
              <a:rPr lang="en-GB" sz="3000" b="1" dirty="0" smtClean="0">
                <a:cs typeface="Calibri" pitchFamily="34" charset="0"/>
              </a:rPr>
              <a:t>2009-2011)</a:t>
            </a:r>
            <a:endParaRPr lang="en-GB" sz="3000" b="1" dirty="0" smtClean="0">
              <a:latin typeface="+mn-lt"/>
              <a:cs typeface="Calibri" pitchFamily="34" charset="0"/>
            </a:endParaRPr>
          </a:p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 smtClean="0">
                <a:latin typeface="+mn-lt"/>
                <a:cs typeface="Calibri" pitchFamily="34" charset="0"/>
              </a:rPr>
              <a:t>&amp;</a:t>
            </a:r>
          </a:p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 smtClean="0">
                <a:latin typeface="+mn-lt"/>
                <a:cs typeface="Calibri" pitchFamily="34" charset="0"/>
              </a:rPr>
              <a:t>Operation “</a:t>
            </a:r>
            <a:r>
              <a:rPr lang="en-GB" sz="3000" b="1" dirty="0" err="1" smtClean="0">
                <a:latin typeface="+mn-lt"/>
                <a:cs typeface="Calibri" pitchFamily="34" charset="0"/>
              </a:rPr>
              <a:t>BTP</a:t>
            </a:r>
            <a:r>
              <a:rPr lang="en-GB" sz="3000" b="1" dirty="0" smtClean="0">
                <a:latin typeface="+mn-lt"/>
                <a:cs typeface="Calibri" pitchFamily="34" charset="0"/>
              </a:rPr>
              <a:t>-LU-RCT”</a:t>
            </a:r>
          </a:p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endParaRPr lang="en-GB" sz="3000" b="1" dirty="0" smtClean="0">
              <a:latin typeface="+mn-lt"/>
              <a:cs typeface="Calibri" pitchFamily="34" charset="0"/>
            </a:endParaRPr>
          </a:p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endParaRPr lang="en-GB" sz="3000" b="1" dirty="0" smtClean="0">
              <a:latin typeface="+mn-lt"/>
              <a:cs typeface="Calibri" pitchFamily="34" charset="0"/>
            </a:endParaRPr>
          </a:p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endParaRPr lang="en-GB" sz="3000" b="1" dirty="0">
              <a:latin typeface="+mn-lt"/>
              <a:cs typeface="Calibri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67544" y="5724128"/>
            <a:ext cx="8280920" cy="101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+mj-lt"/>
                <a:cs typeface="+mn-cs"/>
              </a:rPr>
              <a:t/>
            </a:r>
            <a:br>
              <a:rPr lang="en-GB" b="1" dirty="0">
                <a:latin typeface="+mj-lt"/>
                <a:cs typeface="+mn-cs"/>
              </a:rPr>
            </a:br>
            <a:endParaRPr lang="en-GB" dirty="0">
              <a:latin typeface="+mj-lt"/>
              <a:cs typeface="+mn-cs"/>
            </a:endParaRP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+mj-lt"/>
              <a:cs typeface="+mn-cs"/>
            </a:endParaRPr>
          </a:p>
          <a:p>
            <a:pPr marL="54864"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cs typeface="Calibri" pitchFamily="34" charset="0"/>
              </a:rPr>
              <a:t>Barak Ariel  &amp;  Lawrence Sherman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59632" y="116632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" lvl="0" algn="ctr"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cs typeface="Calibri" pitchFamily="34" charset="0"/>
              </a:rPr>
              <a:t>4</a:t>
            </a:r>
            <a:r>
              <a:rPr lang="en-GB" b="1" baseline="30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cs typeface="Calibri" pitchFamily="34" charset="0"/>
              </a:rPr>
              <a:t>th</a:t>
            </a:r>
            <a:r>
              <a:rPr lang="en-GB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cs typeface="Calibri" pitchFamily="34" charset="0"/>
              </a:rPr>
              <a:t> International Evidence Based Policing Conference</a:t>
            </a:r>
          </a:p>
          <a:p>
            <a:pPr marL="54864" lvl="0" algn="ctr"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cs typeface="Calibri" pitchFamily="34" charset="0"/>
              </a:rPr>
              <a:t>5 July 2011</a:t>
            </a:r>
            <a:endParaRPr lang="en-GB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0" y="332656"/>
          <a:ext cx="9144000" cy="6525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Crimes in Stations </a:t>
            </a:r>
            <a:br>
              <a:rPr lang="en-GB" dirty="0" smtClean="0"/>
            </a:br>
            <a:r>
              <a:rPr lang="en-GB" dirty="0" smtClean="0"/>
              <a:t>but NOT on Trains 2010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33 Stations (out of 334) produce 50% of all hard crimes</a:t>
            </a:r>
            <a:r>
              <a:rPr lang="en-GB" baseline="30000" dirty="0" smtClean="0"/>
              <a:t>*</a:t>
            </a:r>
            <a:r>
              <a:rPr lang="en-GB" dirty="0" smtClean="0"/>
              <a:t> in London Underground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190500" lvl="2" indent="-190500">
              <a:buNone/>
            </a:pPr>
            <a:r>
              <a:rPr lang="en-GB" sz="1800" baseline="30000" dirty="0" smtClean="0"/>
              <a:t>* </a:t>
            </a:r>
            <a:r>
              <a:rPr lang="en-GB" sz="1800" dirty="0" smtClean="0"/>
              <a:t>violence, sexual assaults, drugs, criminal damage, robbery, public disorder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80" y="253536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GB" sz="3600" dirty="0" smtClean="0"/>
              <a:t>Crimes On Trains only (2010)</a:t>
            </a:r>
            <a:endParaRPr lang="en-GB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2165" y="1916832"/>
          <a:ext cx="8487919" cy="36576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656184"/>
                <a:gridCol w="724868"/>
                <a:gridCol w="1052586"/>
                <a:gridCol w="877887"/>
                <a:gridCol w="984678"/>
                <a:gridCol w="1103483"/>
                <a:gridCol w="1103555"/>
                <a:gridCol w="984678"/>
              </a:tblGrid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sng" strike="noStrike" dirty="0" smtClean="0">
                          <a:solidFill>
                            <a:srgbClr val="C00000"/>
                          </a:solidFill>
                        </a:rPr>
                        <a:t>Line</a:t>
                      </a:r>
                      <a:endParaRPr lang="en-GB" sz="2000" b="1" i="0" u="sng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sng" strike="noStrike" dirty="0">
                          <a:solidFill>
                            <a:srgbClr val="C00000"/>
                          </a:solidFill>
                        </a:rPr>
                        <a:t> -7AM</a:t>
                      </a:r>
                      <a:endParaRPr lang="en-GB" sz="2000" b="1" i="0" u="sng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sng" strike="noStrike" dirty="0">
                          <a:solidFill>
                            <a:srgbClr val="C00000"/>
                          </a:solidFill>
                        </a:rPr>
                        <a:t>7-10AM</a:t>
                      </a:r>
                      <a:endParaRPr lang="en-GB" sz="2000" b="1" i="0" u="sng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sng" strike="noStrike" dirty="0">
                          <a:solidFill>
                            <a:srgbClr val="C00000"/>
                          </a:solidFill>
                        </a:rPr>
                        <a:t>10-4PM</a:t>
                      </a:r>
                      <a:endParaRPr lang="en-GB" sz="2000" b="1" i="0" u="sng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sng" strike="noStrike" dirty="0">
                          <a:solidFill>
                            <a:srgbClr val="C00000"/>
                          </a:solidFill>
                        </a:rPr>
                        <a:t>4-7PM</a:t>
                      </a:r>
                      <a:endParaRPr lang="en-GB" sz="2000" b="1" i="0" u="sng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sng" strike="noStrike" dirty="0">
                          <a:solidFill>
                            <a:srgbClr val="C00000"/>
                          </a:solidFill>
                        </a:rPr>
                        <a:t>7-10PM</a:t>
                      </a:r>
                      <a:endParaRPr lang="en-GB" sz="2000" b="1" i="0" u="sng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sng" strike="noStrike" dirty="0">
                          <a:solidFill>
                            <a:srgbClr val="C00000"/>
                          </a:solidFill>
                        </a:rPr>
                        <a:t>10PM+</a:t>
                      </a:r>
                      <a:endParaRPr lang="en-GB" sz="2000" b="1" i="0" u="sng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sng" strike="noStrike" dirty="0" smtClean="0">
                          <a:solidFill>
                            <a:srgbClr val="C00000"/>
                          </a:solidFill>
                        </a:rPr>
                        <a:t>Total</a:t>
                      </a:r>
                      <a:endParaRPr lang="en-GB" sz="2000" b="1" i="0" u="sng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/>
                        <a:t>Central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62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141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156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rgbClr val="C00000"/>
                          </a:solidFill>
                        </a:rPr>
                        <a:t>288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197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121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rgbClr val="C00000"/>
                          </a:solidFill>
                        </a:rPr>
                        <a:t>965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/>
                        <a:t>Piccadilly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45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68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156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rgbClr val="C00000"/>
                          </a:solidFill>
                        </a:rPr>
                        <a:t>234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159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88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rgbClr val="C00000"/>
                          </a:solidFill>
                        </a:rPr>
                        <a:t>750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/>
                        <a:t>Circle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19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95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146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rgbClr val="C00000"/>
                          </a:solidFill>
                        </a:rPr>
                        <a:t>210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135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79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rgbClr val="C00000"/>
                          </a:solidFill>
                        </a:rPr>
                        <a:t>684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/>
                        <a:t>Jubilee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36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101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99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rgbClr val="C00000"/>
                          </a:solidFill>
                        </a:rPr>
                        <a:t>140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107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91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rgbClr val="C00000"/>
                          </a:solidFill>
                        </a:rPr>
                        <a:t>574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/>
                        <a:t>District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62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62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101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rgbClr val="C00000"/>
                          </a:solidFill>
                        </a:rPr>
                        <a:t>123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95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89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rgbClr val="C00000"/>
                          </a:solidFill>
                        </a:rPr>
                        <a:t>532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/>
                        <a:t>Northern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28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74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102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rgbClr val="C00000"/>
                          </a:solidFill>
                        </a:rPr>
                        <a:t>127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90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87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rgbClr val="C00000"/>
                          </a:solidFill>
                        </a:rPr>
                        <a:t>508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/>
                        <a:t>Bakerloo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25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70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120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rgbClr val="C00000"/>
                          </a:solidFill>
                        </a:rPr>
                        <a:t>119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78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46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rgbClr val="C00000"/>
                          </a:solidFill>
                        </a:rPr>
                        <a:t>458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/>
                        <a:t>Victoria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6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47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74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rgbClr val="C00000"/>
                          </a:solidFill>
                        </a:rPr>
                        <a:t>114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116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50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rgbClr val="C00000"/>
                          </a:solidFill>
                        </a:rPr>
                        <a:t>407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/>
                        <a:t>Metropolitan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26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26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58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rgbClr val="C00000"/>
                          </a:solidFill>
                        </a:rPr>
                        <a:t>56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44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57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rgbClr val="C00000"/>
                          </a:solidFill>
                        </a:rPr>
                        <a:t>267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/>
                        <a:t>DLR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2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22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42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rgbClr val="C00000"/>
                          </a:solidFill>
                        </a:rPr>
                        <a:t>46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33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21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rgbClr val="C00000"/>
                          </a:solidFill>
                        </a:rPr>
                        <a:t>166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solidFill>
                            <a:srgbClr val="C00000"/>
                          </a:solidFill>
                        </a:rPr>
                        <a:t>Grand Total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rgbClr val="C00000"/>
                          </a:solidFill>
                        </a:rPr>
                        <a:t>311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rgbClr val="C00000"/>
                          </a:solidFill>
                        </a:rPr>
                        <a:t>706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rgbClr val="C00000"/>
                          </a:solidFill>
                        </a:rPr>
                        <a:t>1054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rgbClr val="C00000"/>
                          </a:solidFill>
                        </a:rPr>
                        <a:t>1457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rgbClr val="C00000"/>
                          </a:solidFill>
                        </a:rPr>
                        <a:t>1054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rgbClr val="C00000"/>
                          </a:solidFill>
                        </a:rPr>
                        <a:t>729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solidFill>
                            <a:srgbClr val="C00000"/>
                          </a:solidFill>
                        </a:rPr>
                        <a:t>5,311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53536"/>
            <a:ext cx="8640960" cy="1143000"/>
          </a:xfrm>
        </p:spPr>
        <p:txBody>
          <a:bodyPr>
            <a:normAutofit/>
          </a:bodyPr>
          <a:lstStyle/>
          <a:p>
            <a:pPr algn="ctr"/>
            <a:r>
              <a:rPr lang="en-GB" sz="3800" b="1" u="sng" dirty="0" smtClean="0"/>
              <a:t>Crimes on Platforms ONLY 2010</a:t>
            </a:r>
            <a:endParaRPr lang="en-GB" sz="3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5% of platforms (n=15) produce 33% of all hard crimes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6"/>
          <a:ext cx="9144000" cy="70172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52925"/>
                <a:gridCol w="5429110"/>
                <a:gridCol w="1561965"/>
              </a:tblGrid>
              <a:tr h="30228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3000" b="1" u="sng" strike="noStrike" dirty="0"/>
                        <a:t>Top Two Places in Each </a:t>
                      </a:r>
                      <a:r>
                        <a:rPr lang="en-GB" sz="3000" b="1" u="sng" strike="noStrike" dirty="0" smtClean="0"/>
                        <a:t>Station X Line</a:t>
                      </a:r>
                      <a:r>
                        <a:rPr lang="en-GB" sz="3000" b="1" u="sng" strike="noStrike" baseline="0" dirty="0" smtClean="0"/>
                        <a:t> </a:t>
                      </a:r>
                      <a:r>
                        <a:rPr lang="en-GB" sz="3000" b="1" u="sng" strike="noStrike" dirty="0" smtClean="0"/>
                        <a:t>(n=15,472)</a:t>
                      </a:r>
                      <a:endParaRPr lang="en-GB" sz="30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147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 smtClean="0"/>
                        <a:t>Bakerloo Line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 smtClean="0"/>
                        <a:t>1297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</a:tr>
              <a:tr h="2114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/>
                        <a:t>8% of places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/>
                        <a:t>Oxford circus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smtClean="0"/>
                        <a:t>546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</a:tr>
              <a:tr h="2114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/>
                        <a:t>61% of crime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/>
                        <a:t>Piccadilly circus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smtClean="0"/>
                        <a:t>252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</a:tr>
              <a:tr h="21147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 smtClean="0"/>
                        <a:t>Central Line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smtClean="0"/>
                        <a:t>2631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</a:tr>
              <a:tr h="2114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/>
                        <a:t>4% of places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/>
                        <a:t>Holborn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smtClean="0"/>
                        <a:t>420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</a:tr>
              <a:tr h="2114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/>
                        <a:t>27% of crime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/>
                        <a:t>Bank monument complex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smtClean="0"/>
                        <a:t>277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</a:tr>
              <a:tr h="21147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 smtClean="0"/>
                        <a:t>Circle Line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smtClean="0"/>
                        <a:t>1939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</a:tr>
              <a:tr h="2114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/>
                        <a:t>9% of places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/>
                        <a:t>Kings Cross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smtClean="0"/>
                        <a:t>600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</a:tr>
              <a:tr h="22955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/>
                        <a:t>50% of crime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/>
                        <a:t>Liverpool street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smtClean="0"/>
                        <a:t>378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</a:tr>
              <a:tr h="21147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 smtClean="0"/>
                        <a:t>District Line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smtClean="0"/>
                        <a:t>1864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</a:tr>
              <a:tr h="2114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/>
                        <a:t>4% of places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/>
                        <a:t>Earls court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smtClean="0"/>
                        <a:t>329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</a:tr>
              <a:tr h="2114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/>
                        <a:t>28% of crime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/>
                        <a:t>Hammersmith district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smtClean="0"/>
                        <a:t>199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</a:tr>
              <a:tr h="21147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 smtClean="0"/>
                        <a:t>DLR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smtClean="0"/>
                        <a:t>553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</a:tr>
              <a:tr h="2114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/>
                        <a:t>5% of places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/>
                        <a:t>Poplar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smtClean="0"/>
                        <a:t>63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</a:tr>
              <a:tr h="2114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/>
                        <a:t>20% of crime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/>
                        <a:t>Canary wharf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smtClean="0"/>
                        <a:t>48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</a:tr>
              <a:tr h="21147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 smtClean="0"/>
                        <a:t>Jubilee Line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smtClean="0"/>
                        <a:t>1723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</a:tr>
              <a:tr h="2114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/>
                        <a:t>7% of places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/>
                        <a:t>Stratford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smtClean="0"/>
                        <a:t>397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</a:tr>
              <a:tr h="2114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/>
                        <a:t>35% of crime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/>
                        <a:t>Waterloo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smtClean="0"/>
                        <a:t>207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</a:tr>
              <a:tr h="21147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 smtClean="0"/>
                        <a:t>Metropolitan Line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smtClean="0"/>
                        <a:t>872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</a:tr>
              <a:tr h="2114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/>
                        <a:t>8% of places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/>
                        <a:t>Baker street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smtClean="0"/>
                        <a:t>210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</a:tr>
              <a:tr h="2114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/>
                        <a:t>36% of crime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/>
                        <a:t>Harrow on the hill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smtClean="0"/>
                        <a:t>102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</a:tr>
              <a:tr h="21147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 smtClean="0"/>
                        <a:t>Northern Line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smtClean="0"/>
                        <a:t>1436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</a:tr>
              <a:tr h="2114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/>
                        <a:t>8% of places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/>
                        <a:t>Euston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smtClean="0"/>
                        <a:t>185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</a:tr>
              <a:tr h="2114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/>
                        <a:t>27% of crime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/>
                        <a:t>Tottenham court road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smtClean="0"/>
                        <a:t>201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</a:tr>
              <a:tr h="21147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 smtClean="0"/>
                        <a:t>Piccadilly Line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smtClean="0"/>
                        <a:t>2103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</a:tr>
              <a:tr h="2114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/>
                        <a:t>5% of places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/>
                        <a:t>Green park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smtClean="0"/>
                        <a:t>374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</a:tr>
              <a:tr h="2114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/>
                        <a:t>34% of crime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/>
                        <a:t>Leicester square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smtClean="0"/>
                        <a:t>336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>
                    <a:solidFill>
                      <a:srgbClr val="92D050"/>
                    </a:solidFill>
                  </a:tcPr>
                </a:tc>
              </a:tr>
              <a:tr h="21147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 smtClean="0"/>
                        <a:t>Victoria Line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smtClean="0"/>
                        <a:t>1054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</a:tr>
              <a:tr h="2114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/>
                        <a:t>17% of places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/>
                        <a:t>Northumberland park depot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smtClean="0"/>
                        <a:t>108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</a:tr>
              <a:tr h="2114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/>
                        <a:t>54% of crime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/>
                        <a:t>Victoria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smtClean="0"/>
                        <a:t>456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8" marR="4768" marT="4768" marB="0" anchor="b"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rot="16200000" flipH="1">
            <a:off x="-1967035" y="3559323"/>
            <a:ext cx="6597352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95536" y="5085184"/>
            <a:ext cx="8748464" cy="1296144"/>
          </a:xfrm>
          <a:prstGeom prst="roundRect">
            <a:avLst/>
          </a:prstGeom>
          <a:solidFill>
            <a:srgbClr val="FF0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ndon Tube Map - Bakerloo 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80720"/>
          </a:xfrm>
          <a:prstGeom prst="rect">
            <a:avLst/>
          </a:prstGeom>
          <a:noFill/>
        </p:spPr>
      </p:pic>
      <p:sp>
        <p:nvSpPr>
          <p:cNvPr id="6" name="Freeform 5"/>
          <p:cNvSpPr/>
          <p:nvPr/>
        </p:nvSpPr>
        <p:spPr>
          <a:xfrm>
            <a:off x="6804248" y="4797152"/>
            <a:ext cx="213360" cy="269110"/>
          </a:xfrm>
          <a:custGeom>
            <a:avLst/>
            <a:gdLst>
              <a:gd name="connsiteX0" fmla="*/ 213360 w 213360"/>
              <a:gd name="connsiteY0" fmla="*/ 269110 h 269110"/>
              <a:gd name="connsiteX1" fmla="*/ 190500 w 213360"/>
              <a:gd name="connsiteY1" fmla="*/ 261490 h 269110"/>
              <a:gd name="connsiteX2" fmla="*/ 167640 w 213360"/>
              <a:gd name="connsiteY2" fmla="*/ 215770 h 269110"/>
              <a:gd name="connsiteX3" fmla="*/ 121920 w 213360"/>
              <a:gd name="connsiteY3" fmla="*/ 185290 h 269110"/>
              <a:gd name="connsiteX4" fmla="*/ 91440 w 213360"/>
              <a:gd name="connsiteY4" fmla="*/ 139570 h 269110"/>
              <a:gd name="connsiteX5" fmla="*/ 53340 w 213360"/>
              <a:gd name="connsiteY5" fmla="*/ 93850 h 269110"/>
              <a:gd name="connsiteX6" fmla="*/ 15240 w 213360"/>
              <a:gd name="connsiteY6" fmla="*/ 25270 h 269110"/>
              <a:gd name="connsiteX7" fmla="*/ 0 w 213360"/>
              <a:gd name="connsiteY7" fmla="*/ 2410 h 26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360" h="269110">
                <a:moveTo>
                  <a:pt x="213360" y="269110"/>
                </a:moveTo>
                <a:cubicBezTo>
                  <a:pt x="205740" y="266570"/>
                  <a:pt x="196772" y="266508"/>
                  <a:pt x="190500" y="261490"/>
                </a:cubicBezTo>
                <a:cubicBezTo>
                  <a:pt x="164807" y="240935"/>
                  <a:pt x="183416" y="239435"/>
                  <a:pt x="167640" y="215770"/>
                </a:cubicBezTo>
                <a:cubicBezTo>
                  <a:pt x="151332" y="191307"/>
                  <a:pt x="145887" y="193279"/>
                  <a:pt x="121920" y="185290"/>
                </a:cubicBezTo>
                <a:lnTo>
                  <a:pt x="91440" y="139570"/>
                </a:lnTo>
                <a:cubicBezTo>
                  <a:pt x="67514" y="103681"/>
                  <a:pt x="69960" y="131246"/>
                  <a:pt x="53340" y="93850"/>
                </a:cubicBezTo>
                <a:cubicBezTo>
                  <a:pt x="23504" y="26718"/>
                  <a:pt x="56965" y="66995"/>
                  <a:pt x="15240" y="25270"/>
                </a:cubicBezTo>
                <a:cubicBezTo>
                  <a:pt x="6817" y="0"/>
                  <a:pt x="15652" y="2410"/>
                  <a:pt x="0" y="241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0" y="63963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+mn-lt"/>
              </a:rPr>
              <a:t>Bakerloo Line - Train &amp; Platform  crimes 2010 Data (n=588)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15616" y="155679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99592" y="98072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31912" y="6290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40" y="20515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403648" y="26276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123728" y="31409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21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771800" y="34917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347864" y="35637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851920" y="36357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499992" y="37170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29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860032" y="36357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076056" y="37890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4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292080" y="39957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724128" y="43651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868144" y="38610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18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6228184" y="41490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0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6588224" y="422108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6372200" y="47251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270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588224" y="52919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108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7164288" y="46438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29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7596336" y="54452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8028384" y="55892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5186363" y="4680499"/>
            <a:ext cx="485775" cy="158201"/>
          </a:xfrm>
          <a:custGeom>
            <a:avLst/>
            <a:gdLst>
              <a:gd name="connsiteX0" fmla="*/ 485775 w 485775"/>
              <a:gd name="connsiteY0" fmla="*/ 158201 h 158201"/>
              <a:gd name="connsiteX1" fmla="*/ 442912 w 485775"/>
              <a:gd name="connsiteY1" fmla="*/ 143914 h 158201"/>
              <a:gd name="connsiteX2" fmla="*/ 414337 w 485775"/>
              <a:gd name="connsiteY2" fmla="*/ 134389 h 158201"/>
              <a:gd name="connsiteX3" fmla="*/ 395287 w 485775"/>
              <a:gd name="connsiteY3" fmla="*/ 129626 h 158201"/>
              <a:gd name="connsiteX4" fmla="*/ 381000 w 485775"/>
              <a:gd name="connsiteY4" fmla="*/ 120101 h 158201"/>
              <a:gd name="connsiteX5" fmla="*/ 371475 w 485775"/>
              <a:gd name="connsiteY5" fmla="*/ 105814 h 158201"/>
              <a:gd name="connsiteX6" fmla="*/ 352425 w 485775"/>
              <a:gd name="connsiteY6" fmla="*/ 101051 h 158201"/>
              <a:gd name="connsiteX7" fmla="*/ 300037 w 485775"/>
              <a:gd name="connsiteY7" fmla="*/ 62951 h 158201"/>
              <a:gd name="connsiteX8" fmla="*/ 285750 w 485775"/>
              <a:gd name="connsiteY8" fmla="*/ 58189 h 158201"/>
              <a:gd name="connsiteX9" fmla="*/ 257175 w 485775"/>
              <a:gd name="connsiteY9" fmla="*/ 34376 h 158201"/>
              <a:gd name="connsiteX10" fmla="*/ 242887 w 485775"/>
              <a:gd name="connsiteY10" fmla="*/ 29614 h 158201"/>
              <a:gd name="connsiteX11" fmla="*/ 228600 w 485775"/>
              <a:gd name="connsiteY11" fmla="*/ 20089 h 158201"/>
              <a:gd name="connsiteX12" fmla="*/ 195262 w 485775"/>
              <a:gd name="connsiteY12" fmla="*/ 10564 h 158201"/>
              <a:gd name="connsiteX13" fmla="*/ 133350 w 485775"/>
              <a:gd name="connsiteY13" fmla="*/ 1039 h 158201"/>
              <a:gd name="connsiteX14" fmla="*/ 114300 w 485775"/>
              <a:gd name="connsiteY14" fmla="*/ 5801 h 158201"/>
              <a:gd name="connsiteX15" fmla="*/ 109537 w 485775"/>
              <a:gd name="connsiteY15" fmla="*/ 20089 h 158201"/>
              <a:gd name="connsiteX16" fmla="*/ 66675 w 485775"/>
              <a:gd name="connsiteY16" fmla="*/ 24851 h 158201"/>
              <a:gd name="connsiteX17" fmla="*/ 52387 w 485775"/>
              <a:gd name="connsiteY17" fmla="*/ 34376 h 158201"/>
              <a:gd name="connsiteX18" fmla="*/ 42862 w 485775"/>
              <a:gd name="connsiteY18" fmla="*/ 48664 h 158201"/>
              <a:gd name="connsiteX19" fmla="*/ 14287 w 485775"/>
              <a:gd name="connsiteY19" fmla="*/ 58189 h 158201"/>
              <a:gd name="connsiteX20" fmla="*/ 0 w 485775"/>
              <a:gd name="connsiteY20" fmla="*/ 53426 h 158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5775" h="158201">
                <a:moveTo>
                  <a:pt x="485775" y="158201"/>
                </a:moveTo>
                <a:lnTo>
                  <a:pt x="442912" y="143914"/>
                </a:lnTo>
                <a:lnTo>
                  <a:pt x="414337" y="134389"/>
                </a:lnTo>
                <a:lnTo>
                  <a:pt x="395287" y="129626"/>
                </a:lnTo>
                <a:cubicBezTo>
                  <a:pt x="390525" y="126451"/>
                  <a:pt x="385047" y="124148"/>
                  <a:pt x="381000" y="120101"/>
                </a:cubicBezTo>
                <a:cubicBezTo>
                  <a:pt x="376953" y="116054"/>
                  <a:pt x="376237" y="108989"/>
                  <a:pt x="371475" y="105814"/>
                </a:cubicBezTo>
                <a:cubicBezTo>
                  <a:pt x="366029" y="102183"/>
                  <a:pt x="358775" y="102639"/>
                  <a:pt x="352425" y="101051"/>
                </a:cubicBezTo>
                <a:cubicBezTo>
                  <a:pt x="343163" y="93641"/>
                  <a:pt x="310616" y="66477"/>
                  <a:pt x="300037" y="62951"/>
                </a:cubicBezTo>
                <a:lnTo>
                  <a:pt x="285750" y="58189"/>
                </a:lnTo>
                <a:cubicBezTo>
                  <a:pt x="275219" y="47658"/>
                  <a:pt x="270434" y="41005"/>
                  <a:pt x="257175" y="34376"/>
                </a:cubicBezTo>
                <a:cubicBezTo>
                  <a:pt x="252685" y="32131"/>
                  <a:pt x="247650" y="31201"/>
                  <a:pt x="242887" y="29614"/>
                </a:cubicBezTo>
                <a:cubicBezTo>
                  <a:pt x="238125" y="26439"/>
                  <a:pt x="233719" y="22649"/>
                  <a:pt x="228600" y="20089"/>
                </a:cubicBezTo>
                <a:cubicBezTo>
                  <a:pt x="220983" y="16280"/>
                  <a:pt x="202389" y="12600"/>
                  <a:pt x="195262" y="10564"/>
                </a:cubicBezTo>
                <a:cubicBezTo>
                  <a:pt x="158289" y="0"/>
                  <a:pt x="209966" y="8700"/>
                  <a:pt x="133350" y="1039"/>
                </a:cubicBezTo>
                <a:cubicBezTo>
                  <a:pt x="127000" y="2626"/>
                  <a:pt x="119411" y="1712"/>
                  <a:pt x="114300" y="5801"/>
                </a:cubicBezTo>
                <a:cubicBezTo>
                  <a:pt x="110380" y="8937"/>
                  <a:pt x="114198" y="18224"/>
                  <a:pt x="109537" y="20089"/>
                </a:cubicBezTo>
                <a:cubicBezTo>
                  <a:pt x="96190" y="25428"/>
                  <a:pt x="80962" y="23264"/>
                  <a:pt x="66675" y="24851"/>
                </a:cubicBezTo>
                <a:cubicBezTo>
                  <a:pt x="61912" y="28026"/>
                  <a:pt x="56434" y="30329"/>
                  <a:pt x="52387" y="34376"/>
                </a:cubicBezTo>
                <a:cubicBezTo>
                  <a:pt x="48340" y="38423"/>
                  <a:pt x="47716" y="45630"/>
                  <a:pt x="42862" y="48664"/>
                </a:cubicBezTo>
                <a:cubicBezTo>
                  <a:pt x="34348" y="53985"/>
                  <a:pt x="14287" y="58189"/>
                  <a:pt x="14287" y="58189"/>
                </a:cubicBezTo>
                <a:lnTo>
                  <a:pt x="0" y="53426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0" y="63963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+mn-lt"/>
              </a:rPr>
              <a:t>Central Line - Train &amp; Platform Crimes 2010 Data (n=1195)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278092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pic>
        <p:nvPicPr>
          <p:cNvPr id="21506" name="Picture 2" descr="http://upload.wikimedia.org/wikipedia/commons/a/ab/Central_Li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2008"/>
            <a:ext cx="9144000" cy="645333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496" y="393305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20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400506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3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4304129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4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9632" y="4376137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8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5656" y="472514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 8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9712" y="472514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4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0152" y="465313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44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43808" y="5240233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16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5736" y="5528265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39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83768" y="5229200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 5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31840" y="5312241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7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5856" y="5456257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33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40" y="5949280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33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91880" y="5229200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 8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79912" y="5960313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46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51920" y="5229200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18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83968" y="580526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14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11960" y="508518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35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573325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96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60032" y="5096217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180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20072" y="494116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27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92080" y="566124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42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24128" y="5517232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smtClean="0">
                <a:solidFill>
                  <a:schemeClr val="bg1"/>
                </a:solidFill>
              </a:rPr>
              <a:t> 130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24128" y="5240233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165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04248" y="4232121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26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372200" y="5024209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78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16216" y="458112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195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67744" y="5024209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12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20272" y="393305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40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80312" y="386104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3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12360" y="4005064"/>
            <a:ext cx="936104" cy="285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10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44408" y="400506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10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16416" y="350100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4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100392" y="292494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71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956376" y="2636912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2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028384" y="1628800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4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740352" y="1916832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23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596336" y="2276872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 3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80312" y="285293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 39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08304" y="328498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 12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948264" y="3584049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6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668344" y="3429000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6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316416" y="908720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3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388424" y="33265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23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8316416" y="2924944"/>
            <a:ext cx="144016" cy="144016"/>
          </a:xfrm>
          <a:prstGeom prst="ellipse">
            <a:avLst/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5076056" y="5373216"/>
            <a:ext cx="144016" cy="144016"/>
          </a:xfrm>
          <a:prstGeom prst="ellipse">
            <a:avLst/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5652120" y="5373216"/>
            <a:ext cx="144016" cy="144016"/>
          </a:xfrm>
          <a:prstGeom prst="ellipse">
            <a:avLst/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4644008" y="5517232"/>
            <a:ext cx="144016" cy="144016"/>
          </a:xfrm>
          <a:prstGeom prst="ellipse">
            <a:avLst/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6444208" y="5157192"/>
            <a:ext cx="144016" cy="144016"/>
          </a:xfrm>
          <a:prstGeom prst="ellipse">
            <a:avLst/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/>
          <p:cNvSpPr/>
          <p:nvPr/>
        </p:nvSpPr>
        <p:spPr>
          <a:xfrm>
            <a:off x="6804248" y="4725144"/>
            <a:ext cx="144016" cy="144016"/>
          </a:xfrm>
          <a:prstGeom prst="ellipse">
            <a:avLst/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xit" presetSubtype="1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strips(downLeft)">
                                      <p:cBhvr>
                                        <p:cTn id="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xit" presetSubtype="1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8" presetClass="exit" presetSubtype="1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strips(downLeft)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xit" presetSubtype="1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strips(downLeft)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8" presetClass="exit" presetSubtype="1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Is the LU a safe place?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err="1" smtClean="0"/>
              <a:t>LSOA</a:t>
            </a:r>
            <a:r>
              <a:rPr lang="en-GB" dirty="0" smtClean="0"/>
              <a:t> vs. LU Stations May 2011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0654458"/>
              </p:ext>
            </p:extLst>
          </p:nvPr>
        </p:nvGraphicFramePr>
        <p:xfrm>
          <a:off x="251520" y="1268760"/>
          <a:ext cx="8712969" cy="541186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699158"/>
                <a:gridCol w="405298"/>
                <a:gridCol w="1331840"/>
                <a:gridCol w="3276673"/>
              </a:tblGrid>
              <a:tr h="576066">
                <a:tc gridSpan="2"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 err="1"/>
                        <a:t>LSOA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 smtClean="0"/>
                        <a:t>121 Random Stations</a:t>
                      </a:r>
                      <a:r>
                        <a:rPr lang="en-GB" sz="2000" b="1" u="none" strike="noStrike" baseline="0" dirty="0" smtClean="0"/>
                        <a:t> </a:t>
                      </a:r>
                      <a:r>
                        <a:rPr lang="en-GB" sz="1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(40%)</a:t>
                      </a:r>
                      <a:endParaRPr lang="en-GB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552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/>
                        <a:t>Mean </a:t>
                      </a:r>
                      <a:r>
                        <a:rPr lang="en-GB" sz="2000" u="none" strike="noStrike" dirty="0" smtClean="0"/>
                        <a:t> #  crimes (S.D.)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48.8 (72.8)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0.03 (0.04</a:t>
                      </a:r>
                      <a:r>
                        <a:rPr lang="en-GB" sz="2000" u="none" strike="noStrike" dirty="0" smtClean="0"/>
                        <a:t>)^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552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/>
                        <a:t>Mean</a:t>
                      </a:r>
                      <a:r>
                        <a:rPr lang="en-GB" sz="2000" u="none" strike="noStrike" baseline="0" dirty="0" smtClean="0"/>
                        <a:t>  #  </a:t>
                      </a:r>
                      <a:r>
                        <a:rPr lang="en-GB" sz="2000" u="none" strike="noStrike" dirty="0" smtClean="0"/>
                        <a:t>population/borders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1,801</a:t>
                      </a:r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737,663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552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smtClean="0"/>
                        <a:t>Mean</a:t>
                      </a:r>
                      <a:r>
                        <a:rPr lang="en-GB" sz="2000" u="none" strike="noStrike" baseline="0" smtClean="0"/>
                        <a:t>  #  </a:t>
                      </a:r>
                      <a:r>
                        <a:rPr lang="en-GB" sz="2000" u="none" strike="noStrike" baseline="0" dirty="0" smtClean="0"/>
                        <a:t>c</a:t>
                      </a:r>
                      <a:r>
                        <a:rPr lang="en-GB" sz="2000" u="none" strike="noStrike" dirty="0" smtClean="0"/>
                        <a:t>rimes </a:t>
                      </a:r>
                      <a:r>
                        <a:rPr lang="en-GB" sz="2000" u="none" strike="noStrike" dirty="0"/>
                        <a:t>per </a:t>
                      </a:r>
                      <a:r>
                        <a:rPr lang="en-GB" sz="2000" u="none" strike="noStrike" dirty="0" smtClean="0"/>
                        <a:t>population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0.03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/>
                        <a:t>0.00^^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1989">
                <a:tc gridSpan="2">
                  <a:txBody>
                    <a:bodyPr/>
                    <a:lstStyle/>
                    <a:p>
                      <a:pPr algn="l" fontAlgn="b"/>
                      <a:endParaRPr kumimoji="0" lang="en-GB" sz="200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1989">
                <a:tc gridSpan="2">
                  <a:txBody>
                    <a:bodyPr/>
                    <a:lstStyle/>
                    <a:p>
                      <a:pPr algn="l" fontAlgn="b"/>
                      <a:r>
                        <a:rPr kumimoji="0" lang="en-GB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Size (in 10,000 square meters)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GB" sz="20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32.9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--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1989">
                <a:tc gridSpan="2"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19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 smtClean="0">
                          <a:solidFill>
                            <a:srgbClr val="FFFF00"/>
                          </a:solidFill>
                        </a:rPr>
                        <a:t>Crime Correlation (</a:t>
                      </a:r>
                      <a:r>
                        <a:rPr lang="en-GB" sz="2000" b="1" i="1" u="none" strike="noStrike" dirty="0" smtClean="0">
                          <a:solidFill>
                            <a:srgbClr val="FFFF00"/>
                          </a:solidFill>
                        </a:rPr>
                        <a:t>Pearson’s r</a:t>
                      </a:r>
                      <a:r>
                        <a:rPr lang="en-GB" sz="2000" b="1" u="none" strike="noStrike" dirty="0" smtClean="0">
                          <a:solidFill>
                            <a:srgbClr val="FFFF00"/>
                          </a:solidFill>
                        </a:rPr>
                        <a:t>):</a:t>
                      </a:r>
                      <a:endParaRPr lang="en-GB" sz="20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smtClean="0">
                          <a:solidFill>
                            <a:srgbClr val="FFFF00"/>
                          </a:solidFill>
                        </a:rPr>
                        <a:t>    0.1 </a:t>
                      </a:r>
                      <a:r>
                        <a:rPr lang="en-GB" sz="2000" b="1" u="none" strike="noStrike" dirty="0">
                          <a:solidFill>
                            <a:srgbClr val="FFFF00"/>
                          </a:solidFill>
                        </a:rPr>
                        <a:t>(ns)</a:t>
                      </a:r>
                      <a:endParaRPr lang="en-GB" sz="20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112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 smtClean="0">
                          <a:solidFill>
                            <a:srgbClr val="FFFF00"/>
                          </a:solidFill>
                        </a:rPr>
                        <a:t>Ratio </a:t>
                      </a:r>
                      <a:r>
                        <a:rPr lang="en-GB" sz="2000" b="1" u="none" strike="noStrike" dirty="0">
                          <a:solidFill>
                            <a:srgbClr val="FFFF00"/>
                          </a:solidFill>
                        </a:rPr>
                        <a:t>between crimes at </a:t>
                      </a:r>
                      <a:r>
                        <a:rPr lang="en-GB" sz="2000" b="1" u="none" strike="noStrike" dirty="0" err="1">
                          <a:solidFill>
                            <a:srgbClr val="FFFF00"/>
                          </a:solidFill>
                        </a:rPr>
                        <a:t>LSOA</a:t>
                      </a:r>
                      <a:r>
                        <a:rPr lang="en-GB" sz="2000" b="1" u="none" strike="noStrike" dirty="0">
                          <a:solidFill>
                            <a:srgbClr val="FFFF00"/>
                          </a:solidFill>
                        </a:rPr>
                        <a:t> and Stations:  </a:t>
                      </a:r>
                      <a:endParaRPr lang="en-GB" sz="20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 smtClean="0">
                          <a:solidFill>
                            <a:srgbClr val="FFFF00"/>
                          </a:solidFill>
                        </a:rPr>
                        <a:t>    23 : 1</a:t>
                      </a:r>
                      <a:endParaRPr lang="en-GB" sz="20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1989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89">
                <a:tc gridSpan="3">
                  <a:txBody>
                    <a:bodyPr/>
                    <a:lstStyle/>
                    <a:p>
                      <a:pPr algn="l" fontAlgn="b"/>
                      <a:r>
                        <a:rPr kumimoji="0" lang="en-GB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^   without crimes on trains</a:t>
                      </a:r>
                    </a:p>
                    <a:p>
                      <a:pPr algn="l" fontAlgn="b"/>
                      <a:r>
                        <a:rPr lang="en-GB" sz="2000" u="none" strike="noStrike" dirty="0" smtClean="0"/>
                        <a:t>^^ adjusted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8478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sz="33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79,694 Reported I</a:t>
            </a:r>
            <a:r>
              <a:rPr lang="en-GB" sz="3300" b="1" dirty="0" smtClean="0"/>
              <a:t>ncidents / 40,484 Crimes</a:t>
            </a:r>
            <a:endParaRPr lang="en-GB" sz="33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401050" cy="4879106"/>
          </a:xfrm>
        </p:spPr>
        <p:txBody>
          <a:bodyPr>
            <a:normAutofit fontScale="92500" lnSpcReduction="10000"/>
          </a:bodyPr>
          <a:lstStyle/>
          <a:p>
            <a:pPr marL="536575" indent="-536575"/>
            <a:endParaRPr lang="en-GB" sz="3000" dirty="0" smtClean="0"/>
          </a:p>
          <a:p>
            <a:pPr marL="536575" indent="-536575"/>
            <a:r>
              <a:rPr lang="en-GB" sz="3000" dirty="0" smtClean="0"/>
              <a:t>2-year + Period 	01/01/2009 – 28/02/2011</a:t>
            </a:r>
          </a:p>
          <a:p>
            <a:pPr marL="536575" indent="-536575"/>
            <a:endParaRPr lang="en-GB" sz="3000" dirty="0" smtClean="0"/>
          </a:p>
          <a:p>
            <a:pPr marL="536575" indent="-536575"/>
            <a:r>
              <a:rPr lang="en-GB" sz="3000" dirty="0" smtClean="0"/>
              <a:t>Across London Underground</a:t>
            </a:r>
          </a:p>
          <a:p>
            <a:pPr marL="536575" indent="-536575"/>
            <a:endParaRPr lang="en-GB" sz="3000" dirty="0" smtClean="0"/>
          </a:p>
          <a:p>
            <a:pPr marL="536575" indent="-536575"/>
            <a:r>
              <a:rPr lang="en-GB" sz="3000" dirty="0" smtClean="0"/>
              <a:t>Hot Times</a:t>
            </a:r>
          </a:p>
          <a:p>
            <a:pPr marL="536575" indent="-536575"/>
            <a:r>
              <a:rPr lang="en-GB" sz="3000" dirty="0" smtClean="0"/>
              <a:t>Hot Stations</a:t>
            </a:r>
          </a:p>
          <a:p>
            <a:pPr marL="536575" indent="-536575"/>
            <a:r>
              <a:rPr lang="en-GB" sz="3000" dirty="0" smtClean="0"/>
              <a:t>Hot Lines</a:t>
            </a:r>
          </a:p>
          <a:p>
            <a:pPr marL="536575" indent="-536575"/>
            <a:r>
              <a:rPr lang="en-GB" sz="3000" dirty="0" smtClean="0"/>
              <a:t>Hot Platforms</a:t>
            </a:r>
          </a:p>
          <a:p>
            <a:pPr marL="536575" indent="-536575"/>
            <a:endParaRPr lang="en-GB" sz="3000" dirty="0" smtClean="0"/>
          </a:p>
          <a:p>
            <a:pPr marL="536575" indent="-536575"/>
            <a:r>
              <a:rPr lang="en-GB" sz="3000" dirty="0" smtClean="0"/>
              <a:t>Big Questions: </a:t>
            </a:r>
          </a:p>
          <a:p>
            <a:pPr marL="536575" indent="-536575">
              <a:buNone/>
            </a:pPr>
            <a:r>
              <a:rPr lang="en-GB" sz="3000" dirty="0" smtClean="0"/>
              <a:t>	Time and Space concentrations of crime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229600" cy="1143000"/>
          </a:xfrm>
        </p:spPr>
        <p:txBody>
          <a:bodyPr/>
          <a:lstStyle/>
          <a:p>
            <a:pPr algn="ctr"/>
            <a:r>
              <a:rPr lang="en-GB" b="1" dirty="0" smtClean="0"/>
              <a:t>Operation </a:t>
            </a:r>
            <a:r>
              <a:rPr lang="en-GB" b="1" dirty="0" err="1" smtClean="0"/>
              <a:t>BTP</a:t>
            </a:r>
            <a:r>
              <a:rPr lang="en-GB" b="1" dirty="0" smtClean="0"/>
              <a:t>-LU-RCT</a:t>
            </a:r>
            <a:endParaRPr lang="en-GB" b="1" dirty="0"/>
          </a:p>
        </p:txBody>
      </p:sp>
      <p:pic>
        <p:nvPicPr>
          <p:cNvPr id="38916" name="Picture 4" descr="http://images.dailyexpress.co.uk/img/dynamic/1/285x214/7994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501008"/>
            <a:ext cx="4027738" cy="3024336"/>
          </a:xfrm>
          <a:prstGeom prst="rect">
            <a:avLst/>
          </a:prstGeom>
          <a:noFill/>
        </p:spPr>
      </p:pic>
      <p:pic>
        <p:nvPicPr>
          <p:cNvPr id="6" name="Picture 2" descr="http://www.slateman.co.uk/psuknw/crests/psuknw-bt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0"/>
            <a:ext cx="1403648" cy="1822820"/>
          </a:xfrm>
          <a:prstGeom prst="rect">
            <a:avLst/>
          </a:prstGeom>
          <a:noFill/>
        </p:spPr>
      </p:pic>
      <p:pic>
        <p:nvPicPr>
          <p:cNvPr id="7" name="Picture 2" descr="[The Cambridge University crest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084" y="260648"/>
            <a:ext cx="1221564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/>
              <a:t>Research </a:t>
            </a:r>
            <a:r>
              <a:rPr lang="en-GB" b="1" dirty="0" err="1" smtClean="0"/>
              <a:t>Hypthesis</a:t>
            </a:r>
            <a:r>
              <a:rPr lang="en-GB" b="1" dirty="0" smtClean="0"/>
              <a:t>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352928" cy="4525962"/>
          </a:xfrm>
        </p:spPr>
        <p:txBody>
          <a:bodyPr>
            <a:normAutofit/>
          </a:bodyPr>
          <a:lstStyle/>
          <a:p>
            <a:r>
              <a:rPr lang="en-GB" dirty="0" smtClean="0"/>
              <a:t>Police patrol in high-volume hotspots of crime in London Underground Platforms will reduce the frequency of reported crimes, compared to control conditions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r>
              <a:rPr lang="en-GB" i="1" dirty="0" smtClean="0"/>
              <a:t>Variations in Treatment</a:t>
            </a:r>
            <a:r>
              <a:rPr lang="en-GB" dirty="0" smtClean="0"/>
              <a:t>:</a:t>
            </a:r>
          </a:p>
          <a:p>
            <a:pPr marL="862330" lvl="1" indent="-514350">
              <a:buAutoNum type="arabicPeriod"/>
            </a:pPr>
            <a:r>
              <a:rPr lang="en-GB" dirty="0" smtClean="0"/>
              <a:t>patrol of a single police officer in hotspots </a:t>
            </a:r>
          </a:p>
          <a:p>
            <a:pPr marL="862330" lvl="1" indent="-514350">
              <a:buAutoNum type="arabicPeriod"/>
            </a:pPr>
            <a:r>
              <a:rPr lang="en-GB" dirty="0" smtClean="0"/>
              <a:t>patrol of a team (2) of police officers (1 PC and 1 </a:t>
            </a:r>
            <a:r>
              <a:rPr lang="en-GB" dirty="0" err="1" smtClean="0"/>
              <a:t>PCSO</a:t>
            </a:r>
            <a:r>
              <a:rPr lang="en-GB" dirty="0" smtClean="0"/>
              <a:t>) in hotspots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Overall Design of RCT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46236"/>
            <a:ext cx="8820472" cy="5211763"/>
          </a:xfrm>
        </p:spPr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Focus on top 150 Hot Platforms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Random allocation of patrol to treatment and control conditions: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862330" lvl="1" indent="-514350">
              <a:buFont typeface="Wingdings"/>
              <a:buChar char="à"/>
            </a:pPr>
            <a:r>
              <a:rPr lang="en-GB" dirty="0" smtClean="0">
                <a:sym typeface="Wingdings" pitchFamily="2" charset="2"/>
              </a:rPr>
              <a:t>premium service I (one officer; n=60)</a:t>
            </a:r>
          </a:p>
          <a:p>
            <a:pPr marL="862330" lvl="1" indent="-514350">
              <a:buFont typeface="Wingdings"/>
              <a:buChar char="à"/>
            </a:pPr>
            <a:r>
              <a:rPr lang="en-GB" dirty="0" smtClean="0">
                <a:sym typeface="Wingdings" pitchFamily="2" charset="2"/>
              </a:rPr>
              <a:t>premium service II (two officers; n=30)</a:t>
            </a:r>
          </a:p>
          <a:p>
            <a:pPr marL="862330" lvl="1" indent="-514350">
              <a:buFont typeface="Wingdings"/>
              <a:buChar char="à"/>
            </a:pPr>
            <a:r>
              <a:rPr lang="en-GB" dirty="0" smtClean="0">
                <a:sym typeface="Wingdings" pitchFamily="2" charset="2"/>
              </a:rPr>
              <a:t>Control group (business as usual; n=60)</a:t>
            </a: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Visit each experimental site for 15 Koper minutes, every 120 minutes, during hot hours, for 6 months.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2411760" y="-27384"/>
          <a:ext cx="4536504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5860" y="188640"/>
            <a:ext cx="10585176" cy="1143000"/>
          </a:xfrm>
        </p:spPr>
        <p:txBody>
          <a:bodyPr/>
          <a:lstStyle/>
          <a:p>
            <a:pPr algn="l"/>
            <a:r>
              <a:rPr lang="en-GB" dirty="0" smtClean="0"/>
              <a:t>	Plan A				        Plan B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Select the hottest </a:t>
            </a:r>
            <a:r>
              <a:rPr lang="en-GB" b="1" u="sng" dirty="0" smtClean="0">
                <a:solidFill>
                  <a:srgbClr val="FFFF00"/>
                </a:solidFill>
              </a:rPr>
              <a:t>300</a:t>
            </a:r>
            <a:r>
              <a:rPr lang="en-GB" b="1" dirty="0" smtClean="0">
                <a:solidFill>
                  <a:srgbClr val="FFFF00"/>
                </a:solidFill>
              </a:rPr>
              <a:t> </a:t>
            </a:r>
            <a:r>
              <a:rPr lang="en-GB" dirty="0" smtClean="0"/>
              <a:t>LU platforms  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Look at </a:t>
            </a:r>
            <a:r>
              <a:rPr lang="en-GB" dirty="0" smtClean="0">
                <a:solidFill>
                  <a:srgbClr val="FFFF00"/>
                </a:solidFill>
              </a:rPr>
              <a:t>all crime </a:t>
            </a:r>
            <a:r>
              <a:rPr lang="en-GB" dirty="0" smtClean="0"/>
              <a:t>types</a:t>
            </a:r>
          </a:p>
          <a:p>
            <a:endParaRPr lang="en-GB" dirty="0" smtClean="0"/>
          </a:p>
          <a:p>
            <a:pPr>
              <a:buNone/>
            </a:pPr>
            <a:endParaRPr lang="en-GB" u="sng" dirty="0" smtClean="0"/>
          </a:p>
          <a:p>
            <a:endParaRPr lang="en-GB" u="sng" dirty="0" smtClean="0"/>
          </a:p>
          <a:p>
            <a:r>
              <a:rPr lang="en-GB" u="sng" dirty="0" smtClean="0">
                <a:solidFill>
                  <a:srgbClr val="FFFF00"/>
                </a:solidFill>
              </a:rPr>
              <a:t>Block Random Assignment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/>
              <a:t>of hot platforms to three experimental groups</a:t>
            </a:r>
          </a:p>
          <a:p>
            <a:endParaRPr lang="en-GB" dirty="0" smtClean="0"/>
          </a:p>
          <a:p>
            <a:r>
              <a:rPr lang="en-GB" dirty="0" smtClean="0"/>
              <a:t>A </a:t>
            </a:r>
            <a:r>
              <a:rPr lang="en-GB" b="1" u="sng" dirty="0" smtClean="0">
                <a:solidFill>
                  <a:srgbClr val="FFFF00"/>
                </a:solidFill>
              </a:rPr>
              <a:t>12</a:t>
            </a:r>
            <a:r>
              <a:rPr lang="en-GB" b="1" dirty="0" smtClean="0">
                <a:solidFill>
                  <a:srgbClr val="FFFF00"/>
                </a:solidFill>
              </a:rPr>
              <a:t>-</a:t>
            </a:r>
            <a:r>
              <a:rPr lang="en-GB" dirty="0" smtClean="0"/>
              <a:t>months intervention period, with </a:t>
            </a:r>
            <a:r>
              <a:rPr lang="en-GB" b="1" u="sng" dirty="0" smtClean="0">
                <a:solidFill>
                  <a:srgbClr val="FFFF00"/>
                </a:solidFill>
              </a:rPr>
              <a:t>24</a:t>
            </a:r>
            <a:r>
              <a:rPr lang="en-GB" b="1" i="1" dirty="0" smtClean="0">
                <a:solidFill>
                  <a:srgbClr val="FFFF00"/>
                </a:solidFill>
              </a:rPr>
              <a:t>-</a:t>
            </a:r>
            <a:r>
              <a:rPr lang="en-GB" dirty="0" smtClean="0"/>
              <a:t> months follow-up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244280" cy="452628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Select the hottest</a:t>
            </a:r>
            <a:r>
              <a:rPr lang="en-GB" b="1" dirty="0" smtClean="0">
                <a:solidFill>
                  <a:srgbClr val="FFFF00"/>
                </a:solidFill>
              </a:rPr>
              <a:t> </a:t>
            </a:r>
            <a:r>
              <a:rPr lang="en-GB" b="1" u="sng" dirty="0" smtClean="0">
                <a:solidFill>
                  <a:srgbClr val="FFFF00"/>
                </a:solidFill>
              </a:rPr>
              <a:t>150</a:t>
            </a:r>
            <a:r>
              <a:rPr lang="en-GB" b="1" dirty="0" smtClean="0">
                <a:solidFill>
                  <a:srgbClr val="FFFF00"/>
                </a:solidFill>
              </a:rPr>
              <a:t> </a:t>
            </a:r>
            <a:r>
              <a:rPr lang="en-GB" dirty="0" smtClean="0"/>
              <a:t>LU platforms  </a:t>
            </a:r>
          </a:p>
          <a:p>
            <a:endParaRPr lang="en-GB" u="sng" dirty="0" smtClean="0"/>
          </a:p>
          <a:p>
            <a:r>
              <a:rPr lang="en-GB" dirty="0" smtClean="0"/>
              <a:t>Define hotspots by location of </a:t>
            </a:r>
            <a:r>
              <a:rPr lang="en-GB" dirty="0" smtClean="0">
                <a:solidFill>
                  <a:srgbClr val="FFFF00"/>
                </a:solidFill>
              </a:rPr>
              <a:t>hard-crimes only</a:t>
            </a:r>
            <a:r>
              <a:rPr lang="en-GB" dirty="0" smtClean="0"/>
              <a:t>, in order to achieve 95% accuracy  </a:t>
            </a:r>
          </a:p>
          <a:p>
            <a:endParaRPr lang="en-GB" u="sng" dirty="0" smtClean="0"/>
          </a:p>
          <a:p>
            <a:r>
              <a:rPr lang="en-GB" u="sng" dirty="0" smtClean="0">
                <a:solidFill>
                  <a:srgbClr val="FFFF00"/>
                </a:solidFill>
              </a:rPr>
              <a:t>Cluster Random Assignment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/>
              <a:t>of hot 4-6 platforms that are closer to one another, to three experimental groups</a:t>
            </a:r>
          </a:p>
          <a:p>
            <a:endParaRPr lang="en-GB" dirty="0" smtClean="0"/>
          </a:p>
          <a:p>
            <a:r>
              <a:rPr lang="en-GB" dirty="0" smtClean="0"/>
              <a:t>A </a:t>
            </a:r>
            <a:r>
              <a:rPr lang="en-GB" b="1" u="sng" dirty="0" smtClean="0">
                <a:solidFill>
                  <a:srgbClr val="FFFF00"/>
                </a:solidFill>
              </a:rPr>
              <a:t>6-</a:t>
            </a:r>
            <a:r>
              <a:rPr lang="en-GB" dirty="0" smtClean="0"/>
              <a:t>months intervention period, with a </a:t>
            </a:r>
            <a:r>
              <a:rPr lang="en-GB" b="1" u="sng" dirty="0" smtClean="0">
                <a:solidFill>
                  <a:srgbClr val="FFFF00"/>
                </a:solidFill>
              </a:rPr>
              <a:t>12-</a:t>
            </a:r>
            <a:r>
              <a:rPr lang="en-GB" dirty="0" smtClean="0"/>
              <a:t> months follow-up </a:t>
            </a:r>
            <a:endParaRPr lang="en-GB" b="1" dirty="0" smtClean="0">
              <a:solidFill>
                <a:srgbClr val="FFFF00"/>
              </a:solidFill>
            </a:endParaRPr>
          </a:p>
          <a:p>
            <a:endParaRPr lang="en-GB" dirty="0"/>
          </a:p>
        </p:txBody>
      </p:sp>
      <p:sp>
        <p:nvSpPr>
          <p:cNvPr id="8" name="&quot;No&quot; Symbol 7"/>
          <p:cNvSpPr/>
          <p:nvPr/>
        </p:nvSpPr>
        <p:spPr>
          <a:xfrm>
            <a:off x="107504" y="332656"/>
            <a:ext cx="2808312" cy="1224136"/>
          </a:xfrm>
          <a:prstGeom prst="noSmoking">
            <a:avLst>
              <a:gd name="adj" fmla="val 7289"/>
            </a:avLst>
          </a:prstGeom>
          <a:solidFill>
            <a:srgbClr val="FA311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251503" cy="731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4788024" y="2132856"/>
            <a:ext cx="432048" cy="216024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779912" y="3140968"/>
            <a:ext cx="288032" cy="216024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 rot="2718354">
            <a:off x="5256735" y="3585696"/>
            <a:ext cx="526298" cy="216024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499992" y="3212976"/>
            <a:ext cx="288032" cy="216024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707904" y="2348880"/>
            <a:ext cx="360040" cy="288032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699792" y="4437112"/>
            <a:ext cx="288032" cy="216024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491880" y="3140968"/>
            <a:ext cx="216024" cy="216024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228184" y="692696"/>
            <a:ext cx="432048" cy="216024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4499992" y="4437112"/>
            <a:ext cx="648072" cy="216024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8028384" y="2636912"/>
            <a:ext cx="432048" cy="144016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4572000" y="3573016"/>
            <a:ext cx="504056" cy="216024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4499992" y="6597352"/>
            <a:ext cx="360040" cy="216024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7236296" y="1484784"/>
            <a:ext cx="432048" cy="216024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427984" y="3933056"/>
            <a:ext cx="360040" cy="288032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3491880" y="5661248"/>
            <a:ext cx="360040" cy="216024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804248" y="4365104"/>
            <a:ext cx="432048" cy="216024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059832" y="3861048"/>
            <a:ext cx="432048" cy="216024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6588224" y="3356992"/>
            <a:ext cx="360040" cy="216024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5148064" y="3068960"/>
            <a:ext cx="432048" cy="216024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3491880" y="4437112"/>
            <a:ext cx="288032" cy="144016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5868144" y="2780928"/>
            <a:ext cx="288032" cy="216024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3923928" y="3789040"/>
            <a:ext cx="360040" cy="216024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3275856" y="3140968"/>
            <a:ext cx="288032" cy="216024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1907704" y="4149080"/>
            <a:ext cx="504056" cy="216024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2411760" y="1196752"/>
            <a:ext cx="360040" cy="216024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059832" y="4437112"/>
            <a:ext cx="360040" cy="216024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6804248" y="2708920"/>
            <a:ext cx="360040" cy="144016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851920" y="4437112"/>
            <a:ext cx="432048" cy="144016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1763688" y="836712"/>
            <a:ext cx="432048" cy="216024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4716016" y="5661248"/>
            <a:ext cx="576064" cy="216024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3923928" y="6237312"/>
            <a:ext cx="360040" cy="144016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7740352" y="2996952"/>
            <a:ext cx="432048" cy="144016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8100392" y="5301208"/>
            <a:ext cx="432048" cy="144016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7884368" y="3501008"/>
            <a:ext cx="432048" cy="144016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5940152" y="3933056"/>
            <a:ext cx="288032" cy="216024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6444208" y="2636912"/>
            <a:ext cx="288032" cy="216024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7308304" y="548680"/>
            <a:ext cx="360040" cy="216024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2051720" y="3140968"/>
            <a:ext cx="288032" cy="216024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3491880" y="1844824"/>
            <a:ext cx="360040" cy="216024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7308304" y="2276872"/>
            <a:ext cx="360040" cy="216024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5580112" y="4365104"/>
            <a:ext cx="432048" cy="144016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4139952" y="3356992"/>
            <a:ext cx="432048" cy="216024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6012160" y="1340768"/>
            <a:ext cx="360040" cy="216024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4139952" y="4797152"/>
            <a:ext cx="432048" cy="216024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3779912" y="3645024"/>
            <a:ext cx="360040" cy="144016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4355976" y="2348880"/>
            <a:ext cx="288032" cy="144016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3347864" y="3356992"/>
            <a:ext cx="432048" cy="216024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1979712" y="3645024"/>
            <a:ext cx="432048" cy="216024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4211960" y="1844824"/>
            <a:ext cx="432048" cy="144016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2915816" y="3356992"/>
            <a:ext cx="360040" cy="216024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2483768" y="2708920"/>
            <a:ext cx="432048" cy="216024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8028384" y="2780928"/>
            <a:ext cx="360040" cy="144016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35496" y="692696"/>
            <a:ext cx="396552" cy="144016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5940152" y="1988840"/>
            <a:ext cx="360040" cy="288032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4860032" y="2924944"/>
            <a:ext cx="288032" cy="216024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6876256" y="980728"/>
            <a:ext cx="432048" cy="216024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5148064" y="2348880"/>
            <a:ext cx="288032" cy="216024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1907704" y="-36933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Top 60 Hotspots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316416" y="-386844"/>
            <a:ext cx="864096" cy="215444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800" dirty="0" err="1" smtClean="0"/>
              <a:t>Exp’t</a:t>
            </a:r>
            <a:r>
              <a:rPr lang="en-GB" sz="800" dirty="0" smtClean="0"/>
              <a:t> Group 1</a:t>
            </a:r>
            <a:endParaRPr lang="en-GB" sz="800" dirty="0"/>
          </a:p>
        </p:txBody>
      </p:sp>
      <p:sp>
        <p:nvSpPr>
          <p:cNvPr id="69" name="TextBox 68"/>
          <p:cNvSpPr txBox="1"/>
          <p:nvPr/>
        </p:nvSpPr>
        <p:spPr>
          <a:xfrm>
            <a:off x="8316416" y="-142856"/>
            <a:ext cx="864096" cy="21544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800" dirty="0" err="1" smtClean="0"/>
              <a:t>Exp’t</a:t>
            </a:r>
            <a:r>
              <a:rPr lang="en-GB" sz="800" dirty="0" smtClean="0"/>
              <a:t> Group 2</a:t>
            </a:r>
            <a:endParaRPr lang="en-GB" sz="800" dirty="0"/>
          </a:p>
        </p:txBody>
      </p:sp>
      <p:sp>
        <p:nvSpPr>
          <p:cNvPr id="70" name="TextBox 69"/>
          <p:cNvSpPr txBox="1"/>
          <p:nvPr/>
        </p:nvSpPr>
        <p:spPr>
          <a:xfrm>
            <a:off x="8316416" y="117212"/>
            <a:ext cx="864096" cy="21544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bg1"/>
                </a:solidFill>
              </a:rPr>
              <a:t>Control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8244408" y="-459432"/>
            <a:ext cx="1008112" cy="855476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bg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2339752" y="3356992"/>
            <a:ext cx="432048" cy="216024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/>
          <p:cNvSpPr/>
          <p:nvPr/>
        </p:nvSpPr>
        <p:spPr>
          <a:xfrm>
            <a:off x="4644008" y="5013176"/>
            <a:ext cx="432048" cy="216024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4211960" y="6021288"/>
            <a:ext cx="432048" cy="216024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 flipH="1">
            <a:off x="5076056" y="476672"/>
            <a:ext cx="368424" cy="135632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/>
          <p:cNvSpPr/>
          <p:nvPr/>
        </p:nvSpPr>
        <p:spPr>
          <a:xfrm flipH="1">
            <a:off x="5004048" y="1124744"/>
            <a:ext cx="368424" cy="135632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 flipH="1">
            <a:off x="5076056" y="-144016"/>
            <a:ext cx="368424" cy="144016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 flipH="1">
            <a:off x="4355976" y="2060848"/>
            <a:ext cx="368424" cy="144016"/>
          </a:xfrm>
          <a:prstGeom prst="ellipse">
            <a:avLst/>
          </a:prstGeom>
          <a:solidFill>
            <a:srgbClr val="FF000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/>
          <p:cNvSpPr/>
          <p:nvPr/>
        </p:nvSpPr>
        <p:spPr>
          <a:xfrm>
            <a:off x="611560" y="1844824"/>
            <a:ext cx="396552" cy="144016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1043608" y="2852936"/>
            <a:ext cx="396552" cy="144016"/>
          </a:xfrm>
          <a:prstGeom prst="ellipse">
            <a:avLst/>
          </a:prstGeom>
          <a:solidFill>
            <a:schemeClr val="tx1">
              <a:alpha val="4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>
            <a:off x="899592" y="3284984"/>
            <a:ext cx="288032" cy="216024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/>
          <p:cNvSpPr/>
          <p:nvPr/>
        </p:nvSpPr>
        <p:spPr>
          <a:xfrm>
            <a:off x="1547664" y="3212976"/>
            <a:ext cx="288032" cy="216024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827584" y="2348880"/>
            <a:ext cx="288032" cy="216024"/>
          </a:xfrm>
          <a:prstGeom prst="ellipse">
            <a:avLst/>
          </a:prstGeom>
          <a:solidFill>
            <a:srgbClr val="7030A0">
              <a:alpha val="45000"/>
            </a:srgb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42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50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66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74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u="sng" dirty="0" smtClean="0"/>
              <a:t>Treatments:</a:t>
            </a:r>
            <a:r>
              <a:rPr lang="en-GB" sz="2800" dirty="0" smtClean="0"/>
              <a:t>                             </a:t>
            </a:r>
            <a:r>
              <a:rPr lang="en-GB" sz="2800" u="sng" dirty="0" smtClean="0"/>
              <a:t>Each patrolling unit:</a:t>
            </a:r>
            <a:endParaRPr lang="en-GB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45920"/>
            <a:ext cx="4316288" cy="4526280"/>
          </a:xfrm>
        </p:spPr>
        <p:txBody>
          <a:bodyPr>
            <a:noAutofit/>
          </a:bodyPr>
          <a:lstStyle/>
          <a:p>
            <a:r>
              <a:rPr lang="en-GB" sz="2200" dirty="0" smtClean="0"/>
              <a:t>Visible patrolling;      proactive policing</a:t>
            </a:r>
          </a:p>
          <a:p>
            <a:pPr lvl="1"/>
            <a:r>
              <a:rPr lang="en-GB" sz="1800" i="1" dirty="0" smtClean="0"/>
              <a:t>"directed-saturation patrol"</a:t>
            </a:r>
          </a:p>
          <a:p>
            <a:endParaRPr lang="en-GB" sz="2200" dirty="0" smtClean="0"/>
          </a:p>
          <a:p>
            <a:r>
              <a:rPr lang="en-GB" sz="2200" dirty="0" smtClean="0"/>
              <a:t>3 experimental groups:</a:t>
            </a:r>
          </a:p>
          <a:p>
            <a:pPr>
              <a:buNone/>
            </a:pPr>
            <a:r>
              <a:rPr lang="en-GB" sz="2200" dirty="0" smtClean="0">
                <a:sym typeface="Wingdings" pitchFamily="2" charset="2"/>
              </a:rPr>
              <a:t>	 </a:t>
            </a:r>
            <a:r>
              <a:rPr lang="en-GB" sz="2200" dirty="0" smtClean="0"/>
              <a:t>0 officers (n=60)</a:t>
            </a:r>
          </a:p>
          <a:p>
            <a:pPr>
              <a:buNone/>
            </a:pPr>
            <a:r>
              <a:rPr lang="en-GB" sz="2200" dirty="0" smtClean="0"/>
              <a:t>	</a:t>
            </a:r>
            <a:r>
              <a:rPr lang="en-GB" sz="2200" dirty="0" smtClean="0">
                <a:sym typeface="Wingdings" pitchFamily="2" charset="2"/>
              </a:rPr>
              <a:t> 1 officer(</a:t>
            </a:r>
            <a:r>
              <a:rPr lang="en-GB" sz="2200" dirty="0" smtClean="0"/>
              <a:t>n=60)</a:t>
            </a:r>
          </a:p>
          <a:p>
            <a:pPr>
              <a:buNone/>
            </a:pPr>
            <a:r>
              <a:rPr lang="en-GB" sz="2200" dirty="0" smtClean="0">
                <a:sym typeface="Wingdings" pitchFamily="2" charset="2"/>
              </a:rPr>
              <a:t>	 2 officers (n=30)</a:t>
            </a:r>
            <a:endParaRPr lang="en-GB" sz="2200" dirty="0" smtClean="0"/>
          </a:p>
          <a:p>
            <a:endParaRPr lang="en-GB" sz="2200" dirty="0" smtClean="0"/>
          </a:p>
          <a:p>
            <a:r>
              <a:rPr lang="en-GB" sz="2200" dirty="0" smtClean="0"/>
              <a:t>6 Hours of patrolling during hot hours (4-</a:t>
            </a:r>
            <a:r>
              <a:rPr lang="en-GB" sz="2200" dirty="0" err="1" smtClean="0"/>
              <a:t>10PM</a:t>
            </a:r>
            <a:r>
              <a:rPr lang="en-GB" sz="2200" dirty="0" smtClean="0"/>
              <a:t>)</a:t>
            </a:r>
          </a:p>
          <a:p>
            <a:pPr lvl="1"/>
            <a:endParaRPr lang="en-GB" sz="1800" dirty="0" smtClean="0"/>
          </a:p>
          <a:p>
            <a:r>
              <a:rPr lang="en-GB" sz="2200" dirty="0" smtClean="0"/>
              <a:t>60 participating officers</a:t>
            </a:r>
          </a:p>
          <a:p>
            <a:endParaRPr lang="en-GB" sz="2200" dirty="0" smtClean="0"/>
          </a:p>
          <a:p>
            <a:pPr>
              <a:buNone/>
            </a:pPr>
            <a:endParaRPr lang="en-GB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172272" cy="5212080"/>
          </a:xfrm>
        </p:spPr>
        <p:txBody>
          <a:bodyPr>
            <a:normAutofit/>
          </a:bodyPr>
          <a:lstStyle/>
          <a:p>
            <a:r>
              <a:rPr lang="en-GB" sz="2200" dirty="0" smtClean="0"/>
              <a:t>15 Koper Minutes at a hotspot + 5 minutes travelling time between hotspots</a:t>
            </a:r>
          </a:p>
          <a:p>
            <a:endParaRPr lang="en-GB" sz="2200" dirty="0" smtClean="0"/>
          </a:p>
          <a:p>
            <a:r>
              <a:rPr lang="en-GB" sz="2200" dirty="0" smtClean="0"/>
              <a:t>Visit each hotspot receives every 120 (3 times per shift)</a:t>
            </a:r>
            <a:endParaRPr lang="en-GB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sz="2200" dirty="0" smtClean="0"/>
          </a:p>
          <a:p>
            <a:r>
              <a:rPr lang="en-GB" sz="2200" dirty="0" smtClean="0"/>
              <a:t>Every patrol unit can visit </a:t>
            </a:r>
            <a:r>
              <a:rPr lang="en-GB" sz="2200" u="sng" dirty="0" smtClean="0"/>
              <a:t>15 hotspots per shift</a:t>
            </a:r>
          </a:p>
        </p:txBody>
      </p:sp>
      <p:cxnSp>
        <p:nvCxnSpPr>
          <p:cNvPr id="13" name="Curved Connector 12"/>
          <p:cNvCxnSpPr/>
          <p:nvPr/>
        </p:nvCxnSpPr>
        <p:spPr>
          <a:xfrm rot="5400000" flipH="1" flipV="1">
            <a:off x="2555776" y="3429000"/>
            <a:ext cx="3672408" cy="792088"/>
          </a:xfrm>
          <a:prstGeom prst="curvedConnector3">
            <a:avLst>
              <a:gd name="adj1" fmla="val 58991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Planned Analyses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784976" cy="502312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(Before-After) number of crimes at hotspots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Diffusion of benefits / displacement to: </a:t>
            </a:r>
          </a:p>
          <a:p>
            <a:pPr marL="1045210" lvl="2" indent="-514350">
              <a:buFontTx/>
              <a:buChar char="-"/>
            </a:pPr>
            <a:r>
              <a:rPr lang="en-GB" dirty="0" smtClean="0"/>
              <a:t>Catchment platforms within participating stations</a:t>
            </a:r>
          </a:p>
          <a:p>
            <a:pPr marL="1045210" lvl="2" indent="-514350">
              <a:buFontTx/>
              <a:buChar char="-"/>
            </a:pPr>
            <a:r>
              <a:rPr lang="en-GB" dirty="0" smtClean="0"/>
              <a:t>Catchment stations in geographical proximity 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Subgroup analyses, within distributions of </a:t>
            </a:r>
          </a:p>
          <a:p>
            <a:pPr marL="1045210" lvl="2" indent="-514350">
              <a:buFontTx/>
              <a:buChar char="-"/>
            </a:pPr>
            <a:r>
              <a:rPr lang="en-GB" dirty="0" smtClean="0"/>
              <a:t>Crime volume </a:t>
            </a:r>
          </a:p>
          <a:p>
            <a:pPr marL="1045210" lvl="2" indent="-514350">
              <a:buFontTx/>
              <a:buChar char="-"/>
            </a:pPr>
            <a:r>
              <a:rPr lang="en-GB" dirty="0" smtClean="0"/>
              <a:t>Passenger volume  </a:t>
            </a:r>
          </a:p>
          <a:p>
            <a:pPr marL="1045210" lvl="2" indent="-514350">
              <a:buNone/>
            </a:pPr>
            <a:endParaRPr lang="en-GB" dirty="0" smtClean="0"/>
          </a:p>
          <a:p>
            <a:pPr marL="514350" lvl="2" indent="-514350">
              <a:spcBef>
                <a:spcPts val="0"/>
              </a:spcBef>
              <a:buClr>
                <a:schemeClr val="accent1"/>
              </a:buClr>
              <a:buSzPct val="70000"/>
              <a:buAutoNum type="arabicPeriod" startAt="4"/>
            </a:pPr>
            <a:r>
              <a:rPr lang="en-GB" sz="3200" dirty="0" smtClean="0"/>
              <a:t>Cost-Benefit Analyses</a:t>
            </a:r>
          </a:p>
          <a:p>
            <a:pPr marL="514350" lvl="2" indent="-514350">
              <a:spcBef>
                <a:spcPts val="0"/>
              </a:spcBef>
              <a:buClr>
                <a:schemeClr val="accent1"/>
              </a:buClr>
              <a:buSzPct val="70000"/>
              <a:buAutoNum type="arabicPeriod" startAt="4"/>
            </a:pPr>
            <a:endParaRPr lang="en-GB" sz="3200" dirty="0" smtClean="0"/>
          </a:p>
          <a:p>
            <a:pPr marL="514350" lvl="2" indent="-514350">
              <a:spcBef>
                <a:spcPts val="0"/>
              </a:spcBef>
              <a:buClr>
                <a:schemeClr val="accent1"/>
              </a:buClr>
              <a:buSzPct val="70000"/>
              <a:buAutoNum type="arabicPeriod" startAt="4"/>
            </a:pPr>
            <a:r>
              <a:rPr lang="en-GB" sz="3200" dirty="0" smtClean="0"/>
              <a:t>Longitudinal interviews of constables: power-holder legitimacy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slateman.co.uk/psuknw/crests/psuknw-btp-log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8149310" y="44624"/>
            <a:ext cx="887186" cy="1152127"/>
          </a:xfrm>
          <a:prstGeom prst="rect">
            <a:avLst/>
          </a:prstGeom>
          <a:noFill/>
        </p:spPr>
      </p:pic>
      <p:pic>
        <p:nvPicPr>
          <p:cNvPr id="38920" name="Picture 8" descr="London underground tube map full moon vi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996952"/>
            <a:ext cx="3384376" cy="2706234"/>
          </a:xfrm>
          <a:prstGeom prst="rect">
            <a:avLst/>
          </a:prstGeom>
          <a:noFill/>
        </p:spPr>
      </p:pic>
      <p:pic>
        <p:nvPicPr>
          <p:cNvPr id="7" name="Picture 2" descr="[The Cambridge University crest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16632"/>
            <a:ext cx="900100" cy="1008112"/>
          </a:xfrm>
          <a:prstGeom prst="rect">
            <a:avLst/>
          </a:prstGeom>
          <a:noFill/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1772816"/>
            <a:ext cx="8991600" cy="402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endParaRPr lang="en-GB" sz="3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16904" y="1347267"/>
            <a:ext cx="8991600" cy="30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 smtClean="0">
                <a:latin typeface="+mn-lt"/>
                <a:cs typeface="Calibri" pitchFamily="34" charset="0"/>
              </a:rPr>
              <a:t>London Underground Crime Data (</a:t>
            </a:r>
            <a:r>
              <a:rPr lang="en-GB" sz="3000" b="1" dirty="0" smtClean="0">
                <a:cs typeface="Calibri" pitchFamily="34" charset="0"/>
              </a:rPr>
              <a:t>2009-2011)</a:t>
            </a:r>
            <a:endParaRPr lang="en-GB" sz="3000" b="1" dirty="0" smtClean="0">
              <a:latin typeface="+mn-lt"/>
              <a:cs typeface="Calibri" pitchFamily="34" charset="0"/>
            </a:endParaRPr>
          </a:p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 smtClean="0">
                <a:latin typeface="+mn-lt"/>
                <a:cs typeface="Calibri" pitchFamily="34" charset="0"/>
              </a:rPr>
              <a:t>&amp;</a:t>
            </a:r>
          </a:p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 smtClean="0">
                <a:latin typeface="+mn-lt"/>
                <a:cs typeface="Calibri" pitchFamily="34" charset="0"/>
              </a:rPr>
              <a:t>Operation “</a:t>
            </a:r>
            <a:r>
              <a:rPr lang="en-GB" sz="3000" b="1" dirty="0" err="1" smtClean="0">
                <a:latin typeface="+mn-lt"/>
                <a:cs typeface="Calibri" pitchFamily="34" charset="0"/>
              </a:rPr>
              <a:t>BTP</a:t>
            </a:r>
            <a:r>
              <a:rPr lang="en-GB" sz="3000" b="1" dirty="0" smtClean="0">
                <a:latin typeface="+mn-lt"/>
                <a:cs typeface="Calibri" pitchFamily="34" charset="0"/>
              </a:rPr>
              <a:t>-LU-RCT”</a:t>
            </a:r>
          </a:p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endParaRPr lang="en-GB" sz="3000" b="1" dirty="0" smtClean="0">
              <a:latin typeface="+mn-lt"/>
              <a:cs typeface="Calibri" pitchFamily="34" charset="0"/>
            </a:endParaRPr>
          </a:p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endParaRPr lang="en-GB" sz="3000" b="1" dirty="0" smtClean="0">
              <a:latin typeface="+mn-lt"/>
              <a:cs typeface="Calibri" pitchFamily="34" charset="0"/>
            </a:endParaRPr>
          </a:p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endParaRPr lang="en-GB" sz="3000" b="1" dirty="0">
              <a:latin typeface="+mn-lt"/>
              <a:cs typeface="Calibri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67544" y="5724128"/>
            <a:ext cx="8280920" cy="101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+mj-lt"/>
              <a:cs typeface="+mn-cs"/>
            </a:endParaRPr>
          </a:p>
          <a:p>
            <a:pPr marL="54864"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cs typeface="Calibri" pitchFamily="34" charset="0"/>
              </a:rPr>
              <a:t>Barak Ariel  &amp;  Lawrence Sherman</a:t>
            </a:r>
          </a:p>
          <a:p>
            <a:pPr marL="54864" algn="ctr"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b="1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cs typeface="Calibri" pitchFamily="34" charset="0"/>
            </a:endParaRPr>
          </a:p>
          <a:p>
            <a:pPr marL="54864"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cs typeface="Calibri" pitchFamily="34" charset="0"/>
              </a:rPr>
              <a:t>ba285@cam.ac.uk			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59632" y="116632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" lvl="0" algn="ctr"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cs typeface="Calibri" pitchFamily="34" charset="0"/>
              </a:rPr>
              <a:t>4</a:t>
            </a:r>
            <a:r>
              <a:rPr lang="en-GB" b="1" baseline="30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cs typeface="Calibri" pitchFamily="34" charset="0"/>
              </a:rPr>
              <a:t>th</a:t>
            </a:r>
            <a:r>
              <a:rPr lang="en-GB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cs typeface="Calibri" pitchFamily="34" charset="0"/>
              </a:rPr>
              <a:t> International Evidence Based Policing Conference</a:t>
            </a:r>
          </a:p>
          <a:p>
            <a:pPr marL="54864" lvl="0" algn="ctr"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cs typeface="Calibri" pitchFamily="34" charset="0"/>
              </a:rPr>
              <a:t>5 July 2011</a:t>
            </a:r>
            <a:endParaRPr lang="en-GB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Concentration of Crime in Time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107504" y="3356992"/>
            <a:ext cx="5040560" cy="0"/>
          </a:xfrm>
          <a:prstGeom prst="line">
            <a:avLst/>
          </a:prstGeom>
          <a:ln>
            <a:solidFill>
              <a:schemeClr val="accent1">
                <a:shade val="80000"/>
                <a:alpha val="32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1835696" y="3356992"/>
            <a:ext cx="5040560" cy="0"/>
          </a:xfrm>
          <a:prstGeom prst="line">
            <a:avLst/>
          </a:prstGeom>
          <a:ln>
            <a:solidFill>
              <a:schemeClr val="accent1">
                <a:shade val="80000"/>
                <a:alpha val="32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3491880" y="3356992"/>
            <a:ext cx="5040560" cy="0"/>
          </a:xfrm>
          <a:prstGeom prst="line">
            <a:avLst/>
          </a:prstGeom>
          <a:ln>
            <a:solidFill>
              <a:schemeClr val="accent1">
                <a:shade val="80000"/>
                <a:alpha val="32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5148064" y="3356992"/>
            <a:ext cx="5040560" cy="0"/>
          </a:xfrm>
          <a:prstGeom prst="line">
            <a:avLst/>
          </a:prstGeom>
          <a:ln>
            <a:solidFill>
              <a:schemeClr val="accent1">
                <a:shade val="80000"/>
                <a:alpha val="32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hart 10"/>
          <p:cNvGraphicFramePr/>
          <p:nvPr/>
        </p:nvGraphicFramePr>
        <p:xfrm>
          <a:off x="-20410" y="0"/>
          <a:ext cx="918482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95536" y="5230941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>
              <a:buFont typeface="Arial" pitchFamily="34" charset="0"/>
              <a:buChar char="∙"/>
            </a:pPr>
            <a:r>
              <a:rPr lang="en-GB" dirty="0" smtClean="0">
                <a:solidFill>
                  <a:srgbClr val="FF0000"/>
                </a:solidFill>
              </a:rPr>
              <a:t>    N in 2009 = 19,639          N in 2010 = 17,937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052736"/>
            <a:ext cx="1837556" cy="262508"/>
          </a:xfrm>
          <a:prstGeom prst="rect">
            <a:avLst/>
          </a:prstGeom>
          <a:noFill/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755576" y="3068960"/>
            <a:ext cx="838842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47664" y="69269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25% of time (6 hrs) accounts for over 45% of all crimes per day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5580112" y="6093317"/>
            <a:ext cx="2664296" cy="648051"/>
          </a:xfrm>
          <a:prstGeom prst="parallelogram">
            <a:avLst>
              <a:gd name="adj" fmla="val 82320"/>
            </a:avLst>
          </a:prstGeom>
          <a:solidFill>
            <a:srgbClr val="FA311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908720"/>
          <a:ext cx="914400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18864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alibri" pitchFamily="34" charset="0"/>
                <a:cs typeface="Calibri" pitchFamily="34" charset="0"/>
              </a:rPr>
              <a:t>Day of the Week X Hour of Day</a:t>
            </a:r>
            <a:endParaRPr lang="en-GB" sz="2400" b="1" u="sng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317453">
            <a:off x="6660842" y="280242"/>
            <a:ext cx="2393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12 hours in these 4 days account for 26.2% of all LU crime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Concentration of Crime in Space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9348</TotalTime>
  <Words>1012</Words>
  <Application>Microsoft Office PowerPoint</Application>
  <PresentationFormat>On-screen Show (4:3)</PresentationFormat>
  <Paragraphs>433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Foundry</vt:lpstr>
      <vt:lpstr>Slide 1</vt:lpstr>
      <vt:lpstr>79,694 Reported Incidents / 40,484 Crimes</vt:lpstr>
      <vt:lpstr>Slide 3</vt:lpstr>
      <vt:lpstr>Concentration of Crime in Time</vt:lpstr>
      <vt:lpstr>Slide 5</vt:lpstr>
      <vt:lpstr>Slide 6</vt:lpstr>
      <vt:lpstr>Slide 7</vt:lpstr>
      <vt:lpstr>Slide 8</vt:lpstr>
      <vt:lpstr>Concentration of Crime in Space</vt:lpstr>
      <vt:lpstr>Slide 10</vt:lpstr>
      <vt:lpstr>Crimes in Stations  but NOT on Trains 2010</vt:lpstr>
      <vt:lpstr>Crimes On Trains only (2010)</vt:lpstr>
      <vt:lpstr>Crimes on Platforms ONLY 2010</vt:lpstr>
      <vt:lpstr>Slide 14</vt:lpstr>
      <vt:lpstr>Slide 15</vt:lpstr>
      <vt:lpstr>Slide 16</vt:lpstr>
      <vt:lpstr>Slide 17</vt:lpstr>
      <vt:lpstr>Is the LU a safe place?</vt:lpstr>
      <vt:lpstr>LSOA vs. LU Stations May 2011</vt:lpstr>
      <vt:lpstr>Operation BTP-LU-RCT</vt:lpstr>
      <vt:lpstr>Research Hypthesis:</vt:lpstr>
      <vt:lpstr>Overall Design of RCT</vt:lpstr>
      <vt:lpstr> Plan A            Plan B</vt:lpstr>
      <vt:lpstr>Slide 24</vt:lpstr>
      <vt:lpstr>Treatments:                             Each patrolling unit:</vt:lpstr>
      <vt:lpstr>Planned Analyses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Barak Ariel</dc:creator>
  <cp:lastModifiedBy>ljb55</cp:lastModifiedBy>
  <cp:revision>546</cp:revision>
  <dcterms:created xsi:type="dcterms:W3CDTF">2010-06-08T18:35:20Z</dcterms:created>
  <dcterms:modified xsi:type="dcterms:W3CDTF">2011-07-08T07:40:53Z</dcterms:modified>
</cp:coreProperties>
</file>