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ms-powerpoint.presentation.macroEnabled.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44"/>
  </p:notesMasterIdLst>
  <p:handoutMasterIdLst>
    <p:handoutMasterId r:id="rId45"/>
  </p:handoutMasterIdLst>
  <p:sldIdLst>
    <p:sldId id="578" r:id="rId2"/>
    <p:sldId id="563" r:id="rId3"/>
    <p:sldId id="554" r:id="rId4"/>
    <p:sldId id="573" r:id="rId5"/>
    <p:sldId id="561" r:id="rId6"/>
    <p:sldId id="580" r:id="rId7"/>
    <p:sldId id="565" r:id="rId8"/>
    <p:sldId id="566" r:id="rId9"/>
    <p:sldId id="567" r:id="rId10"/>
    <p:sldId id="568" r:id="rId11"/>
    <p:sldId id="583" r:id="rId12"/>
    <p:sldId id="579" r:id="rId13"/>
    <p:sldId id="570" r:id="rId14"/>
    <p:sldId id="571" r:id="rId15"/>
    <p:sldId id="572" r:id="rId16"/>
    <p:sldId id="349" r:id="rId17"/>
    <p:sldId id="557" r:id="rId18"/>
    <p:sldId id="559" r:id="rId19"/>
    <p:sldId id="560" r:id="rId20"/>
    <p:sldId id="543" r:id="rId21"/>
    <p:sldId id="585" r:id="rId22"/>
    <p:sldId id="275" r:id="rId23"/>
    <p:sldId id="478" r:id="rId24"/>
    <p:sldId id="581" r:id="rId25"/>
    <p:sldId id="481" r:id="rId26"/>
    <p:sldId id="483" r:id="rId27"/>
    <p:sldId id="548" r:id="rId28"/>
    <p:sldId id="484" r:id="rId29"/>
    <p:sldId id="485" r:id="rId30"/>
    <p:sldId id="553" r:id="rId31"/>
    <p:sldId id="489" r:id="rId32"/>
    <p:sldId id="490" r:id="rId33"/>
    <p:sldId id="491" r:id="rId34"/>
    <p:sldId id="487" r:id="rId35"/>
    <p:sldId id="488" r:id="rId36"/>
    <p:sldId id="576" r:id="rId37"/>
    <p:sldId id="503" r:id="rId38"/>
    <p:sldId id="584" r:id="rId39"/>
    <p:sldId id="505" r:id="rId40"/>
    <p:sldId id="575" r:id="rId41"/>
    <p:sldId id="507" r:id="rId42"/>
    <p:sldId id="392"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EAE170"/>
    <a:srgbClr val="E7FBFD"/>
    <a:srgbClr val="FFFFCC"/>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91416" autoAdjust="0"/>
  </p:normalViewPr>
  <p:slideViewPr>
    <p:cSldViewPr>
      <p:cViewPr varScale="1">
        <p:scale>
          <a:sx n="68" d="100"/>
          <a:sy n="68" d="100"/>
        </p:scale>
        <p:origin x="-70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3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4433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4433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4433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9013880D-9678-4018-953A-A06B0C9372A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3686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6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3686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E8FDD4EE-FC2C-497E-8FEC-4B17937F093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3" name="Slide Image Placeholder 1"/>
          <p:cNvSpPr>
            <a:spLocks noGrp="1" noRot="1" noChangeAspect="1"/>
          </p:cNvSpPr>
          <p:nvPr>
            <p:ph type="sldImg"/>
          </p:nvPr>
        </p:nvSpPr>
        <p:spPr>
          <a:ln/>
        </p:spPr>
      </p:sp>
      <p:sp>
        <p:nvSpPr>
          <p:cNvPr id="561154" name="Notes Placeholder 2"/>
          <p:cNvSpPr>
            <a:spLocks noGrp="1"/>
          </p:cNvSpPr>
          <p:nvPr>
            <p:ph type="body" idx="1"/>
          </p:nvPr>
        </p:nvSpPr>
        <p:spPr>
          <a:noFill/>
          <a:ln/>
        </p:spPr>
        <p:txBody>
          <a:bodyPr/>
          <a:lstStyle/>
          <a:p>
            <a:pPr eaLnBrk="1" hangingPunct="1"/>
            <a:endParaRPr lang="en-US" smtClean="0"/>
          </a:p>
        </p:txBody>
      </p:sp>
      <p:sp>
        <p:nvSpPr>
          <p:cNvPr id="561155" name="Slide Number Placeholder 3"/>
          <p:cNvSpPr>
            <a:spLocks noGrp="1"/>
          </p:cNvSpPr>
          <p:nvPr>
            <p:ph type="sldNum" sz="quarter" idx="5"/>
          </p:nvPr>
        </p:nvSpPr>
        <p:spPr>
          <a:noFill/>
        </p:spPr>
        <p:txBody>
          <a:bodyPr/>
          <a:lstStyle/>
          <a:p>
            <a:fld id="{473FB46E-A173-4DEF-90DD-38D1CF6B347E}"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1" name="Rectangle 7"/>
          <p:cNvSpPr>
            <a:spLocks noGrp="1" noChangeArrowheads="1"/>
          </p:cNvSpPr>
          <p:nvPr>
            <p:ph type="sldNum" sz="quarter" idx="5"/>
          </p:nvPr>
        </p:nvSpPr>
        <p:spPr>
          <a:noFill/>
        </p:spPr>
        <p:txBody>
          <a:bodyPr/>
          <a:lstStyle/>
          <a:p>
            <a:fld id="{409590AB-28B4-4629-8257-88C6DBAD7327}" type="slidenum">
              <a:rPr lang="en-US" smtClean="0"/>
              <a:pPr/>
              <a:t>29</a:t>
            </a:fld>
            <a:endParaRPr lang="en-US" dirty="0" smtClean="0"/>
          </a:p>
        </p:txBody>
      </p:sp>
      <p:sp>
        <p:nvSpPr>
          <p:cNvPr id="665602" name="Rectangle 2"/>
          <p:cNvSpPr>
            <a:spLocks noGrp="1" noRot="1" noChangeAspect="1" noChangeArrowheads="1" noTextEdit="1"/>
          </p:cNvSpPr>
          <p:nvPr>
            <p:ph type="sldImg"/>
          </p:nvPr>
        </p:nvSpPr>
        <p:spPr>
          <a:ln/>
        </p:spPr>
      </p:sp>
      <p:sp>
        <p:nvSpPr>
          <p:cNvPr id="66560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CB339414-80BC-4DB5-946A-98EEF0109567}"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69" name="Rectangle 7"/>
          <p:cNvSpPr>
            <a:spLocks noGrp="1" noChangeArrowheads="1"/>
          </p:cNvSpPr>
          <p:nvPr>
            <p:ph type="sldNum" sz="quarter" idx="5"/>
          </p:nvPr>
        </p:nvSpPr>
        <p:spPr>
          <a:noFill/>
        </p:spPr>
        <p:txBody>
          <a:bodyPr/>
          <a:lstStyle/>
          <a:p>
            <a:fld id="{B8C7ED7B-8876-4AEE-B571-33FAFD236272}" type="slidenum">
              <a:rPr lang="en-US" smtClean="0"/>
              <a:pPr/>
              <a:t>35</a:t>
            </a:fld>
            <a:endParaRPr lang="en-US" dirty="0" smtClean="0"/>
          </a:p>
        </p:txBody>
      </p:sp>
      <p:sp>
        <p:nvSpPr>
          <p:cNvPr id="672770" name="Rectangle 2"/>
          <p:cNvSpPr>
            <a:spLocks noGrp="1" noRot="1" noChangeAspect="1" noChangeArrowheads="1" noTextEdit="1"/>
          </p:cNvSpPr>
          <p:nvPr>
            <p:ph type="sldImg"/>
          </p:nvPr>
        </p:nvSpPr>
        <p:spPr>
          <a:ln/>
        </p:spPr>
      </p:sp>
      <p:sp>
        <p:nvSpPr>
          <p:cNvPr id="67277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1" name="Rectangle 7"/>
          <p:cNvSpPr>
            <a:spLocks noGrp="1" noChangeArrowheads="1"/>
          </p:cNvSpPr>
          <p:nvPr>
            <p:ph type="sldNum" sz="quarter" idx="5"/>
          </p:nvPr>
        </p:nvSpPr>
        <p:spPr>
          <a:noFill/>
        </p:spPr>
        <p:txBody>
          <a:bodyPr/>
          <a:lstStyle/>
          <a:p>
            <a:fld id="{B83AA0A3-02F4-4BEF-9D5A-8B8AF2CF3592}" type="slidenum">
              <a:rPr lang="en-US" smtClean="0"/>
              <a:pPr/>
              <a:t>37</a:t>
            </a:fld>
            <a:endParaRPr lang="en-US" dirty="0" smtClean="0"/>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89" name="Rectangle 7"/>
          <p:cNvSpPr>
            <a:spLocks noGrp="1" noChangeArrowheads="1"/>
          </p:cNvSpPr>
          <p:nvPr>
            <p:ph type="sldNum" sz="quarter" idx="5"/>
          </p:nvPr>
        </p:nvSpPr>
        <p:spPr>
          <a:noFill/>
        </p:spPr>
        <p:txBody>
          <a:bodyPr/>
          <a:lstStyle/>
          <a:p>
            <a:fld id="{F5501048-3052-4BBF-ABB2-F2A326FA4315}" type="slidenum">
              <a:rPr lang="en-US" smtClean="0"/>
              <a:pPr/>
              <a:t>39</a:t>
            </a:fld>
            <a:endParaRPr lang="en-US" dirty="0" smtClean="0"/>
          </a:p>
        </p:txBody>
      </p:sp>
      <p:sp>
        <p:nvSpPr>
          <p:cNvPr id="677890" name="Rectangle 2"/>
          <p:cNvSpPr>
            <a:spLocks noGrp="1" noRot="1" noChangeAspect="1" noChangeArrowheads="1" noTextEdit="1"/>
          </p:cNvSpPr>
          <p:nvPr>
            <p:ph type="sldImg"/>
          </p:nvPr>
        </p:nvSpPr>
        <p:spPr>
          <a:ln/>
        </p:spPr>
      </p:sp>
      <p:sp>
        <p:nvSpPr>
          <p:cNvPr id="67789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41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42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FDD4EE-FC2C-497E-8FEC-4B17937F0934}"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sp>
        <p:nvSpPr>
          <p:cNvPr id="35124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35124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dirty="0"/>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dirty="0"/>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66D2900C-DE7E-4632-B960-A0FF48D73D4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3CE291DE-539E-4AED-BA00-28C95E1F56C0}"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24EA6442-9C3E-4D9F-920C-B3615B9C2B8A}"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ABAB17DC-3A63-4A85-92E5-927B45FDE858}"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539B7947-4CDF-42F1-842E-DB280CC3D2DA}"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9CABCFA4-A7C0-4051-9232-3D29D192CAA4}"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AADCC7C9-ACCB-46BA-B96B-8D728ED06D24}"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973389EA-EA6A-489B-BB15-C7908230CF0A}"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073F9764-FCB4-4956-808B-1B275CF47944}" type="slidenum">
              <a:rPr lang="en-US"/>
              <a:pPr>
                <a:defRPr/>
              </a:pPr>
              <a:t>‹#›</a:t>
            </a:fld>
            <a:endParaRPr lang="en-US"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EC906048-CCF8-47E1-B3B6-113AB45427D0}"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4B9BD288-9A55-4FB8-956A-6AD5E5AEC25D}" type="slidenum">
              <a:rPr lang="en-US"/>
              <a:pPr>
                <a:defRPr/>
              </a:pPr>
              <a:t>‹#›</a:t>
            </a:fld>
            <a:endParaRPr lang="en-US"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FB756E0A-253F-4E92-BB5B-3BBBCCDDCF7C}"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8A8B9013-75D4-47A5-A4D6-A6945C7371F9}"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35021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1DC9D9C2-7F4B-4864-B608-A65A4AB0FA49}" type="slidenum">
              <a:rPr lang="en-US"/>
              <a:pPr>
                <a:defRPr/>
              </a:pPr>
              <a:t>‹#›</a:t>
            </a:fld>
            <a:endParaRPr lang="en-US" dirty="0"/>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35021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35021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35021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35021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35021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p>
            </p:txBody>
          </p:sp>
        </p:grpSp>
        <p:sp>
          <p:nvSpPr>
            <p:cNvPr id="35021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35022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sp>
        <p:nvSpPr>
          <p:cNvPr id="35022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022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dirty="0"/>
          </a:p>
        </p:txBody>
      </p:sp>
      <p:sp>
        <p:nvSpPr>
          <p:cNvPr id="35022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24"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oleObject" Target="../embeddings/Microsoft_Office_Excel_97-2003_Worksheet4.xls"/><Relationship Id="rId4" Type="http://schemas.openxmlformats.org/officeDocument/2006/relationships/oleObject" Target="../embeddings/Microsoft_Office_Excel_97-2003_Worksheet3.xls"/></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9CABCFA4-A7C0-4051-9232-3D29D192CAA4}" type="slidenum">
              <a:rPr lang="en-US" smtClean="0"/>
              <a:pPr>
                <a:defRPr/>
              </a:pPr>
              <a:t>1</a:t>
            </a:fld>
            <a:endParaRPr lang="en-US" dirty="0"/>
          </a:p>
        </p:txBody>
      </p:sp>
      <p:pic>
        <p:nvPicPr>
          <p:cNvPr id="5" name="Picture 2" descr="New Image"/>
          <p:cNvPicPr>
            <a:picLocks noChangeAspect="1" noChangeArrowheads="1"/>
          </p:cNvPicPr>
          <p:nvPr/>
        </p:nvPicPr>
        <p:blipFill>
          <a:blip r:embed="rId3" cstate="print"/>
          <a:srcRect/>
          <a:stretch>
            <a:fillRect/>
          </a:stretch>
        </p:blipFill>
        <p:spPr bwMode="auto">
          <a:xfrm>
            <a:off x="1143000" y="638175"/>
            <a:ext cx="6858000" cy="558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pPr eaLnBrk="1" hangingPunct="1"/>
            <a:r>
              <a:rPr lang="en-US" sz="2400" dirty="0" smtClean="0"/>
              <a:t>Street by Street Variability: Much of the Action of the Crime Problem Would be Lost by Studying Communities</a:t>
            </a:r>
          </a:p>
        </p:txBody>
      </p:sp>
      <p:sp>
        <p:nvSpPr>
          <p:cNvPr id="27650" name="Slide Number Placeholder 1"/>
          <p:cNvSpPr>
            <a:spLocks noGrp="1"/>
          </p:cNvSpPr>
          <p:nvPr>
            <p:ph type="sldNum" sz="quarter" idx="11"/>
          </p:nvPr>
        </p:nvSpPr>
        <p:spPr>
          <a:noFill/>
        </p:spPr>
        <p:txBody>
          <a:bodyPr/>
          <a:lstStyle/>
          <a:p>
            <a:fld id="{F743F10D-50AD-44AF-9A06-84E6948FEF07}" type="slidenum">
              <a:rPr lang="en-US" smtClean="0"/>
              <a:pPr/>
              <a:t>10</a:t>
            </a:fld>
            <a:endParaRPr lang="en-US" dirty="0" smtClean="0"/>
          </a:p>
        </p:txBody>
      </p:sp>
      <p:pic>
        <p:nvPicPr>
          <p:cNvPr id="27651" name="Picture 4" descr="allGrps_allBlocksBottom.bmp"/>
          <p:cNvPicPr>
            <a:picLocks noChangeAspect="1" noChangeArrowheads="1"/>
          </p:cNvPicPr>
          <p:nvPr/>
        </p:nvPicPr>
        <p:blipFill>
          <a:blip r:embed="rId3" cstate="print"/>
          <a:srcRect/>
          <a:stretch>
            <a:fillRect/>
          </a:stretch>
        </p:blipFill>
        <p:spPr bwMode="auto">
          <a:xfrm>
            <a:off x="1066800" y="1219200"/>
            <a:ext cx="6991350" cy="4953000"/>
          </a:xfrm>
          <a:prstGeom prst="rect">
            <a:avLst/>
          </a:prstGeom>
          <a:noFill/>
          <a:ln w="9525">
            <a:noFill/>
            <a:miter lim="800000"/>
            <a:headEnd/>
            <a:tailEnd/>
          </a:ln>
        </p:spPr>
      </p:pic>
      <p:sp>
        <p:nvSpPr>
          <p:cNvPr id="27653" name="Rectangle 5"/>
          <p:cNvSpPr>
            <a:spLocks noChangeArrowheads="1"/>
          </p:cNvSpPr>
          <p:nvPr/>
        </p:nvSpPr>
        <p:spPr bwMode="auto">
          <a:xfrm>
            <a:off x="685800" y="6248400"/>
            <a:ext cx="7907165" cy="738664"/>
          </a:xfrm>
          <a:prstGeom prst="rect">
            <a:avLst/>
          </a:prstGeom>
          <a:noFill/>
          <a:ln w="9525">
            <a:noFill/>
            <a:miter lim="800000"/>
            <a:headEnd/>
            <a:tailEnd/>
          </a:ln>
          <a:effectLst/>
        </p:spPr>
        <p:txBody>
          <a:bodyPr wrap="square">
            <a:spAutoFit/>
          </a:bodyPr>
          <a:lstStyle/>
          <a:p>
            <a:r>
              <a:rPr lang="en-US" sz="1400" dirty="0" smtClean="0"/>
              <a:t>David Weisburd, Liz Groff and Sue-Ming Yang (2010).  Understanding Developmental Crime Trajectories at Places: Social Disorganization and Opportunity Perspectives at Micro Units of Geography , NIJ Report.</a:t>
            </a:r>
          </a:p>
          <a:p>
            <a:r>
              <a:rPr lang="en-US" sz="1400" dirty="0" smtClean="0"/>
              <a:t> </a:t>
            </a:r>
            <a:endParaRPr lang="en-US" sz="1600" b="1" dirty="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12838"/>
          </a:xfrm>
        </p:spPr>
        <p:txBody>
          <a:bodyPr/>
          <a:lstStyle/>
          <a:p>
            <a:pPr algn="l"/>
            <a:r>
              <a:rPr lang="en-US" sz="2000" dirty="0" smtClean="0"/>
              <a:t>Spatial Attraction, Independence, Repulsion:  Bivariate K Statistic</a:t>
            </a:r>
          </a:p>
        </p:txBody>
      </p:sp>
      <p:sp>
        <p:nvSpPr>
          <p:cNvPr id="28674" name="Slide Number Placeholder 2"/>
          <p:cNvSpPr>
            <a:spLocks noGrp="1"/>
          </p:cNvSpPr>
          <p:nvPr>
            <p:ph type="sldNum" sz="quarter" idx="11"/>
          </p:nvPr>
        </p:nvSpPr>
        <p:spPr>
          <a:noFill/>
        </p:spPr>
        <p:txBody>
          <a:bodyPr/>
          <a:lstStyle/>
          <a:p>
            <a:fld id="{4CECC1C4-6222-4B26-A587-1FAFD95025CE}" type="slidenum">
              <a:rPr lang="en-US" smtClean="0"/>
              <a:pPr/>
              <a:t>11</a:t>
            </a:fld>
            <a:endParaRPr lang="en-US" dirty="0" smtClean="0"/>
          </a:p>
        </p:txBody>
      </p:sp>
      <p:pic>
        <p:nvPicPr>
          <p:cNvPr id="28675" name="Picture 2"/>
          <p:cNvPicPr>
            <a:picLocks noChangeAspect="1" noChangeArrowheads="1"/>
          </p:cNvPicPr>
          <p:nvPr/>
        </p:nvPicPr>
        <p:blipFill>
          <a:blip r:embed="rId3" cstate="print"/>
          <a:srcRect/>
          <a:stretch>
            <a:fillRect/>
          </a:stretch>
        </p:blipFill>
        <p:spPr bwMode="auto">
          <a:xfrm>
            <a:off x="228600" y="1066800"/>
            <a:ext cx="8756650" cy="5010150"/>
          </a:xfrm>
          <a:prstGeom prst="rect">
            <a:avLst/>
          </a:prstGeom>
          <a:noFill/>
          <a:ln w="9525">
            <a:noFill/>
            <a:miter lim="800000"/>
            <a:headEnd/>
            <a:tailEnd/>
          </a:ln>
        </p:spPr>
      </p:pic>
      <p:sp>
        <p:nvSpPr>
          <p:cNvPr id="28677" name="Rectangle 5"/>
          <p:cNvSpPr>
            <a:spLocks noChangeArrowheads="1"/>
          </p:cNvSpPr>
          <p:nvPr/>
        </p:nvSpPr>
        <p:spPr bwMode="auto">
          <a:xfrm>
            <a:off x="685800" y="6172200"/>
            <a:ext cx="7752250" cy="861774"/>
          </a:xfrm>
          <a:prstGeom prst="rect">
            <a:avLst/>
          </a:prstGeom>
          <a:noFill/>
          <a:ln w="9525">
            <a:noFill/>
            <a:miter lim="800000"/>
            <a:headEnd/>
            <a:tailEnd/>
          </a:ln>
          <a:effectLst/>
        </p:spPr>
        <p:txBody>
          <a:bodyPr wrap="none">
            <a:spAutoFit/>
          </a:bodyPr>
          <a:lstStyle/>
          <a:p>
            <a:r>
              <a:rPr lang="en-US" sz="1600" dirty="0" smtClean="0"/>
              <a:t>Groff, Elizabeth, David Weisburd and Sue-Ming Yang (2010). Is it Important to Examine Crime</a:t>
            </a:r>
          </a:p>
          <a:p>
            <a:r>
              <a:rPr lang="en-US" sz="1600" dirty="0" smtClean="0"/>
              <a:t> Trends at a Local “Micro” Level?</a:t>
            </a:r>
            <a:r>
              <a:rPr lang="en-US" sz="1600" i="1" dirty="0" smtClean="0"/>
              <a:t>  Journal of Quantitative Criminology</a:t>
            </a:r>
            <a:r>
              <a:rPr lang="en-US" sz="1600" dirty="0" smtClean="0"/>
              <a:t>, 26 (1): 7-32.</a:t>
            </a:r>
          </a:p>
          <a:p>
            <a:endParaRPr lang="en-US" b="1" dirty="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Worlds”</a:t>
            </a:r>
            <a:endParaRPr lang="en-US" dirty="0"/>
          </a:p>
        </p:txBody>
      </p:sp>
      <p:sp>
        <p:nvSpPr>
          <p:cNvPr id="5" name="Content Placeholder 4"/>
          <p:cNvSpPr>
            <a:spLocks noGrp="1"/>
          </p:cNvSpPr>
          <p:nvPr>
            <p:ph idx="1"/>
          </p:nvPr>
        </p:nvSpPr>
        <p:spPr/>
        <p:txBody>
          <a:bodyPr/>
          <a:lstStyle/>
          <a:p>
            <a:r>
              <a:rPr lang="en-US" dirty="0" smtClean="0"/>
              <a:t>There is tremendous heterogeneity in crime patterns at “places.”</a:t>
            </a:r>
          </a:p>
          <a:p>
            <a:pPr lvl="1"/>
            <a:r>
              <a:rPr lang="en-US" dirty="0" smtClean="0"/>
              <a:t>Many hot spots in “good” neighborhoods.</a:t>
            </a:r>
          </a:p>
          <a:p>
            <a:pPr lvl="1"/>
            <a:r>
              <a:rPr lang="en-US" dirty="0" smtClean="0"/>
              <a:t>Many cool spots in “bad” neighborhoods.</a:t>
            </a:r>
          </a:p>
          <a:p>
            <a:r>
              <a:rPr lang="en-US" dirty="0" smtClean="0"/>
              <a:t>Much of the action of crime is lost by studying larger geographic units.</a:t>
            </a:r>
          </a:p>
          <a:p>
            <a:pPr lvl="1"/>
            <a:endParaRPr lang="en-US" dirty="0"/>
          </a:p>
        </p:txBody>
      </p:sp>
      <p:sp>
        <p:nvSpPr>
          <p:cNvPr id="3" name="Slide Number Placeholder 2"/>
          <p:cNvSpPr>
            <a:spLocks noGrp="1"/>
          </p:cNvSpPr>
          <p:nvPr>
            <p:ph type="sldNum" sz="quarter" idx="11"/>
          </p:nvPr>
        </p:nvSpPr>
        <p:spPr/>
        <p:txBody>
          <a:bodyPr/>
          <a:lstStyle/>
          <a:p>
            <a:pPr>
              <a:defRPr/>
            </a:pPr>
            <a:fld id="{EC906048-CCF8-47E1-B3B6-113AB45427D0}"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Rot="1" noChangeArrowheads="1"/>
          </p:cNvSpPr>
          <p:nvPr>
            <p:ph type="title"/>
          </p:nvPr>
        </p:nvSpPr>
        <p:spPr/>
        <p:txBody>
          <a:bodyPr/>
          <a:lstStyle/>
          <a:p>
            <a:r>
              <a:rPr lang="en-US" sz="3200" dirty="0" smtClean="0"/>
              <a:t>Rethinking the Crime Problem in Cities</a:t>
            </a:r>
          </a:p>
        </p:txBody>
      </p:sp>
      <p:sp>
        <p:nvSpPr>
          <p:cNvPr id="29699" name="Slide Number Placeholder 4"/>
          <p:cNvSpPr>
            <a:spLocks noGrp="1"/>
          </p:cNvSpPr>
          <p:nvPr>
            <p:ph type="sldNum" sz="quarter" idx="11"/>
          </p:nvPr>
        </p:nvSpPr>
        <p:spPr>
          <a:noFill/>
        </p:spPr>
        <p:txBody>
          <a:bodyPr/>
          <a:lstStyle/>
          <a:p>
            <a:fld id="{FB79C2DA-84E8-40D0-88EF-4589D7DE7D7B}" type="slidenum">
              <a:rPr lang="en-US" smtClean="0"/>
              <a:pPr/>
              <a:t>13</a:t>
            </a:fld>
            <a:endParaRPr lang="en-US" dirty="0" smtClean="0"/>
          </a:p>
        </p:txBody>
      </p:sp>
      <p:sp>
        <p:nvSpPr>
          <p:cNvPr id="29701" name="Rectangle 5"/>
          <p:cNvSpPr>
            <a:spLocks noChangeArrowheads="1"/>
          </p:cNvSpPr>
          <p:nvPr/>
        </p:nvSpPr>
        <p:spPr bwMode="auto">
          <a:xfrm>
            <a:off x="762000" y="5842337"/>
            <a:ext cx="7162800" cy="800219"/>
          </a:xfrm>
          <a:prstGeom prst="rect">
            <a:avLst/>
          </a:prstGeom>
          <a:noFill/>
          <a:ln w="9525">
            <a:noFill/>
            <a:miter lim="800000"/>
            <a:headEnd/>
            <a:tailEnd/>
          </a:ln>
          <a:effectLst/>
        </p:spPr>
        <p:txBody>
          <a:bodyPr wrap="square">
            <a:spAutoFit/>
          </a:bodyPr>
          <a:lstStyle/>
          <a:p>
            <a:r>
              <a:rPr lang="en-US" sz="1400" dirty="0" smtClean="0"/>
              <a:t>Weisburd, David, Shawn Bushway, Cynthia Lum, and Sue-Ming Yang. (2004).  Trajectories of Crime at Places: A Longitudinal Study of Street Segments in the City of Seattle. </a:t>
            </a:r>
            <a:r>
              <a:rPr lang="en-US" sz="1400" i="1" dirty="0" smtClean="0"/>
              <a:t>Criminology,</a:t>
            </a:r>
            <a:r>
              <a:rPr lang="en-US" sz="1400" b="1" i="1" dirty="0" smtClean="0"/>
              <a:t> </a:t>
            </a:r>
            <a:r>
              <a:rPr lang="en-US" sz="1400" i="1" dirty="0" smtClean="0"/>
              <a:t>42</a:t>
            </a:r>
            <a:r>
              <a:rPr lang="en-US" sz="1400" dirty="0" smtClean="0"/>
              <a:t>(2), 283-322</a:t>
            </a:r>
            <a:r>
              <a:rPr lang="en-US" sz="1400" b="1" dirty="0" smtClean="0"/>
              <a:t>.</a:t>
            </a:r>
            <a:r>
              <a:rPr lang="en-US" sz="1400" dirty="0" smtClean="0"/>
              <a:t>  </a:t>
            </a:r>
          </a:p>
          <a:p>
            <a:endParaRPr lang="en-US" b="1" dirty="0">
              <a:solidFill>
                <a:schemeClr val="tx2"/>
              </a:solidFill>
              <a:effectLst>
                <a:outerShdw blurRad="38100" dist="38100" dir="2700000" algn="tl">
                  <a:srgbClr val="000000"/>
                </a:outerShdw>
              </a:effectLst>
            </a:endParaRPr>
          </a:p>
        </p:txBody>
      </p:sp>
      <p:sp>
        <p:nvSpPr>
          <p:cNvPr id="10" name="Rectangle 9"/>
          <p:cNvSpPr/>
          <p:nvPr/>
        </p:nvSpPr>
        <p:spPr bwMode="auto">
          <a:xfrm>
            <a:off x="1066800" y="1295400"/>
            <a:ext cx="6781800" cy="4419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cs typeface="Arial" charset="0"/>
            </a:endParaRPr>
          </a:p>
        </p:txBody>
      </p:sp>
      <p:pic>
        <p:nvPicPr>
          <p:cNvPr id="411651" name="Picture 3"/>
          <p:cNvPicPr>
            <a:picLocks noChangeAspect="1" noChangeArrowheads="1"/>
          </p:cNvPicPr>
          <p:nvPr/>
        </p:nvPicPr>
        <p:blipFill>
          <a:blip r:embed="rId3" cstate="print"/>
          <a:srcRect/>
          <a:stretch>
            <a:fillRect/>
          </a:stretch>
        </p:blipFill>
        <p:spPr bwMode="auto">
          <a:xfrm>
            <a:off x="990600" y="1143000"/>
            <a:ext cx="6781800" cy="46336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p:txBody>
          <a:bodyPr/>
          <a:lstStyle/>
          <a:p>
            <a:r>
              <a:rPr lang="en-US" dirty="0" smtClean="0"/>
              <a:t>Crime is Strongly Coupled to Place</a:t>
            </a:r>
          </a:p>
        </p:txBody>
      </p:sp>
      <p:sp>
        <p:nvSpPr>
          <p:cNvPr id="6" name="Subtitle 5"/>
          <p:cNvSpPr>
            <a:spLocks noGrp="1"/>
          </p:cNvSpPr>
          <p:nvPr>
            <p:ph type="subTitle" sz="quarter" idx="1"/>
          </p:nvPr>
        </p:nvSpPr>
        <p:spPr/>
        <p:txBody>
          <a:bodyPr/>
          <a:lstStyle/>
          <a:p>
            <a:pPr>
              <a:defRPr/>
            </a:pPr>
            <a:endParaRPr lang="en-US" dirty="0"/>
          </a:p>
        </p:txBody>
      </p:sp>
      <p:sp>
        <p:nvSpPr>
          <p:cNvPr id="30723" name="Slide Number Placeholder 3"/>
          <p:cNvSpPr>
            <a:spLocks noGrp="1"/>
          </p:cNvSpPr>
          <p:nvPr>
            <p:ph type="sldNum" sz="quarter" idx="12"/>
          </p:nvPr>
        </p:nvSpPr>
        <p:spPr>
          <a:noFill/>
        </p:spPr>
        <p:txBody>
          <a:bodyPr/>
          <a:lstStyle/>
          <a:p>
            <a:fld id="{96DD6BC6-CBBA-43AF-964B-65722D0533E2}" type="slidenum">
              <a:rPr lang="en-US" smtClean="0"/>
              <a:pPr/>
              <a:t>14</a:t>
            </a:fld>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Linking Crime and Place</a:t>
            </a:r>
            <a:endParaRPr lang="en-US" dirty="0"/>
          </a:p>
        </p:txBody>
      </p:sp>
      <p:sp>
        <p:nvSpPr>
          <p:cNvPr id="3" name="Content Placeholder 2"/>
          <p:cNvSpPr>
            <a:spLocks noGrp="1"/>
          </p:cNvSpPr>
          <p:nvPr>
            <p:ph idx="1"/>
          </p:nvPr>
        </p:nvSpPr>
        <p:spPr/>
        <p:txBody>
          <a:bodyPr/>
          <a:lstStyle/>
          <a:p>
            <a:r>
              <a:rPr lang="en-US" sz="2600" dirty="0" smtClean="0"/>
              <a:t>Criminologists did not recognize the importance of “micro” conceptions of place until the 1980s.</a:t>
            </a:r>
          </a:p>
          <a:p>
            <a:pPr lvl="1"/>
            <a:r>
              <a:rPr lang="en-US" sz="2200" dirty="0" smtClean="0"/>
              <a:t>Sherman et al. 1987, 1989: 3 ½ % of addresses, 50% of crime calls. </a:t>
            </a:r>
          </a:p>
          <a:p>
            <a:pPr lvl="1"/>
            <a:r>
              <a:rPr lang="en-US" sz="2200" dirty="0" smtClean="0"/>
              <a:t>Confirmed in a series of studies with different “micro” units of analysis: (</a:t>
            </a:r>
            <a:r>
              <a:rPr lang="en-US" sz="2200" dirty="0" err="1" smtClean="0"/>
              <a:t>e.g</a:t>
            </a:r>
            <a:r>
              <a:rPr lang="en-US" sz="2200" dirty="0" smtClean="0"/>
              <a:t>  see Pierce et al., 1988; Weisburd et al., 1992; Weisburd and Green, 1994; Spellman, 1995)</a:t>
            </a:r>
          </a:p>
          <a:p>
            <a:r>
              <a:rPr lang="en-US" sz="2600" dirty="0" smtClean="0"/>
              <a:t>But is crime tightly coupled to place?</a:t>
            </a:r>
          </a:p>
          <a:p>
            <a:pPr lvl="1"/>
            <a:r>
              <a:rPr lang="en-US" sz="2200" dirty="0" smtClean="0"/>
              <a:t>Do hot spots stay hot, or are there wide fluctuations in the patterns of crime at place across time? (Regression to the mean?)</a:t>
            </a:r>
          </a:p>
          <a:p>
            <a:pPr lvl="1"/>
            <a:endParaRPr lang="en-US" dirty="0" smtClean="0"/>
          </a:p>
          <a:p>
            <a:endParaRPr lang="en-US" dirty="0" smtClean="0"/>
          </a:p>
          <a:p>
            <a:pPr lvl="1">
              <a:buNone/>
            </a:pPr>
            <a:r>
              <a:rPr lang="en-US" dirty="0" smtClean="0"/>
              <a:t> </a:t>
            </a:r>
          </a:p>
        </p:txBody>
      </p:sp>
      <p:sp>
        <p:nvSpPr>
          <p:cNvPr id="31747" name="Slide Number Placeholder 3"/>
          <p:cNvSpPr>
            <a:spLocks noGrp="1"/>
          </p:cNvSpPr>
          <p:nvPr>
            <p:ph type="sldNum" sz="quarter" idx="11"/>
          </p:nvPr>
        </p:nvSpPr>
        <p:spPr>
          <a:noFill/>
        </p:spPr>
        <p:txBody>
          <a:bodyPr/>
          <a:lstStyle/>
          <a:p>
            <a:fld id="{D2C52D19-DBEE-46BA-83D2-86A244ABF673}" type="slidenum">
              <a:rPr lang="en-US" smtClean="0"/>
              <a:pPr/>
              <a:t>15</a:t>
            </a:fld>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Rot="1" noChangeArrowheads="1"/>
          </p:cNvSpPr>
          <p:nvPr>
            <p:ph type="title"/>
          </p:nvPr>
        </p:nvSpPr>
        <p:spPr/>
        <p:txBody>
          <a:bodyPr/>
          <a:lstStyle/>
          <a:p>
            <a:pPr eaLnBrk="1" hangingPunct="1"/>
            <a:r>
              <a:rPr lang="en-US" sz="2800" dirty="0" smtClean="0"/>
              <a:t>“Law of Concentration” Over Time</a:t>
            </a:r>
            <a:br>
              <a:rPr lang="en-US" sz="2800" dirty="0" smtClean="0"/>
            </a:br>
            <a:endParaRPr lang="en-US" sz="2800" dirty="0" smtClean="0"/>
          </a:p>
        </p:txBody>
      </p:sp>
      <p:graphicFrame>
        <p:nvGraphicFramePr>
          <p:cNvPr id="408579" name="Object 3"/>
          <p:cNvGraphicFramePr>
            <a:graphicFrameLocks noChangeAspect="1"/>
          </p:cNvGraphicFramePr>
          <p:nvPr>
            <p:ph idx="1"/>
          </p:nvPr>
        </p:nvGraphicFramePr>
        <p:xfrm>
          <a:off x="533400" y="1219200"/>
          <a:ext cx="8274050" cy="4806950"/>
        </p:xfrm>
        <a:graphic>
          <a:graphicData uri="http://schemas.openxmlformats.org/presentationml/2006/ole">
            <p:oleObj spid="_x0000_s408579" name="Chart" r:id="rId4" imgW="6524585" imgH="3790899" progId="Excel.Sheet.8">
              <p:embed/>
            </p:oleObj>
          </a:graphicData>
        </a:graphic>
      </p:graphicFrame>
      <p:sp>
        <p:nvSpPr>
          <p:cNvPr id="408581" name="Slide Number Placeholder 4"/>
          <p:cNvSpPr>
            <a:spLocks noGrp="1"/>
          </p:cNvSpPr>
          <p:nvPr>
            <p:ph type="sldNum" sz="quarter" idx="11"/>
          </p:nvPr>
        </p:nvSpPr>
        <p:spPr>
          <a:noFill/>
        </p:spPr>
        <p:txBody>
          <a:bodyPr/>
          <a:lstStyle/>
          <a:p>
            <a:fld id="{CC5C3B0F-3BA7-4386-A66B-DD018893695F}" type="slidenum">
              <a:rPr lang="en-US" smtClean="0"/>
              <a:pPr/>
              <a:t>16</a:t>
            </a:fld>
            <a:endParaRPr lang="en-US" dirty="0" smtClean="0"/>
          </a:p>
        </p:txBody>
      </p:sp>
      <p:sp>
        <p:nvSpPr>
          <p:cNvPr id="6" name="Rectangle 5"/>
          <p:cNvSpPr/>
          <p:nvPr/>
        </p:nvSpPr>
        <p:spPr>
          <a:xfrm>
            <a:off x="838200" y="6096000"/>
            <a:ext cx="7620000" cy="523220"/>
          </a:xfrm>
          <a:prstGeom prst="rect">
            <a:avLst/>
          </a:prstGeom>
        </p:spPr>
        <p:txBody>
          <a:bodyPr wrap="square">
            <a:spAutoFit/>
          </a:bodyPr>
          <a:lstStyle/>
          <a:p>
            <a:r>
              <a:rPr lang="en-US" sz="1400" dirty="0" smtClean="0"/>
              <a:t>Weisburd, David, Shawn Bushway, Cynthia </a:t>
            </a:r>
            <a:r>
              <a:rPr lang="en-US" sz="1400" dirty="0" err="1" smtClean="0"/>
              <a:t>Lum</a:t>
            </a:r>
            <a:r>
              <a:rPr lang="en-US" sz="1400" dirty="0" smtClean="0"/>
              <a:t>, and Sue-Ming Yang. (2004).  Trajectories of Crime at Places: A Longitudinal Study of Street Segments in the City of Seattle. </a:t>
            </a:r>
            <a:r>
              <a:rPr lang="en-US" sz="1400" i="1" dirty="0" smtClean="0"/>
              <a:t>Criminology,</a:t>
            </a:r>
            <a:r>
              <a:rPr lang="en-US" sz="1400" b="1" i="1" dirty="0" smtClean="0"/>
              <a:t> </a:t>
            </a:r>
            <a:r>
              <a:rPr lang="en-US" sz="1400" i="1" dirty="0" smtClean="0"/>
              <a:t>42</a:t>
            </a:r>
            <a:r>
              <a:rPr lang="en-US" sz="1400" dirty="0" smtClean="0"/>
              <a:t>(2), 283-322</a:t>
            </a:r>
            <a:r>
              <a:rPr lang="en-US" sz="1400" b="1" dirty="0" smtClean="0"/>
              <a:t>.</a:t>
            </a:r>
            <a:r>
              <a:rPr lang="en-US" sz="1400"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a:xfrm>
            <a:off x="0" y="228600"/>
            <a:ext cx="9296400" cy="1143000"/>
          </a:xfrm>
        </p:spPr>
        <p:txBody>
          <a:bodyPr/>
          <a:lstStyle/>
          <a:p>
            <a:pPr algn="l" eaLnBrk="1" hangingPunct="1"/>
            <a:r>
              <a:rPr lang="en-US" sz="3700" dirty="0" smtClean="0"/>
              <a:t>     Stability of Crime at Place: All Crime</a:t>
            </a:r>
          </a:p>
        </p:txBody>
      </p:sp>
      <p:graphicFrame>
        <p:nvGraphicFramePr>
          <p:cNvPr id="649218" name="Object 3"/>
          <p:cNvGraphicFramePr>
            <a:graphicFrameLocks noChangeAspect="1"/>
          </p:cNvGraphicFramePr>
          <p:nvPr>
            <p:ph idx="1"/>
          </p:nvPr>
        </p:nvGraphicFramePr>
        <p:xfrm>
          <a:off x="685800" y="1682750"/>
          <a:ext cx="7756525" cy="4024313"/>
        </p:xfrm>
        <a:graphic>
          <a:graphicData uri="http://schemas.openxmlformats.org/presentationml/2006/ole">
            <p:oleObj spid="_x0000_s649218" name="Chart" r:id="rId4" imgW="7362821" imgH="3819618" progId="Excel.Sheet.8">
              <p:embed/>
            </p:oleObj>
          </a:graphicData>
        </a:graphic>
      </p:graphicFrame>
      <p:sp>
        <p:nvSpPr>
          <p:cNvPr id="649220" name="Slide Number Placeholder 4"/>
          <p:cNvSpPr>
            <a:spLocks noGrp="1"/>
          </p:cNvSpPr>
          <p:nvPr>
            <p:ph type="sldNum" sz="quarter" idx="11"/>
          </p:nvPr>
        </p:nvSpPr>
        <p:spPr>
          <a:noFill/>
        </p:spPr>
        <p:txBody>
          <a:bodyPr/>
          <a:lstStyle/>
          <a:p>
            <a:fld id="{585F5713-9548-4B37-93BA-460DB4C95E5E}" type="slidenum">
              <a:rPr lang="en-US" smtClean="0"/>
              <a:pPr/>
              <a:t>17</a:t>
            </a:fld>
            <a:endParaRPr lang="en-US" dirty="0" smtClean="0"/>
          </a:p>
        </p:txBody>
      </p:sp>
      <p:sp>
        <p:nvSpPr>
          <p:cNvPr id="649222" name="Rectangle 6"/>
          <p:cNvSpPr>
            <a:spLocks noChangeArrowheads="1"/>
          </p:cNvSpPr>
          <p:nvPr/>
        </p:nvSpPr>
        <p:spPr bwMode="auto">
          <a:xfrm>
            <a:off x="838200" y="6057781"/>
            <a:ext cx="7162800" cy="800219"/>
          </a:xfrm>
          <a:prstGeom prst="rect">
            <a:avLst/>
          </a:prstGeom>
          <a:noFill/>
          <a:ln w="9525">
            <a:noFill/>
            <a:miter lim="800000"/>
            <a:headEnd/>
            <a:tailEnd/>
          </a:ln>
          <a:effectLst/>
        </p:spPr>
        <p:txBody>
          <a:bodyPr wrap="square">
            <a:spAutoFit/>
          </a:bodyPr>
          <a:lstStyle/>
          <a:p>
            <a:r>
              <a:rPr lang="en-US" sz="1400" dirty="0" smtClean="0"/>
              <a:t>Weisburd, David, Shawn Bushway, Cynthia </a:t>
            </a:r>
            <a:r>
              <a:rPr lang="en-US" sz="1400" dirty="0" err="1" smtClean="0"/>
              <a:t>Lum</a:t>
            </a:r>
            <a:r>
              <a:rPr lang="en-US" sz="1400" dirty="0" smtClean="0"/>
              <a:t>, and Sue-Ming Yang. (2004).  Trajectories of Crime at Places: A Longitudinal Study of Street Segments in the City of Seattle. </a:t>
            </a:r>
            <a:r>
              <a:rPr lang="en-US" sz="1400" i="1" dirty="0" smtClean="0"/>
              <a:t>Criminology,</a:t>
            </a:r>
            <a:r>
              <a:rPr lang="en-US" sz="1400" b="1" i="1" dirty="0" smtClean="0"/>
              <a:t> </a:t>
            </a:r>
            <a:r>
              <a:rPr lang="en-US" sz="1400" i="1" dirty="0" smtClean="0"/>
              <a:t>42</a:t>
            </a:r>
            <a:r>
              <a:rPr lang="en-US" sz="1400" dirty="0" smtClean="0"/>
              <a:t>(2), 283-322</a:t>
            </a:r>
            <a:r>
              <a:rPr lang="en-US" sz="1400" b="1" dirty="0" smtClean="0"/>
              <a:t>.</a:t>
            </a:r>
            <a:r>
              <a:rPr lang="en-US" sz="1400" dirty="0" smtClean="0"/>
              <a:t>  </a:t>
            </a:r>
          </a:p>
          <a:p>
            <a:endParaRPr lang="en-US" b="1" dirty="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l"/>
            <a:r>
              <a:rPr lang="en-US" dirty="0" smtClean="0"/>
              <a:t>Explaining Crime at Place</a:t>
            </a:r>
          </a:p>
        </p:txBody>
      </p:sp>
      <p:sp>
        <p:nvSpPr>
          <p:cNvPr id="9" name="Content Placeholder 8"/>
          <p:cNvSpPr>
            <a:spLocks noGrp="1"/>
          </p:cNvSpPr>
          <p:nvPr>
            <p:ph sz="half" idx="1"/>
          </p:nvPr>
        </p:nvSpPr>
        <p:spPr/>
        <p:txBody>
          <a:bodyPr/>
          <a:lstStyle/>
          <a:p>
            <a:r>
              <a:rPr lang="en-US" dirty="0" smtClean="0"/>
              <a:t>The stability of crime trends at places over time suggests a “strong coupling” of crime to place.</a:t>
            </a:r>
          </a:p>
          <a:p>
            <a:pPr lvl="1"/>
            <a:r>
              <a:rPr lang="en-US" dirty="0" smtClean="0"/>
              <a:t>Indicates common underlying causes.</a:t>
            </a:r>
          </a:p>
          <a:p>
            <a:pPr lvl="1"/>
            <a:r>
              <a:rPr lang="en-US" dirty="0" smtClean="0"/>
              <a:t>Study of the correlates of crime at place is only beginning to emerge.</a:t>
            </a:r>
          </a:p>
          <a:p>
            <a:pPr lvl="1">
              <a:buNone/>
            </a:pPr>
            <a:endParaRPr lang="en-US" dirty="0" smtClean="0"/>
          </a:p>
          <a:p>
            <a:pPr lvl="1">
              <a:buFont typeface="Wingdings" pitchFamily="2" charset="2"/>
              <a:buNone/>
            </a:pPr>
            <a:endParaRPr lang="en-US" dirty="0" smtClean="0"/>
          </a:p>
        </p:txBody>
      </p:sp>
      <p:pic>
        <p:nvPicPr>
          <p:cNvPr id="671745" name="Picture 1"/>
          <p:cNvPicPr>
            <a:picLocks noGrp="1" noChangeAspect="1" noChangeArrowheads="1"/>
          </p:cNvPicPr>
          <p:nvPr>
            <p:ph sz="half" idx="2"/>
          </p:nvPr>
        </p:nvPicPr>
        <p:blipFill>
          <a:blip r:embed="rId3" cstate="print"/>
          <a:srcRect/>
          <a:stretch>
            <a:fillRect/>
          </a:stretch>
        </p:blipFill>
        <p:spPr bwMode="auto">
          <a:xfrm>
            <a:off x="4800600" y="1600200"/>
            <a:ext cx="3962400" cy="4495800"/>
          </a:xfrm>
          <a:prstGeom prst="rect">
            <a:avLst/>
          </a:prstGeom>
          <a:noFill/>
          <a:ln w="9525">
            <a:noFill/>
            <a:miter lim="800000"/>
            <a:headEnd/>
            <a:tailEnd/>
          </a:ln>
        </p:spPr>
      </p:pic>
      <p:sp>
        <p:nvSpPr>
          <p:cNvPr id="650243" name="Slide Number Placeholder 4"/>
          <p:cNvSpPr>
            <a:spLocks noGrp="1"/>
          </p:cNvSpPr>
          <p:nvPr>
            <p:ph type="sldNum" sz="quarter" idx="11"/>
          </p:nvPr>
        </p:nvSpPr>
        <p:spPr>
          <a:noFill/>
        </p:spPr>
        <p:txBody>
          <a:bodyPr/>
          <a:lstStyle/>
          <a:p>
            <a:fld id="{E90F7DA9-E404-4BEC-8709-274998527DA6}" type="slidenum">
              <a:rPr lang="en-US" smtClean="0"/>
              <a:pPr/>
              <a:t>18</a:t>
            </a:fld>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sz="3200" dirty="0" smtClean="0"/>
              <a:t>Juvenile Activity Spaces, Unsupervised Socializing, and Juvenile Crime Hot Spots</a:t>
            </a:r>
          </a:p>
        </p:txBody>
      </p:sp>
      <p:pic>
        <p:nvPicPr>
          <p:cNvPr id="651266" name="Picture 2"/>
          <p:cNvPicPr>
            <a:picLocks noGrp="1" noChangeAspect="1" noChangeArrowheads="1"/>
          </p:cNvPicPr>
          <p:nvPr>
            <p:ph idx="1"/>
          </p:nvPr>
        </p:nvPicPr>
        <p:blipFill>
          <a:blip r:embed="rId3" cstate="print"/>
          <a:srcRect l="34846" t="44447" r="22536" b="22554"/>
          <a:stretch>
            <a:fillRect/>
          </a:stretch>
        </p:blipFill>
        <p:spPr>
          <a:xfrm>
            <a:off x="304800" y="1600200"/>
            <a:ext cx="8572500" cy="4343400"/>
          </a:xfrm>
        </p:spPr>
      </p:pic>
      <p:sp>
        <p:nvSpPr>
          <p:cNvPr id="651267" name="Slide Number Placeholder 3"/>
          <p:cNvSpPr>
            <a:spLocks noGrp="1"/>
          </p:cNvSpPr>
          <p:nvPr>
            <p:ph type="sldNum" sz="quarter" idx="11"/>
          </p:nvPr>
        </p:nvSpPr>
        <p:spPr>
          <a:noFill/>
        </p:spPr>
        <p:txBody>
          <a:bodyPr/>
          <a:lstStyle/>
          <a:p>
            <a:fld id="{23F77483-FC14-4151-8C05-23DF5EB27303}" type="slidenum">
              <a:rPr lang="en-US" smtClean="0"/>
              <a:pPr/>
              <a:t>19</a:t>
            </a:fld>
            <a:endParaRPr lang="en-US" dirty="0" smtClean="0"/>
          </a:p>
        </p:txBody>
      </p:sp>
      <p:sp>
        <p:nvSpPr>
          <p:cNvPr id="651268" name="Rectangle 4"/>
          <p:cNvSpPr>
            <a:spLocks noChangeArrowheads="1"/>
          </p:cNvSpPr>
          <p:nvPr/>
        </p:nvSpPr>
        <p:spPr bwMode="auto">
          <a:xfrm>
            <a:off x="304800" y="4876800"/>
            <a:ext cx="2590800" cy="228600"/>
          </a:xfrm>
          <a:prstGeom prst="rect">
            <a:avLst/>
          </a:prstGeom>
          <a:solidFill>
            <a:schemeClr val="accent1">
              <a:alpha val="41176"/>
            </a:schemeClr>
          </a:solidFill>
          <a:ln w="9525" algn="ctr">
            <a:solidFill>
              <a:schemeClr val="tx1"/>
            </a:solidFill>
            <a:round/>
            <a:headEnd/>
            <a:tailEnd/>
          </a:ln>
        </p:spPr>
        <p:txBody>
          <a:bodyPr/>
          <a:lstStyle/>
          <a:p>
            <a:pPr eaLnBrk="0" hangingPunct="0"/>
            <a:endParaRPr lang="en-US" dirty="0"/>
          </a:p>
        </p:txBody>
      </p:sp>
      <p:sp>
        <p:nvSpPr>
          <p:cNvPr id="651269" name="Rectangle 5"/>
          <p:cNvSpPr>
            <a:spLocks noChangeArrowheads="1"/>
          </p:cNvSpPr>
          <p:nvPr/>
        </p:nvSpPr>
        <p:spPr bwMode="auto">
          <a:xfrm>
            <a:off x="304800" y="5181600"/>
            <a:ext cx="2590800" cy="228600"/>
          </a:xfrm>
          <a:prstGeom prst="rect">
            <a:avLst/>
          </a:prstGeom>
          <a:solidFill>
            <a:schemeClr val="accent1">
              <a:alpha val="41176"/>
            </a:schemeClr>
          </a:solidFill>
          <a:ln w="9525" algn="ctr">
            <a:solidFill>
              <a:schemeClr val="tx1"/>
            </a:solidFill>
            <a:round/>
            <a:headEnd/>
            <a:tailEnd/>
          </a:ln>
        </p:spPr>
        <p:txBody>
          <a:bodyPr/>
          <a:lstStyle/>
          <a:p>
            <a:pPr eaLnBrk="0" hangingPunct="0"/>
            <a:endParaRPr lang="en-US" dirty="0"/>
          </a:p>
        </p:txBody>
      </p:sp>
      <p:sp>
        <p:nvSpPr>
          <p:cNvPr id="651270" name="Rectangle 7"/>
          <p:cNvSpPr>
            <a:spLocks noChangeArrowheads="1"/>
          </p:cNvSpPr>
          <p:nvPr/>
        </p:nvSpPr>
        <p:spPr bwMode="auto">
          <a:xfrm>
            <a:off x="304800" y="4495800"/>
            <a:ext cx="2590800" cy="304800"/>
          </a:xfrm>
          <a:prstGeom prst="rect">
            <a:avLst/>
          </a:prstGeom>
          <a:solidFill>
            <a:schemeClr val="accent1">
              <a:alpha val="41176"/>
            </a:schemeClr>
          </a:solidFill>
          <a:ln w="9525" algn="ctr">
            <a:solidFill>
              <a:schemeClr val="tx1"/>
            </a:solidFill>
            <a:round/>
            <a:headEnd/>
            <a:tailEnd/>
          </a:ln>
        </p:spPr>
        <p:txBody>
          <a:bodyPr/>
          <a:lstStyle/>
          <a:p>
            <a:pPr eaLnBrk="0" hangingPunct="0"/>
            <a:endParaRPr lang="en-US" dirty="0"/>
          </a:p>
        </p:txBody>
      </p:sp>
      <p:sp>
        <p:nvSpPr>
          <p:cNvPr id="9" name="Rectangle 8"/>
          <p:cNvSpPr/>
          <p:nvPr/>
        </p:nvSpPr>
        <p:spPr>
          <a:xfrm>
            <a:off x="228600" y="6096000"/>
            <a:ext cx="8610600" cy="584775"/>
          </a:xfrm>
          <a:prstGeom prst="rect">
            <a:avLst/>
          </a:prstGeom>
        </p:spPr>
        <p:txBody>
          <a:bodyPr wrap="square">
            <a:spAutoFit/>
          </a:bodyPr>
          <a:lstStyle/>
          <a:p>
            <a:pPr lvl="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600" dirty="0" smtClean="0">
                <a:latin typeface="+mj-lt"/>
                <a:ea typeface="Times New Roman" pitchFamily="18" charset="0"/>
                <a:cs typeface="Arial" pitchFamily="34" charset="0"/>
              </a:rPr>
              <a:t>Weisburd, David, Nancy Morris and Elizabeth Groff. (2009). Hot Spots of Juvenile Crime. </a:t>
            </a:r>
            <a:r>
              <a:rPr lang="en-US" sz="1600" i="1" dirty="0" smtClean="0">
                <a:latin typeface="+mj-lt"/>
                <a:ea typeface="Times New Roman" pitchFamily="18" charset="0"/>
                <a:cs typeface="Arial" pitchFamily="34" charset="0"/>
              </a:rPr>
              <a:t>Journal of Quantitative Criminology </a:t>
            </a:r>
            <a:r>
              <a:rPr lang="en-US" sz="1600" dirty="0" smtClean="0">
                <a:latin typeface="+mj-lt"/>
                <a:ea typeface="Times New Roman" pitchFamily="18" charset="0"/>
                <a:cs typeface="Arial" pitchFamily="34" charset="0"/>
              </a:rPr>
              <a:t>25:443-467.</a:t>
            </a:r>
            <a:endParaRPr lang="en-US" sz="1600" dirty="0" smtClean="0">
              <a:latin typeface="+mj-lt"/>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685800" y="1295400"/>
            <a:ext cx="7772400" cy="1920875"/>
          </a:xfrm>
        </p:spPr>
        <p:txBody>
          <a:bodyPr/>
          <a:lstStyle/>
          <a:p>
            <a:pPr>
              <a:defRPr/>
            </a:pPr>
            <a:r>
              <a:rPr lang="en-US" sz="4400" dirty="0" smtClean="0"/>
              <a:t>Coupling Crime to Place: The Promise of Place-Based Criminology </a:t>
            </a:r>
            <a:endParaRPr lang="en-US" sz="4400" dirty="0"/>
          </a:p>
        </p:txBody>
      </p:sp>
      <p:sp>
        <p:nvSpPr>
          <p:cNvPr id="4" name="Subtitle 3"/>
          <p:cNvSpPr>
            <a:spLocks noGrp="1"/>
          </p:cNvSpPr>
          <p:nvPr>
            <p:ph type="subTitle" sz="quarter" idx="1"/>
          </p:nvPr>
        </p:nvSpPr>
        <p:spPr>
          <a:xfrm>
            <a:off x="1371600" y="3505200"/>
            <a:ext cx="6400800" cy="2133600"/>
          </a:xfrm>
        </p:spPr>
        <p:txBody>
          <a:bodyPr/>
          <a:lstStyle/>
          <a:p>
            <a:pPr eaLnBrk="1" hangingPunct="1">
              <a:lnSpc>
                <a:spcPct val="80000"/>
              </a:lnSpc>
            </a:pPr>
            <a:r>
              <a:rPr lang="en-US" sz="1800" dirty="0" smtClean="0"/>
              <a:t>David Weisburd</a:t>
            </a:r>
          </a:p>
          <a:p>
            <a:pPr eaLnBrk="1" hangingPunct="1">
              <a:lnSpc>
                <a:spcPct val="80000"/>
              </a:lnSpc>
            </a:pPr>
            <a:r>
              <a:rPr lang="en-US" sz="1800" dirty="0" smtClean="0"/>
              <a:t>Hebrew University and George Mason University</a:t>
            </a:r>
          </a:p>
          <a:p>
            <a:pPr eaLnBrk="1" hangingPunct="1">
              <a:lnSpc>
                <a:spcPct val="80000"/>
              </a:lnSpc>
            </a:pPr>
            <a:endParaRPr lang="en-US" sz="1800" dirty="0" smtClean="0"/>
          </a:p>
          <a:p>
            <a:pPr eaLnBrk="1" hangingPunct="1">
              <a:lnSpc>
                <a:spcPct val="80000"/>
              </a:lnSpc>
            </a:pPr>
            <a:r>
              <a:rPr lang="en-US" sz="1800" dirty="0" smtClean="0"/>
              <a:t>With Anthony Braga, Jim Bueermann, Shawn Bushway, Breanne Cave, Ronald Clarke, John Eck, Christine Famega, Frank Gajewski, Charlotte Gill, Elizabeth Groff, Josh Hinkle, Brian Lawton, Cynthia Lum, Lorraine Green Mazerolle, Nancy Morris, Justin Ready, Lawrence Sherman, Cody Telep, Julie Willis, Laura Wyckoff, Sue-Ming Yang and The National Institute of Justice</a:t>
            </a:r>
          </a:p>
          <a:p>
            <a:pPr>
              <a:lnSpc>
                <a:spcPct val="80000"/>
              </a:lnSpc>
            </a:pPr>
            <a:endParaRPr lang="en-US" sz="1800" dirty="0" smtClean="0"/>
          </a:p>
        </p:txBody>
      </p:sp>
      <p:sp>
        <p:nvSpPr>
          <p:cNvPr id="18435" name="Slide Number Placeholder 1"/>
          <p:cNvSpPr>
            <a:spLocks noGrp="1"/>
          </p:cNvSpPr>
          <p:nvPr>
            <p:ph type="sldNum" sz="quarter" idx="12"/>
          </p:nvPr>
        </p:nvSpPr>
        <p:spPr>
          <a:noFill/>
        </p:spPr>
        <p:txBody>
          <a:bodyPr/>
          <a:lstStyle/>
          <a:p>
            <a:fld id="{B28B1582-49AE-469C-A559-0AC09D4F416B}" type="slidenum">
              <a:rPr lang="en-US" smtClean="0"/>
              <a:pPr/>
              <a:t>2</a:t>
            </a:fld>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dirty="0" smtClean="0"/>
              <a:t>Predicting Hot Spots</a:t>
            </a:r>
          </a:p>
        </p:txBody>
      </p:sp>
      <p:sp>
        <p:nvSpPr>
          <p:cNvPr id="3" name="Content Placeholder 2"/>
          <p:cNvSpPr>
            <a:spLocks noGrp="1"/>
          </p:cNvSpPr>
          <p:nvPr>
            <p:ph idx="1"/>
          </p:nvPr>
        </p:nvSpPr>
        <p:spPr/>
        <p:txBody>
          <a:bodyPr/>
          <a:lstStyle/>
          <a:p>
            <a:pPr eaLnBrk="1" hangingPunct="1"/>
            <a:r>
              <a:rPr lang="en-US" sz="2800" dirty="0" smtClean="0"/>
              <a:t>We have just finished a study that models crime at place across street segments in Seattle (Weisburd, Groff and Yang 2010).  </a:t>
            </a:r>
          </a:p>
          <a:p>
            <a:pPr lvl="1" eaLnBrk="1" hangingPunct="1"/>
            <a:r>
              <a:rPr lang="en-US" sz="2400" dirty="0" smtClean="0"/>
              <a:t>Models explain  almost 70% of variability in crime patterns observed.</a:t>
            </a:r>
          </a:p>
          <a:p>
            <a:pPr lvl="2" eaLnBrk="1" hangingPunct="1"/>
            <a:r>
              <a:rPr lang="en-US" sz="2000" dirty="0" smtClean="0"/>
              <a:t> </a:t>
            </a:r>
            <a:r>
              <a:rPr lang="en-US" dirty="0" smtClean="0"/>
              <a:t>Mean “variance explained” person based studies in </a:t>
            </a:r>
            <a:r>
              <a:rPr lang="en-US" i="1" dirty="0" smtClean="0"/>
              <a:t>Criminology: </a:t>
            </a:r>
            <a:r>
              <a:rPr lang="en-US" dirty="0" smtClean="0"/>
              <a:t> 32% (Weisburd and Piquero, 2009)</a:t>
            </a:r>
          </a:p>
          <a:p>
            <a:pPr lvl="2" eaLnBrk="1" hangingPunct="1"/>
            <a:r>
              <a:rPr lang="en-US" sz="2400" dirty="0" smtClean="0"/>
              <a:t>Statistical support not only for “opportunity” perspectives but also for traditional concerns with social disorganization and crime.</a:t>
            </a:r>
          </a:p>
        </p:txBody>
      </p:sp>
      <p:sp>
        <p:nvSpPr>
          <p:cNvPr id="652291" name="Slide Number Placeholder 3"/>
          <p:cNvSpPr>
            <a:spLocks noGrp="1"/>
          </p:cNvSpPr>
          <p:nvPr>
            <p:ph type="sldNum" sz="quarter" idx="11"/>
          </p:nvPr>
        </p:nvSpPr>
        <p:spPr>
          <a:noFill/>
        </p:spPr>
        <p:txBody>
          <a:bodyPr/>
          <a:lstStyle/>
          <a:p>
            <a:fld id="{C9F613B1-5045-4115-937F-B4D339579438}" type="slidenum">
              <a:rPr lang="en-US" smtClean="0"/>
              <a:pPr/>
              <a:t>20</a:t>
            </a:fld>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3200" dirty="0" smtClean="0"/>
              <a:t>Most Important Predictors of Crime Hot Spots</a:t>
            </a:r>
            <a:endParaRPr lang="en-US" sz="3200" dirty="0"/>
          </a:p>
        </p:txBody>
      </p:sp>
      <p:graphicFrame>
        <p:nvGraphicFramePr>
          <p:cNvPr id="8" name="Content Placeholder 7"/>
          <p:cNvGraphicFramePr>
            <a:graphicFrameLocks noGrp="1"/>
          </p:cNvGraphicFramePr>
          <p:nvPr>
            <p:ph idx="1"/>
          </p:nvPr>
        </p:nvGraphicFramePr>
        <p:xfrm>
          <a:off x="533400" y="1676400"/>
          <a:ext cx="8229600" cy="4853642"/>
        </p:xfrm>
        <a:graphic>
          <a:graphicData uri="http://schemas.openxmlformats.org/drawingml/2006/table">
            <a:tbl>
              <a:tblPr/>
              <a:tblGrid>
                <a:gridCol w="3427533"/>
                <a:gridCol w="496766"/>
                <a:gridCol w="2560317"/>
                <a:gridCol w="1744984"/>
              </a:tblGrid>
              <a:tr h="281935">
                <a:tc>
                  <a:txBody>
                    <a:bodyPr/>
                    <a:lstStyle/>
                    <a:p>
                      <a:pPr algn="l" fontAlgn="t"/>
                      <a:r>
                        <a:rPr lang="en-US" sz="2000" b="1" i="0" u="none" strike="noStrike" dirty="0" smtClean="0">
                          <a:solidFill>
                            <a:schemeClr val="bg2"/>
                          </a:solidFill>
                          <a:latin typeface="Times New Roman" pitchFamily="18" charset="0"/>
                          <a:cs typeface="Times New Roman" pitchFamily="18" charset="0"/>
                        </a:rPr>
                        <a:t>Variable*</a:t>
                      </a:r>
                      <a:endParaRPr lang="en-US" sz="2000" b="1" i="0" u="none" strike="noStrike" dirty="0">
                        <a:solidFill>
                          <a:schemeClr val="bg2"/>
                        </a:solidFill>
                        <a:latin typeface="Times New Roman" pitchFamily="18" charset="0"/>
                        <a:cs typeface="Times New Roman" pitchFamily="18" charset="0"/>
                      </a:endParaRPr>
                    </a:p>
                  </a:txBody>
                  <a:tcPr marL="9525" marR="9525" marT="9525" marB="0">
                    <a:lnL>
                      <a:noFill/>
                    </a:lnL>
                    <a:lnR>
                      <a:noFill/>
                    </a:lnR>
                    <a:lnT>
                      <a:noFill/>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t"/>
                      <a:r>
                        <a:rPr lang="en-US" sz="2000" b="1" i="0" u="none" strike="noStrike" dirty="0">
                          <a:solidFill>
                            <a:schemeClr val="bg2"/>
                          </a:solidFill>
                          <a:latin typeface="Times New Roman" pitchFamily="18" charset="0"/>
                          <a:cs typeface="Times New Roman" pitchFamily="18" charset="0"/>
                        </a:rPr>
                        <a:t> </a:t>
                      </a:r>
                    </a:p>
                  </a:txBody>
                  <a:tcPr marL="9525" marR="9525" marT="9525" marB="0">
                    <a:lnL>
                      <a:noFill/>
                    </a:lnL>
                    <a:lnR>
                      <a:noFill/>
                    </a:lnR>
                    <a:lnT>
                      <a:noFill/>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t"/>
                      <a:r>
                        <a:rPr lang="en-US" sz="2000" b="1" i="0" u="none" strike="noStrike" dirty="0" smtClean="0">
                          <a:solidFill>
                            <a:schemeClr val="bg2"/>
                          </a:solidFill>
                          <a:latin typeface="Times New Roman" pitchFamily="18" charset="0"/>
                          <a:cs typeface="Times New Roman" pitchFamily="18" charset="0"/>
                        </a:rPr>
                        <a:t>Odds Ratio</a:t>
                      </a:r>
                      <a:endParaRPr lang="en-US" sz="2000" b="1" i="0" u="none" strike="noStrike" dirty="0">
                        <a:solidFill>
                          <a:schemeClr val="bg2"/>
                        </a:solidFill>
                        <a:latin typeface="Times New Roman" pitchFamily="18" charset="0"/>
                        <a:cs typeface="Times New Roman" pitchFamily="18" charset="0"/>
                      </a:endParaRPr>
                    </a:p>
                  </a:txBody>
                  <a:tcPr marL="9525" marR="9525" marT="9525" marB="0">
                    <a:lnL>
                      <a:noFill/>
                    </a:lnL>
                    <a:lnR>
                      <a:noFill/>
                    </a:lnR>
                    <a:lnT>
                      <a:noFill/>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t"/>
                      <a:r>
                        <a:rPr lang="en-US" sz="2000" b="1" i="0" u="none" strike="noStrike" dirty="0" smtClean="0">
                          <a:solidFill>
                            <a:schemeClr val="bg2"/>
                          </a:solidFill>
                          <a:latin typeface="Times New Roman" pitchFamily="18" charset="0"/>
                          <a:cs typeface="Times New Roman" pitchFamily="18" charset="0"/>
                        </a:rPr>
                        <a:t>Standardized </a:t>
                      </a:r>
                      <a:r>
                        <a:rPr lang="en-US" sz="2000" b="1" i="0" u="none" strike="noStrike" dirty="0" err="1" smtClean="0">
                          <a:solidFill>
                            <a:schemeClr val="bg2"/>
                          </a:solidFill>
                          <a:latin typeface="Times New Roman" pitchFamily="18" charset="0"/>
                          <a:cs typeface="Times New Roman" pitchFamily="18" charset="0"/>
                        </a:rPr>
                        <a:t>Coefficent</a:t>
                      </a:r>
                      <a:endParaRPr lang="en-US" sz="2000" b="1" i="0" u="none" strike="noStrike" dirty="0">
                        <a:solidFill>
                          <a:schemeClr val="bg2"/>
                        </a:solidFill>
                        <a:latin typeface="Times New Roman" pitchFamily="18" charset="0"/>
                        <a:cs typeface="Times New Roman" pitchFamily="18" charset="0"/>
                      </a:endParaRPr>
                    </a:p>
                  </a:txBody>
                  <a:tcPr marL="9525" marR="9525" marT="9525" marB="0">
                    <a:lnL>
                      <a:noFill/>
                    </a:lnL>
                    <a:lnR>
                      <a:noFill/>
                    </a:lnR>
                    <a:lnT>
                      <a:noFill/>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48018">
                <a:tc>
                  <a:txBody>
                    <a:bodyPr/>
                    <a:lstStyle/>
                    <a:p>
                      <a:pPr algn="l" fontAlgn="t"/>
                      <a:endParaRPr lang="en-US" sz="1800" b="0" i="1" u="none" strike="noStrike" dirty="0">
                        <a:solidFill>
                          <a:schemeClr val="bg2"/>
                        </a:solidFill>
                        <a:latin typeface="Times New Roman" pitchFamily="18" charset="0"/>
                        <a:cs typeface="Times New Roman" pitchFamily="18" charset="0"/>
                      </a:endParaRPr>
                    </a:p>
                  </a:txBody>
                  <a:tcPr marL="9525" marR="9525" marT="9525" marB="0">
                    <a:lnL>
                      <a:noFill/>
                    </a:lnL>
                    <a:lnR>
                      <a:noFill/>
                    </a:lnR>
                    <a:lnT w="1905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chemeClr val="tx1"/>
                    </a:solidFill>
                  </a:tcPr>
                </a:tc>
                <a:tc>
                  <a:txBody>
                    <a:bodyPr/>
                    <a:lstStyle/>
                    <a:p>
                      <a:pPr algn="l" fontAlgn="t"/>
                      <a:endParaRPr lang="en-US" sz="1800" b="0" i="1" u="none" strike="noStrike" dirty="0">
                        <a:solidFill>
                          <a:schemeClr val="bg2"/>
                        </a:solidFill>
                        <a:latin typeface="Times New Roman" pitchFamily="18" charset="0"/>
                        <a:cs typeface="Times New Roman" pitchFamily="18" charset="0"/>
                      </a:endParaRPr>
                    </a:p>
                  </a:txBody>
                  <a:tcPr marL="9525" marR="9525" marT="9525" marB="0">
                    <a:lnL>
                      <a:noFill/>
                    </a:lnL>
                    <a:lnR>
                      <a:noFill/>
                    </a:lnR>
                    <a:lnT w="1905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chemeClr val="tx1"/>
                    </a:solidFill>
                  </a:tcPr>
                </a:tc>
                <a:tc>
                  <a:txBody>
                    <a:bodyPr/>
                    <a:lstStyle/>
                    <a:p>
                      <a:pPr algn="l" fontAlgn="b"/>
                      <a:endParaRPr lang="en-US" sz="1800" b="0" i="0" u="none" strike="noStrike" dirty="0">
                        <a:solidFill>
                          <a:schemeClr val="bg2"/>
                        </a:solidFill>
                        <a:latin typeface="Times New Roman" pitchFamily="18" charset="0"/>
                        <a:cs typeface="Times New Roman" pitchFamily="18" charset="0"/>
                      </a:endParaRPr>
                    </a:p>
                  </a:txBody>
                  <a:tcPr marL="9525" marR="9525" marT="9525" marB="0" anchor="b">
                    <a:lnL>
                      <a:noFill/>
                    </a:lnL>
                    <a:lnR>
                      <a:noFill/>
                    </a:lnR>
                    <a:lnT w="1905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chemeClr val="tx1"/>
                    </a:solidFill>
                  </a:tcPr>
                </a:tc>
                <a:tc>
                  <a:txBody>
                    <a:bodyPr/>
                    <a:lstStyle/>
                    <a:p>
                      <a:pPr algn="l" fontAlgn="b"/>
                      <a:endParaRPr lang="en-US" sz="1800" b="0" i="0" u="none" strike="noStrike">
                        <a:solidFill>
                          <a:schemeClr val="bg2"/>
                        </a:solidFill>
                        <a:latin typeface="Times New Roman" pitchFamily="18" charset="0"/>
                        <a:cs typeface="Times New Roman" pitchFamily="18" charset="0"/>
                      </a:endParaRPr>
                    </a:p>
                  </a:txBody>
                  <a:tcPr marL="9525" marR="9525" marT="9525" marB="0" anchor="b">
                    <a:lnL>
                      <a:noFill/>
                    </a:lnL>
                    <a:lnR>
                      <a:noFill/>
                    </a:lnR>
                    <a:lnT w="1905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chemeClr val="tx1"/>
                    </a:solidFill>
                  </a:tcPr>
                </a:tc>
              </a:tr>
              <a:tr h="248018">
                <a:tc>
                  <a:txBody>
                    <a:bodyPr/>
                    <a:lstStyle/>
                    <a:p>
                      <a:pPr algn="l" fontAlgn="t"/>
                      <a:r>
                        <a:rPr lang="en-US" sz="1800" b="1" i="0" u="none" strike="noStrike" dirty="0">
                          <a:solidFill>
                            <a:schemeClr val="bg2"/>
                          </a:solidFill>
                          <a:latin typeface="Times New Roman" pitchFamily="18" charset="0"/>
                          <a:cs typeface="Times New Roman" pitchFamily="18" charset="0"/>
                        </a:rPr>
                        <a:t>Employees </a:t>
                      </a:r>
                    </a:p>
                  </a:txBody>
                  <a:tcPr marL="9525" marR="9525" marT="9525" marB="0">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l" fontAlgn="t"/>
                      <a:r>
                        <a:rPr lang="en-US" sz="1800" b="1" i="0" u="none" strike="noStrike" dirty="0">
                          <a:solidFill>
                            <a:schemeClr val="bg2"/>
                          </a:solidFill>
                          <a:latin typeface="Times New Roman" pitchFamily="18" charset="0"/>
                          <a:cs typeface="Times New Roman" pitchFamily="18" charset="0"/>
                        </a:rPr>
                        <a:t> </a:t>
                      </a:r>
                    </a:p>
                  </a:txBody>
                  <a:tcPr marL="9525" marR="9525" marT="9525" marB="0">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t"/>
                      <a:r>
                        <a:rPr lang="en-US" sz="1800" b="1" i="0" u="none" strike="noStrike" dirty="0">
                          <a:solidFill>
                            <a:schemeClr val="bg2"/>
                          </a:solidFill>
                          <a:latin typeface="Times New Roman" pitchFamily="18" charset="0"/>
                          <a:cs typeface="Times New Roman" pitchFamily="18" charset="0"/>
                        </a:rPr>
                        <a:t>1.075***</a:t>
                      </a:r>
                    </a:p>
                  </a:txBody>
                  <a:tcPr marL="9525" marR="9525" marT="9525" marB="0">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t"/>
                      <a:r>
                        <a:rPr lang="en-US" sz="1800" b="1" i="0" u="none" strike="noStrike" dirty="0">
                          <a:solidFill>
                            <a:schemeClr val="bg2"/>
                          </a:solidFill>
                          <a:latin typeface="Times New Roman" pitchFamily="18" charset="0"/>
                          <a:cs typeface="Times New Roman" pitchFamily="18" charset="0"/>
                        </a:rPr>
                        <a:t>9.16162</a:t>
                      </a:r>
                    </a:p>
                  </a:txBody>
                  <a:tcPr marL="9525" marR="9525" marT="9525" marB="0">
                    <a:lnL>
                      <a:noFill/>
                    </a:lnL>
                    <a:lnR>
                      <a:noFill/>
                    </a:lnR>
                    <a:lnT>
                      <a:noFill/>
                    </a:lnT>
                    <a:lnB>
                      <a:noFill/>
                    </a:lnB>
                    <a:lnTlToBr w="12700" cmpd="sng">
                      <a:noFill/>
                      <a:prstDash val="solid"/>
                    </a:lnTlToBr>
                    <a:lnBlToTr w="12700" cmpd="sng">
                      <a:noFill/>
                      <a:prstDash val="solid"/>
                    </a:lnBlToTr>
                    <a:solidFill>
                      <a:schemeClr val="tx1"/>
                    </a:solidFill>
                  </a:tcPr>
                </a:tc>
              </a:tr>
              <a:tr h="248018">
                <a:tc>
                  <a:txBody>
                    <a:bodyPr/>
                    <a:lstStyle/>
                    <a:p>
                      <a:pPr algn="l" fontAlgn="t"/>
                      <a:r>
                        <a:rPr lang="en-US" sz="1800" b="1" i="0" u="none" strike="noStrike" dirty="0" smtClean="0">
                          <a:solidFill>
                            <a:schemeClr val="bg2"/>
                          </a:solidFill>
                          <a:latin typeface="Times New Roman" pitchFamily="18" charset="0"/>
                          <a:cs typeface="Times New Roman" pitchFamily="18" charset="0"/>
                        </a:rPr>
                        <a:t>Residents</a:t>
                      </a:r>
                      <a:endParaRPr lang="en-US" sz="1800" b="1" i="0" u="none" strike="noStrike" dirty="0">
                        <a:solidFill>
                          <a:schemeClr val="bg2"/>
                        </a:solidFill>
                        <a:latin typeface="Times New Roman" pitchFamily="18" charset="0"/>
                        <a:cs typeface="Times New Roman" pitchFamily="18" charset="0"/>
                      </a:endParaRPr>
                    </a:p>
                  </a:txBody>
                  <a:tcPr marL="9525" marR="9525" marT="9525" marB="0">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l" fontAlgn="t"/>
                      <a:endParaRPr lang="en-US" sz="1800" b="1" i="0" u="none" strike="noStrike">
                        <a:solidFill>
                          <a:schemeClr val="bg2"/>
                        </a:solidFill>
                        <a:latin typeface="Times New Roman" pitchFamily="18" charset="0"/>
                        <a:cs typeface="Times New Roman" pitchFamily="18" charset="0"/>
                      </a:endParaRPr>
                    </a:p>
                  </a:txBody>
                  <a:tcPr marL="9525" marR="9525" marT="9525" marB="0">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t"/>
                      <a:r>
                        <a:rPr lang="en-US" sz="1800" b="1" i="0" u="none" strike="noStrike" dirty="0">
                          <a:solidFill>
                            <a:schemeClr val="bg2"/>
                          </a:solidFill>
                          <a:latin typeface="Times New Roman" pitchFamily="18" charset="0"/>
                          <a:cs typeface="Times New Roman" pitchFamily="18" charset="0"/>
                        </a:rPr>
                        <a:t>1.241***</a:t>
                      </a:r>
                    </a:p>
                  </a:txBody>
                  <a:tcPr marL="9525" marR="9525" marT="9525" marB="0">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t"/>
                      <a:r>
                        <a:rPr lang="en-US" sz="1800" b="1" i="0" u="none" strike="noStrike" dirty="0">
                          <a:solidFill>
                            <a:schemeClr val="bg2"/>
                          </a:solidFill>
                          <a:latin typeface="Times New Roman" pitchFamily="18" charset="0"/>
                          <a:cs typeface="Times New Roman" pitchFamily="18" charset="0"/>
                        </a:rPr>
                        <a:t>5.87801</a:t>
                      </a:r>
                    </a:p>
                  </a:txBody>
                  <a:tcPr marL="9525" marR="9525" marT="9525" marB="0">
                    <a:lnL>
                      <a:noFill/>
                    </a:lnL>
                    <a:lnR>
                      <a:noFill/>
                    </a:lnR>
                    <a:lnT>
                      <a:noFill/>
                    </a:lnT>
                    <a:lnB>
                      <a:noFill/>
                    </a:lnB>
                    <a:lnTlToBr w="12700" cmpd="sng">
                      <a:noFill/>
                      <a:prstDash val="solid"/>
                    </a:lnTlToBr>
                    <a:lnBlToTr w="12700" cmpd="sng">
                      <a:noFill/>
                      <a:prstDash val="solid"/>
                    </a:lnBlToTr>
                    <a:solidFill>
                      <a:schemeClr val="tx1"/>
                    </a:solidFill>
                  </a:tcPr>
                </a:tc>
              </a:tr>
              <a:tr h="248018">
                <a:tc>
                  <a:txBody>
                    <a:bodyPr/>
                    <a:lstStyle/>
                    <a:p>
                      <a:pPr algn="l" fontAlgn="t"/>
                      <a:r>
                        <a:rPr lang="en-US" sz="1800" b="1" i="0" u="none" strike="noStrike" dirty="0">
                          <a:solidFill>
                            <a:schemeClr val="bg2"/>
                          </a:solidFill>
                          <a:latin typeface="Times New Roman" pitchFamily="18" charset="0"/>
                          <a:cs typeface="Times New Roman" pitchFamily="18" charset="0"/>
                        </a:rPr>
                        <a:t>High Risk </a:t>
                      </a:r>
                      <a:r>
                        <a:rPr lang="en-US" sz="1800" b="1" i="0" u="none" strike="noStrike" dirty="0" smtClean="0">
                          <a:solidFill>
                            <a:schemeClr val="bg2"/>
                          </a:solidFill>
                          <a:latin typeface="Times New Roman" pitchFamily="18" charset="0"/>
                          <a:cs typeface="Times New Roman" pitchFamily="18" charset="0"/>
                        </a:rPr>
                        <a:t>Juveniles</a:t>
                      </a:r>
                      <a:endParaRPr lang="en-US" sz="1800" b="1" i="0" u="none" strike="noStrike" dirty="0">
                        <a:solidFill>
                          <a:schemeClr val="bg2"/>
                        </a:solidFill>
                        <a:latin typeface="Times New Roman" pitchFamily="18" charset="0"/>
                        <a:cs typeface="Times New Roman" pitchFamily="18" charset="0"/>
                      </a:endParaRPr>
                    </a:p>
                  </a:txBody>
                  <a:tcPr marL="9525" marR="9525" marT="9525" marB="0">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l" fontAlgn="t"/>
                      <a:endParaRPr lang="en-US" sz="1800" b="1" i="0" u="none" strike="noStrike" dirty="0">
                        <a:solidFill>
                          <a:schemeClr val="bg2"/>
                        </a:solidFill>
                        <a:latin typeface="Times New Roman" pitchFamily="18" charset="0"/>
                        <a:cs typeface="Times New Roman" pitchFamily="18" charset="0"/>
                      </a:endParaRPr>
                    </a:p>
                  </a:txBody>
                  <a:tcPr marL="9525" marR="9525" marT="9525" marB="0">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t"/>
                      <a:r>
                        <a:rPr lang="en-US" sz="1800" b="1" i="0" u="none" strike="noStrike" dirty="0">
                          <a:solidFill>
                            <a:schemeClr val="bg2"/>
                          </a:solidFill>
                          <a:latin typeface="Times New Roman" pitchFamily="18" charset="0"/>
                          <a:cs typeface="Times New Roman" pitchFamily="18" charset="0"/>
                        </a:rPr>
                        <a:t>2.218***</a:t>
                      </a:r>
                    </a:p>
                  </a:txBody>
                  <a:tcPr marL="9525" marR="9525" marT="9525" marB="0">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t"/>
                      <a:r>
                        <a:rPr lang="en-US" sz="1800" b="1" i="0" u="none" strike="noStrike" dirty="0">
                          <a:solidFill>
                            <a:schemeClr val="bg2"/>
                          </a:solidFill>
                          <a:latin typeface="Times New Roman" pitchFamily="18" charset="0"/>
                          <a:cs typeface="Times New Roman" pitchFamily="18" charset="0"/>
                        </a:rPr>
                        <a:t>1.67532</a:t>
                      </a:r>
                    </a:p>
                  </a:txBody>
                  <a:tcPr marL="9525" marR="9525" marT="9525" marB="0">
                    <a:lnL>
                      <a:noFill/>
                    </a:lnL>
                    <a:lnR>
                      <a:noFill/>
                    </a:lnR>
                    <a:lnT>
                      <a:noFill/>
                    </a:lnT>
                    <a:lnB>
                      <a:noFill/>
                    </a:lnB>
                    <a:lnTlToBr w="12700" cmpd="sng">
                      <a:noFill/>
                      <a:prstDash val="solid"/>
                    </a:lnTlToBr>
                    <a:lnBlToTr w="12700" cmpd="sng">
                      <a:noFill/>
                      <a:prstDash val="solid"/>
                    </a:lnBlToTr>
                    <a:solidFill>
                      <a:schemeClr val="tx1"/>
                    </a:solidFill>
                  </a:tcPr>
                </a:tc>
              </a:tr>
              <a:tr h="248018">
                <a:tc>
                  <a:txBody>
                    <a:bodyPr/>
                    <a:lstStyle/>
                    <a:p>
                      <a:pPr algn="l" fontAlgn="t"/>
                      <a:r>
                        <a:rPr lang="en-US" sz="1800" b="1" i="0" u="none" strike="noStrike" dirty="0" smtClean="0">
                          <a:solidFill>
                            <a:schemeClr val="bg2"/>
                          </a:solidFill>
                          <a:latin typeface="Times New Roman" pitchFamily="18" charset="0"/>
                          <a:cs typeface="Times New Roman" pitchFamily="18" charset="0"/>
                        </a:rPr>
                        <a:t>Property value</a:t>
                      </a:r>
                      <a:endParaRPr lang="en-US" sz="1800" b="1" i="0" u="none" strike="noStrike" dirty="0">
                        <a:solidFill>
                          <a:schemeClr val="bg2"/>
                        </a:solidFill>
                        <a:latin typeface="Times New Roman" pitchFamily="18" charset="0"/>
                        <a:cs typeface="Times New Roman" pitchFamily="18" charset="0"/>
                      </a:endParaRPr>
                    </a:p>
                  </a:txBody>
                  <a:tcPr marL="9525" marR="9525" marT="9525" marB="0">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l" fontAlgn="t"/>
                      <a:endParaRPr lang="en-US" sz="1800" b="1" i="0" u="none" strike="noStrike" dirty="0">
                        <a:solidFill>
                          <a:schemeClr val="bg2"/>
                        </a:solidFill>
                        <a:latin typeface="Times New Roman" pitchFamily="18" charset="0"/>
                        <a:cs typeface="Times New Roman" pitchFamily="18" charset="0"/>
                      </a:endParaRPr>
                    </a:p>
                  </a:txBody>
                  <a:tcPr marL="9525" marR="9525" marT="9525" marB="0">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t"/>
                      <a:r>
                        <a:rPr lang="en-US" sz="1800" b="1" i="0" u="none" strike="noStrike" dirty="0" smtClean="0">
                          <a:solidFill>
                            <a:schemeClr val="bg2"/>
                          </a:solidFill>
                          <a:latin typeface="Times New Roman" pitchFamily="18" charset="0"/>
                          <a:cs typeface="Times New Roman" pitchFamily="18" charset="0"/>
                        </a:rPr>
                        <a:t>0.704***</a:t>
                      </a:r>
                      <a:endParaRPr lang="en-US" sz="1800" b="1" i="0" u="none" strike="noStrike" dirty="0">
                        <a:solidFill>
                          <a:schemeClr val="bg2"/>
                        </a:solidFill>
                        <a:latin typeface="Times New Roman" pitchFamily="18" charset="0"/>
                        <a:cs typeface="Times New Roman" pitchFamily="18" charset="0"/>
                      </a:endParaRPr>
                    </a:p>
                  </a:txBody>
                  <a:tcPr marL="9525" marR="9525" marT="9525" marB="0">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t"/>
                      <a:r>
                        <a:rPr lang="en-US" sz="1800" b="1" i="0" u="none" strike="noStrike" dirty="0" smtClean="0">
                          <a:solidFill>
                            <a:schemeClr val="bg2"/>
                          </a:solidFill>
                          <a:latin typeface="Times New Roman" pitchFamily="18" charset="0"/>
                          <a:cs typeface="Times New Roman" pitchFamily="18" charset="0"/>
                        </a:rPr>
                        <a:t>-1.26272</a:t>
                      </a:r>
                      <a:endParaRPr lang="en-US" sz="1800" b="1" i="0" u="none" strike="noStrike" dirty="0">
                        <a:solidFill>
                          <a:schemeClr val="bg2"/>
                        </a:solidFill>
                        <a:latin typeface="Times New Roman" pitchFamily="18" charset="0"/>
                        <a:cs typeface="Times New Roman" pitchFamily="18" charset="0"/>
                      </a:endParaRPr>
                    </a:p>
                  </a:txBody>
                  <a:tcPr marL="9525" marR="9525" marT="9525" marB="0">
                    <a:lnL>
                      <a:noFill/>
                    </a:lnL>
                    <a:lnR>
                      <a:noFill/>
                    </a:lnR>
                    <a:lnT>
                      <a:noFill/>
                    </a:lnT>
                    <a:lnB>
                      <a:noFill/>
                    </a:lnB>
                    <a:lnTlToBr w="12700" cmpd="sng">
                      <a:noFill/>
                      <a:prstDash val="solid"/>
                    </a:lnTlToBr>
                    <a:lnBlToTr w="12700" cmpd="sng">
                      <a:noFill/>
                      <a:prstDash val="solid"/>
                    </a:lnBlToTr>
                    <a:solidFill>
                      <a:schemeClr val="tx1"/>
                    </a:solidFill>
                  </a:tcPr>
                </a:tc>
              </a:tr>
              <a:tr h="248018">
                <a:tc>
                  <a:txBody>
                    <a:bodyPr/>
                    <a:lstStyle/>
                    <a:p>
                      <a:pPr algn="l" fontAlgn="t"/>
                      <a:r>
                        <a:rPr lang="en-US" sz="1800" b="1" i="0" u="none" strike="noStrike" dirty="0">
                          <a:solidFill>
                            <a:schemeClr val="bg2"/>
                          </a:solidFill>
                          <a:latin typeface="Times New Roman" pitchFamily="18" charset="0"/>
                          <a:cs typeface="Times New Roman" pitchFamily="18" charset="0"/>
                        </a:rPr>
                        <a:t>Physical Disorder </a:t>
                      </a:r>
                    </a:p>
                  </a:txBody>
                  <a:tcPr marL="9525" marR="9525" marT="9525" marB="0">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l" fontAlgn="t"/>
                      <a:endParaRPr lang="en-US" sz="1800" b="1" i="0" u="none" strike="noStrike">
                        <a:solidFill>
                          <a:schemeClr val="bg2"/>
                        </a:solidFill>
                        <a:latin typeface="Times New Roman" pitchFamily="18" charset="0"/>
                        <a:cs typeface="Times New Roman" pitchFamily="18" charset="0"/>
                      </a:endParaRPr>
                    </a:p>
                  </a:txBody>
                  <a:tcPr marL="9525" marR="9525" marT="9525" marB="0">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t"/>
                      <a:r>
                        <a:rPr lang="en-US" sz="1800" b="1" i="0" u="none" strike="noStrike" dirty="0">
                          <a:solidFill>
                            <a:schemeClr val="bg2"/>
                          </a:solidFill>
                          <a:latin typeface="Times New Roman" pitchFamily="18" charset="0"/>
                          <a:cs typeface="Times New Roman" pitchFamily="18" charset="0"/>
                        </a:rPr>
                        <a:t>25.634***</a:t>
                      </a:r>
                    </a:p>
                  </a:txBody>
                  <a:tcPr marL="9525" marR="9525" marT="9525" marB="0">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t"/>
                      <a:r>
                        <a:rPr lang="en-US" sz="1800" b="1" i="0" u="none" strike="noStrike" dirty="0">
                          <a:solidFill>
                            <a:schemeClr val="bg2"/>
                          </a:solidFill>
                          <a:latin typeface="Times New Roman" pitchFamily="18" charset="0"/>
                          <a:cs typeface="Times New Roman" pitchFamily="18" charset="0"/>
                        </a:rPr>
                        <a:t>1.23021</a:t>
                      </a:r>
                    </a:p>
                  </a:txBody>
                  <a:tcPr marL="9525" marR="9525" marT="9525" marB="0">
                    <a:lnL>
                      <a:noFill/>
                    </a:lnL>
                    <a:lnR>
                      <a:noFill/>
                    </a:lnR>
                    <a:lnT>
                      <a:noFill/>
                    </a:lnT>
                    <a:lnB>
                      <a:noFill/>
                    </a:lnB>
                    <a:lnTlToBr w="12700" cmpd="sng">
                      <a:noFill/>
                      <a:prstDash val="solid"/>
                    </a:lnTlToBr>
                    <a:lnBlToTr w="12700" cmpd="sng">
                      <a:noFill/>
                      <a:prstDash val="solid"/>
                    </a:lnBlToTr>
                    <a:solidFill>
                      <a:schemeClr val="tx1"/>
                    </a:solidFill>
                  </a:tcPr>
                </a:tc>
              </a:tr>
              <a:tr h="248018">
                <a:tc>
                  <a:txBody>
                    <a:bodyPr/>
                    <a:lstStyle/>
                    <a:p>
                      <a:pPr algn="l" fontAlgn="t"/>
                      <a:r>
                        <a:rPr lang="en-US" sz="1800" b="1" i="0" u="none" strike="noStrike" dirty="0">
                          <a:solidFill>
                            <a:schemeClr val="bg2"/>
                          </a:solidFill>
                          <a:latin typeface="Times New Roman" pitchFamily="18" charset="0"/>
                          <a:cs typeface="Times New Roman" pitchFamily="18" charset="0"/>
                        </a:rPr>
                        <a:t>Arterial Road</a:t>
                      </a:r>
                    </a:p>
                  </a:txBody>
                  <a:tcPr marL="9525" marR="9525" marT="9525"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endParaRPr lang="en-US" sz="1800" b="1" i="0" u="none" strike="noStrike" dirty="0">
                        <a:solidFill>
                          <a:schemeClr val="bg2"/>
                        </a:solidFill>
                        <a:latin typeface="Times New Roman" pitchFamily="18" charset="0"/>
                        <a:cs typeface="Times New Roman" pitchFamily="18" charset="0"/>
                      </a:endParaRPr>
                    </a:p>
                  </a:txBody>
                  <a:tcPr marL="9525" marR="9525" marT="9525"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t"/>
                      <a:r>
                        <a:rPr lang="en-US" sz="1800" b="1" i="0" u="none" strike="noStrike" dirty="0">
                          <a:solidFill>
                            <a:schemeClr val="bg2"/>
                          </a:solidFill>
                          <a:latin typeface="Times New Roman" pitchFamily="18" charset="0"/>
                          <a:cs typeface="Times New Roman" pitchFamily="18" charset="0"/>
                        </a:rPr>
                        <a:t>10.870***</a:t>
                      </a:r>
                    </a:p>
                  </a:txBody>
                  <a:tcPr marL="9525" marR="9525" marT="9525"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t"/>
                      <a:r>
                        <a:rPr lang="en-US" sz="1800" b="1" i="0" u="none" strike="noStrike" dirty="0" smtClean="0">
                          <a:solidFill>
                            <a:schemeClr val="bg2"/>
                          </a:solidFill>
                          <a:latin typeface="Times New Roman" pitchFamily="18" charset="0"/>
                          <a:cs typeface="Times New Roman" pitchFamily="18" charset="0"/>
                        </a:rPr>
                        <a:t>1.05545</a:t>
                      </a:r>
                      <a:endParaRPr lang="en-US" sz="1800" b="1" i="0" u="none" strike="noStrike" dirty="0">
                        <a:solidFill>
                          <a:schemeClr val="bg2"/>
                        </a:solidFill>
                        <a:latin typeface="Times New Roman" pitchFamily="18" charset="0"/>
                        <a:cs typeface="Times New Roman" pitchFamily="18" charset="0"/>
                      </a:endParaRPr>
                    </a:p>
                  </a:txBody>
                  <a:tcPr marL="9525" marR="9525" marT="9525"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48018">
                <a:tc>
                  <a:txBody>
                    <a:bodyPr/>
                    <a:lstStyle/>
                    <a:p>
                      <a:pPr algn="l" fontAlgn="t"/>
                      <a:r>
                        <a:rPr lang="en-US" sz="1800" b="1" i="0" u="none" strike="noStrike" dirty="0" smtClean="0">
                          <a:solidFill>
                            <a:schemeClr val="bg2"/>
                          </a:solidFill>
                          <a:latin typeface="Times New Roman" pitchFamily="18" charset="0"/>
                          <a:cs typeface="Times New Roman" pitchFamily="18" charset="0"/>
                        </a:rPr>
                        <a:t>% </a:t>
                      </a:r>
                      <a:r>
                        <a:rPr lang="en-US" sz="1800" b="1" i="0" u="none" strike="noStrike" baseline="0" dirty="0" smtClean="0">
                          <a:solidFill>
                            <a:schemeClr val="bg2"/>
                          </a:solidFill>
                          <a:latin typeface="Times New Roman" pitchFamily="18" charset="0"/>
                          <a:cs typeface="Times New Roman" pitchFamily="18" charset="0"/>
                        </a:rPr>
                        <a:t>of Residents Active Voters</a:t>
                      </a:r>
                      <a:endParaRPr lang="en-US" sz="1800" b="1" i="0" u="none" strike="noStrike" dirty="0">
                        <a:solidFill>
                          <a:schemeClr val="bg2"/>
                        </a:solidFill>
                        <a:latin typeface="Times New Roman" pitchFamily="18" charset="0"/>
                        <a:cs typeface="Times New Roman" pitchFamily="18" charset="0"/>
                      </a:endParaRPr>
                    </a:p>
                  </a:txBody>
                  <a:tcPr marL="9525" marR="9525" marT="9525" marB="0">
                    <a:lnL>
                      <a:noFill/>
                    </a:lnL>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endParaRPr lang="en-US" sz="1800" b="1" i="0" u="none" strike="noStrike" dirty="0">
                        <a:solidFill>
                          <a:schemeClr val="bg2"/>
                        </a:solidFill>
                        <a:latin typeface="Times New Roman" pitchFamily="18" charset="0"/>
                        <a:cs typeface="Times New Roman" pitchFamily="18" charset="0"/>
                      </a:endParaRPr>
                    </a:p>
                  </a:txBody>
                  <a:tcPr marL="9525" marR="9525" marT="9525" marB="0">
                    <a:lnL>
                      <a:noFill/>
                    </a:lnL>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t"/>
                      <a:r>
                        <a:rPr lang="en-US" sz="1800" b="1" i="0" u="none" strike="noStrike" smtClean="0">
                          <a:solidFill>
                            <a:schemeClr val="bg2"/>
                          </a:solidFill>
                          <a:latin typeface="Times New Roman" pitchFamily="18" charset="0"/>
                          <a:cs typeface="Times New Roman" pitchFamily="18" charset="0"/>
                        </a:rPr>
                        <a:t>.</a:t>
                      </a:r>
                      <a:r>
                        <a:rPr lang="en-US" sz="1800" b="1" i="0" u="none" strike="noStrike" dirty="0" smtClean="0">
                          <a:solidFill>
                            <a:schemeClr val="bg2"/>
                          </a:solidFill>
                          <a:latin typeface="Times New Roman" pitchFamily="18" charset="0"/>
                          <a:cs typeface="Times New Roman" pitchFamily="18" charset="0"/>
                        </a:rPr>
                        <a:t>041***</a:t>
                      </a:r>
                      <a:endParaRPr lang="en-US" sz="1800" b="1" i="0" u="none" strike="noStrike" dirty="0">
                        <a:solidFill>
                          <a:schemeClr val="bg2"/>
                        </a:solidFill>
                        <a:latin typeface="Times New Roman" pitchFamily="18" charset="0"/>
                        <a:cs typeface="Times New Roman" pitchFamily="18" charset="0"/>
                      </a:endParaRPr>
                    </a:p>
                  </a:txBody>
                  <a:tcPr marL="9525" marR="9525" marT="9525" marB="0">
                    <a:lnL>
                      <a:noFill/>
                    </a:lnL>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t"/>
                      <a:r>
                        <a:rPr lang="en-US" sz="1800" b="1" i="0" u="none" strike="noStrike" dirty="0" smtClean="0">
                          <a:solidFill>
                            <a:schemeClr val="bg2"/>
                          </a:solidFill>
                          <a:latin typeface="Times New Roman" pitchFamily="18" charset="0"/>
                          <a:cs typeface="Times New Roman" pitchFamily="18" charset="0"/>
                        </a:rPr>
                        <a:t>-1.00986</a:t>
                      </a:r>
                      <a:endParaRPr lang="en-US" sz="1800" b="1" i="0" u="none" strike="noStrike" dirty="0">
                        <a:solidFill>
                          <a:schemeClr val="bg2"/>
                        </a:solidFill>
                        <a:latin typeface="Times New Roman" pitchFamily="18" charset="0"/>
                        <a:cs typeface="Times New Roman" pitchFamily="18" charset="0"/>
                      </a:endParaRPr>
                    </a:p>
                  </a:txBody>
                  <a:tcPr marL="9525" marR="9525" marT="9525" marB="0">
                    <a:lnL>
                      <a:noFill/>
                    </a:lnL>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963757">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bg2"/>
                          </a:solidFill>
                        </a:rPr>
                        <a:t>n = 24,023; B = beginning value; C = change variable * p &lt; .05,   ** p &lt; .01,  *** p &lt; .001</a:t>
                      </a:r>
                      <a:br>
                        <a:rPr lang="en-US" sz="1100" dirty="0" smtClean="0">
                          <a:solidFill>
                            <a:schemeClr val="bg2"/>
                          </a:solidFill>
                        </a:rPr>
                      </a:br>
                      <a:r>
                        <a:rPr lang="en-US" sz="1100" dirty="0" smtClean="0">
                          <a:solidFill>
                            <a:schemeClr val="bg2"/>
                          </a:solidFill>
                        </a:rPr>
                        <a:t>Cox and Snell Pseudo R</a:t>
                      </a:r>
                      <a:r>
                        <a:rPr lang="en-US" sz="1100" baseline="30000" dirty="0" smtClean="0">
                          <a:solidFill>
                            <a:schemeClr val="bg2"/>
                          </a:solidFill>
                        </a:rPr>
                        <a:t>2</a:t>
                      </a:r>
                      <a:r>
                        <a:rPr lang="en-US" sz="1100" dirty="0" smtClean="0">
                          <a:solidFill>
                            <a:schemeClr val="bg2"/>
                          </a:solidFill>
                        </a:rPr>
                        <a:t> = .632; </a:t>
                      </a:r>
                      <a:r>
                        <a:rPr lang="en-US" sz="1100" dirty="0" err="1" smtClean="0">
                          <a:solidFill>
                            <a:schemeClr val="bg2"/>
                          </a:solidFill>
                        </a:rPr>
                        <a:t>Nagelkerke</a:t>
                      </a:r>
                      <a:r>
                        <a:rPr lang="en-US" sz="1100" dirty="0" smtClean="0">
                          <a:solidFill>
                            <a:schemeClr val="bg2"/>
                          </a:solidFill>
                        </a:rPr>
                        <a:t> Pseudo R</a:t>
                      </a:r>
                      <a:r>
                        <a:rPr lang="en-US" sz="1100" baseline="30000" dirty="0" smtClean="0">
                          <a:solidFill>
                            <a:schemeClr val="bg2"/>
                          </a:solidFill>
                        </a:rPr>
                        <a:t>2</a:t>
                      </a:r>
                      <a:r>
                        <a:rPr lang="en-US" sz="1100" dirty="0" smtClean="0">
                          <a:solidFill>
                            <a:schemeClr val="bg2"/>
                          </a:solidFill>
                        </a:rPr>
                        <a:t> = .684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bg2"/>
                        </a:solidFill>
                      </a:endParaRPr>
                    </a:p>
                    <a:p>
                      <a:r>
                        <a:rPr lang="en-US" sz="1800" i="1" dirty="0" smtClean="0">
                          <a:solidFill>
                            <a:schemeClr val="bg2"/>
                          </a:solidFill>
                        </a:rPr>
                        <a:t>*Other</a:t>
                      </a:r>
                      <a:r>
                        <a:rPr lang="en-US" sz="1800" i="1" baseline="0" dirty="0" smtClean="0">
                          <a:solidFill>
                            <a:schemeClr val="bg2"/>
                          </a:solidFill>
                        </a:rPr>
                        <a:t> street segment-level variables in the model:</a:t>
                      </a:r>
                    </a:p>
                    <a:p>
                      <a:r>
                        <a:rPr lang="en-US" sz="1800" i="1" baseline="0" dirty="0" smtClean="0">
                          <a:solidFill>
                            <a:schemeClr val="bg2"/>
                          </a:solidFill>
                        </a:rPr>
                        <a:t>Percent of residents on housing assistance, number of truant juveniles, racial heterogeneity, urbanization, mixed land use, street segment length, bus stops, percent vacant land, street lighting, presence of police &amp; fire stations, spatial lag variables, and eight variables related to changes over time.</a:t>
                      </a:r>
                    </a:p>
                  </a:txBody>
                  <a:tcPr marL="9525" marR="9525" marT="9525" marB="0">
                    <a:lnL>
                      <a:noFill/>
                    </a:lnL>
                    <a:lnR>
                      <a:noFill/>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chemeClr val="tx1"/>
                    </a:solidFill>
                  </a:tcPr>
                </a:tc>
                <a:tc hMerge="1">
                  <a:txBody>
                    <a:bodyPr/>
                    <a:lstStyle/>
                    <a:p>
                      <a:endParaRPr lang="en-US" dirty="0"/>
                    </a:p>
                  </a:txBody>
                  <a:tcPr marL="9525" marR="9525" marT="9525" marB="0">
                    <a:lnL>
                      <a:noFill/>
                    </a:lnL>
                    <a:lnR>
                      <a:noFill/>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chemeClr val="tx1"/>
                    </a:solidFill>
                  </a:tcPr>
                </a:tc>
                <a:tc hMerge="1">
                  <a:txBody>
                    <a:bodyPr/>
                    <a:lstStyle/>
                    <a:p>
                      <a:endParaRPr lang="en-US" dirty="0"/>
                    </a:p>
                  </a:txBody>
                  <a:tcPr marL="9525" marR="9525" marT="9525" marB="0">
                    <a:lnL>
                      <a:noFill/>
                    </a:lnL>
                    <a:lnR>
                      <a:noFill/>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chemeClr val="tx1"/>
                    </a:solidFill>
                  </a:tcPr>
                </a:tc>
                <a:tc hMerge="1">
                  <a:txBody>
                    <a:bodyPr/>
                    <a:lstStyle/>
                    <a:p>
                      <a:endParaRPr lang="en-US" dirty="0"/>
                    </a:p>
                  </a:txBody>
                  <a:tcPr marL="9525" marR="9525" marT="9525" marB="0">
                    <a:lnL>
                      <a:noFill/>
                    </a:lnL>
                    <a:lnR>
                      <a:noFill/>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chemeClr val="tx1"/>
                    </a:solidFill>
                  </a:tcPr>
                </a:tc>
              </a:tr>
            </a:tbl>
          </a:graphicData>
        </a:graphic>
      </p:graphicFrame>
      <p:sp>
        <p:nvSpPr>
          <p:cNvPr id="560171" name="Slide Number Placeholder 3"/>
          <p:cNvSpPr>
            <a:spLocks noGrp="1"/>
          </p:cNvSpPr>
          <p:nvPr>
            <p:ph type="sldNum" sz="quarter" idx="11"/>
          </p:nvPr>
        </p:nvSpPr>
        <p:spPr>
          <a:noFill/>
        </p:spPr>
        <p:txBody>
          <a:bodyPr/>
          <a:lstStyle/>
          <a:p>
            <a:fld id="{AED4816E-2A2C-4F19-96F1-34E92AC4C08D}" type="slidenum">
              <a:rPr lang="en-US" smtClean="0"/>
              <a:pPr/>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Grp="1" noChangeArrowheads="1"/>
          </p:cNvSpPr>
          <p:nvPr>
            <p:ph type="ctrTitle" sz="quarter"/>
          </p:nvPr>
        </p:nvSpPr>
        <p:spPr/>
        <p:txBody>
          <a:bodyPr/>
          <a:lstStyle/>
          <a:p>
            <a:pPr eaLnBrk="1" hangingPunct="1"/>
            <a:r>
              <a:rPr lang="en-US" sz="5400" dirty="0" smtClean="0"/>
              <a:t>Crime Prevention at “Micro” Places is a Good Investment</a:t>
            </a:r>
          </a:p>
        </p:txBody>
      </p:sp>
      <p:sp>
        <p:nvSpPr>
          <p:cNvPr id="4" name="Subtitle 3"/>
          <p:cNvSpPr>
            <a:spLocks noGrp="1"/>
          </p:cNvSpPr>
          <p:nvPr>
            <p:ph type="subTitle" sz="quarter" idx="1"/>
          </p:nvPr>
        </p:nvSpPr>
        <p:spPr/>
        <p:txBody>
          <a:bodyPr/>
          <a:lstStyle/>
          <a:p>
            <a:pPr>
              <a:defRPr/>
            </a:pPr>
            <a:r>
              <a:rPr lang="en-US" sz="4400" dirty="0" smtClean="0"/>
              <a:t>The police can prevent crime!</a:t>
            </a:r>
            <a:endParaRPr lang="en-US" sz="4400" dirty="0"/>
          </a:p>
        </p:txBody>
      </p:sp>
      <p:sp>
        <p:nvSpPr>
          <p:cNvPr id="656387" name="Rectangle 15"/>
          <p:cNvSpPr>
            <a:spLocks noGrp="1" noChangeArrowheads="1"/>
          </p:cNvSpPr>
          <p:nvPr>
            <p:ph type="sldNum" sz="quarter" idx="12"/>
          </p:nvPr>
        </p:nvSpPr>
        <p:spPr>
          <a:noFill/>
        </p:spPr>
        <p:txBody>
          <a:bodyPr/>
          <a:lstStyle/>
          <a:p>
            <a:fld id="{CDB157E4-8D9D-4D7D-B6EC-93605DFD582B}" type="slidenum">
              <a:rPr lang="en-US" smtClean="0"/>
              <a:pPr/>
              <a:t>22</a:t>
            </a:fld>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Isn’t It Obvious?….</a:t>
            </a:r>
            <a:endParaRPr lang="en-US" dirty="0"/>
          </a:p>
        </p:txBody>
      </p:sp>
      <p:sp>
        <p:nvSpPr>
          <p:cNvPr id="3" name="Content Placeholder 2"/>
          <p:cNvSpPr>
            <a:spLocks noGrp="1"/>
          </p:cNvSpPr>
          <p:nvPr>
            <p:ph idx="1"/>
          </p:nvPr>
        </p:nvSpPr>
        <p:spPr>
          <a:xfrm>
            <a:off x="457200" y="1447800"/>
            <a:ext cx="8229600" cy="4525963"/>
          </a:xfrm>
        </p:spPr>
        <p:txBody>
          <a:bodyPr/>
          <a:lstStyle/>
          <a:p>
            <a:pPr marL="609600" indent="-609600" eaLnBrk="1" hangingPunct="1">
              <a:buFont typeface="Wingdings" pitchFamily="2" charset="2"/>
              <a:buNone/>
            </a:pPr>
            <a:r>
              <a:rPr lang="en-US" sz="2400" dirty="0" smtClean="0"/>
              <a:t>	</a:t>
            </a:r>
          </a:p>
          <a:p>
            <a:pPr marL="609600" indent="-609600" eaLnBrk="1" hangingPunct="1">
              <a:buFont typeface="Wingdings" pitchFamily="2" charset="2"/>
              <a:buNone/>
            </a:pPr>
            <a:r>
              <a:rPr lang="en-US" sz="2400" dirty="0" smtClean="0"/>
              <a:t>	</a:t>
            </a:r>
            <a:r>
              <a:rPr lang="en-US" sz="2800" dirty="0" smtClean="0"/>
              <a:t>“</a:t>
            </a:r>
            <a:r>
              <a:rPr lang="en-US" sz="2800" i="1" dirty="0" smtClean="0"/>
              <a:t>The police do not prevent crime. This is one of the best-kept secrets of modern life. Experts know it, the police know it, but the public does not know it. Yet the police pretend that they are society’s best defense against crime   This is a myth</a:t>
            </a:r>
            <a:r>
              <a:rPr lang="en-US" sz="2800" dirty="0" smtClean="0"/>
              <a:t>.”</a:t>
            </a:r>
          </a:p>
          <a:p>
            <a:pPr marL="609600" indent="-609600" eaLnBrk="1" hangingPunct="1">
              <a:buFont typeface="Wingdings" pitchFamily="2" charset="2"/>
              <a:buNone/>
            </a:pPr>
            <a:r>
              <a:rPr lang="en-US" sz="2400" dirty="0" smtClean="0"/>
              <a:t>				—Bayley (1994:3)</a:t>
            </a:r>
          </a:p>
          <a:p>
            <a:pPr marL="609600" indent="-609600" eaLnBrk="1" hangingPunct="1">
              <a:buFont typeface="Wingdings" pitchFamily="2" charset="2"/>
              <a:buNone/>
            </a:pPr>
            <a:endParaRPr lang="en-US" sz="2400" dirty="0" smtClean="0"/>
          </a:p>
          <a:p>
            <a:pPr marL="609600" indent="-609600" eaLnBrk="1" hangingPunct="1">
              <a:buFont typeface="Wingdings" pitchFamily="2" charset="2"/>
              <a:buNone/>
            </a:pPr>
            <a:r>
              <a:rPr lang="en-US" sz="2400" dirty="0" smtClean="0"/>
              <a:t>	</a:t>
            </a:r>
            <a:r>
              <a:rPr lang="en-US" sz="2800" dirty="0" smtClean="0"/>
              <a:t>“..</a:t>
            </a:r>
            <a:r>
              <a:rPr lang="en-US" sz="2800" i="1" dirty="0" smtClean="0"/>
              <a:t>no evidence exists that augmentation of police forces or equipment, differential patrol strategies, or differential intensities of surveillance have an effect on crime rates.</a:t>
            </a:r>
            <a:r>
              <a:rPr lang="en-US" sz="2800" dirty="0" smtClean="0"/>
              <a:t>”</a:t>
            </a:r>
          </a:p>
          <a:p>
            <a:pPr marL="609600" indent="-609600" eaLnBrk="1" hangingPunct="1">
              <a:buFont typeface="Wingdings" pitchFamily="2" charset="2"/>
              <a:buNone/>
            </a:pPr>
            <a:r>
              <a:rPr lang="en-US" sz="2400" dirty="0" smtClean="0"/>
              <a:t>				—Gottfredson and Hirschi (1990:270)</a:t>
            </a:r>
          </a:p>
        </p:txBody>
      </p:sp>
      <p:sp>
        <p:nvSpPr>
          <p:cNvPr id="658435" name="Slide Number Placeholder 3"/>
          <p:cNvSpPr>
            <a:spLocks noGrp="1"/>
          </p:cNvSpPr>
          <p:nvPr>
            <p:ph type="sldNum" sz="quarter" idx="11"/>
          </p:nvPr>
        </p:nvSpPr>
        <p:spPr>
          <a:noFill/>
        </p:spPr>
        <p:txBody>
          <a:bodyPr/>
          <a:lstStyle/>
          <a:p>
            <a:fld id="{112F0758-0194-44EC-903C-D460AF0491AE}" type="slidenum">
              <a:rPr lang="en-US" smtClean="0"/>
              <a:pPr/>
              <a:t>23</a:t>
            </a:fld>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28600"/>
            <a:ext cx="8229600" cy="1143000"/>
          </a:xfrm>
        </p:spPr>
        <p:txBody>
          <a:bodyPr/>
          <a:lstStyle/>
          <a:p>
            <a:pPr algn="l" eaLnBrk="1" hangingPunct="1"/>
            <a:r>
              <a:rPr lang="en-US" dirty="0" smtClean="0"/>
              <a:t>The Minneapolis Hot Spots Experiment (1990)</a:t>
            </a:r>
          </a:p>
        </p:txBody>
      </p:sp>
      <p:sp>
        <p:nvSpPr>
          <p:cNvPr id="50179" name="Rectangle 3"/>
          <p:cNvSpPr>
            <a:spLocks noGrp="1" noChangeArrowheads="1"/>
          </p:cNvSpPr>
          <p:nvPr>
            <p:ph sz="half" idx="1"/>
          </p:nvPr>
        </p:nvSpPr>
        <p:spPr>
          <a:xfrm>
            <a:off x="304800" y="1447800"/>
            <a:ext cx="8458200" cy="2514600"/>
          </a:xfrm>
        </p:spPr>
        <p:txBody>
          <a:bodyPr/>
          <a:lstStyle/>
          <a:p>
            <a:pPr eaLnBrk="1" hangingPunct="1"/>
            <a:r>
              <a:rPr lang="en-US" sz="2400" dirty="0" smtClean="0"/>
              <a:t>The first major study to show the potential crime prevention benefits of hot spots policing.</a:t>
            </a:r>
          </a:p>
          <a:p>
            <a:pPr eaLnBrk="1" hangingPunct="1"/>
            <a:r>
              <a:rPr lang="en-US" sz="2400" dirty="0" smtClean="0"/>
              <a:t>Large experimental field study:</a:t>
            </a:r>
          </a:p>
          <a:p>
            <a:pPr lvl="1" eaLnBrk="1" hangingPunct="1">
              <a:lnSpc>
                <a:spcPct val="90000"/>
              </a:lnSpc>
            </a:pPr>
            <a:r>
              <a:rPr lang="en-US" sz="2000" dirty="0" smtClean="0"/>
              <a:t>110 crime hot spots randomly allocated to treatment and control conditions.</a:t>
            </a:r>
          </a:p>
          <a:p>
            <a:pPr lvl="1" eaLnBrk="1" hangingPunct="1">
              <a:lnSpc>
                <a:spcPct val="90000"/>
              </a:lnSpc>
            </a:pPr>
            <a:r>
              <a:rPr lang="en-US" sz="2000" dirty="0" smtClean="0"/>
              <a:t>Treatment sites received between 2-3 times the preventive patrol as control sites.</a:t>
            </a:r>
          </a:p>
          <a:p>
            <a:pPr eaLnBrk="1" hangingPunct="1"/>
            <a:endParaRPr lang="en-US" sz="2400" dirty="0" smtClean="0"/>
          </a:p>
        </p:txBody>
      </p:sp>
      <p:sp>
        <p:nvSpPr>
          <p:cNvPr id="659459" name="Slide Number Placeholder 5"/>
          <p:cNvSpPr>
            <a:spLocks noGrp="1"/>
          </p:cNvSpPr>
          <p:nvPr>
            <p:ph type="sldNum" sz="quarter" idx="11"/>
          </p:nvPr>
        </p:nvSpPr>
        <p:spPr>
          <a:noFill/>
        </p:spPr>
        <p:txBody>
          <a:bodyPr/>
          <a:lstStyle/>
          <a:p>
            <a:fld id="{4F3806E3-3450-4BEB-B623-7BB530800D37}" type="slidenum">
              <a:rPr lang="en-US" smtClean="0"/>
              <a:pPr/>
              <a:t>24</a:t>
            </a:fld>
            <a:endParaRPr lang="en-US" dirty="0" smtClean="0"/>
          </a:p>
        </p:txBody>
      </p:sp>
      <p:sp>
        <p:nvSpPr>
          <p:cNvPr id="11" name="TextBox 10"/>
          <p:cNvSpPr txBox="1"/>
          <p:nvPr/>
        </p:nvSpPr>
        <p:spPr>
          <a:xfrm>
            <a:off x="457200" y="6172200"/>
            <a:ext cx="7696200" cy="523220"/>
          </a:xfrm>
          <a:prstGeom prst="rect">
            <a:avLst/>
          </a:prstGeom>
          <a:noFill/>
        </p:spPr>
        <p:txBody>
          <a:bodyPr wrap="square" rtlCol="0">
            <a:spAutoFit/>
          </a:bodyPr>
          <a:lstStyle/>
          <a:p>
            <a:r>
              <a:rPr lang="en-US" sz="1400" dirty="0" smtClean="0"/>
              <a:t>Sherman, Lawrence and David Weisburd. (1995). General Deterrent Effects of Police Patrol in Crime ‘Hot Spots’: A Randomized Study. </a:t>
            </a:r>
            <a:r>
              <a:rPr lang="en-US" sz="1400" i="1" dirty="0" smtClean="0"/>
              <a:t>Justice Quarterly, 12</a:t>
            </a:r>
            <a:r>
              <a:rPr lang="en-US" sz="1400" dirty="0" smtClean="0"/>
              <a:t>(4), 625-648. </a:t>
            </a:r>
            <a:endParaRPr lang="en-US" sz="1400" dirty="0"/>
          </a:p>
        </p:txBody>
      </p:sp>
      <p:pic>
        <p:nvPicPr>
          <p:cNvPr id="2" name="Picture 2"/>
          <p:cNvPicPr>
            <a:picLocks noChangeAspect="1" noChangeArrowheads="1"/>
          </p:cNvPicPr>
          <p:nvPr/>
        </p:nvPicPr>
        <p:blipFill>
          <a:blip r:embed="rId3" cstate="print"/>
          <a:srcRect/>
          <a:stretch>
            <a:fillRect/>
          </a:stretch>
        </p:blipFill>
        <p:spPr bwMode="auto">
          <a:xfrm>
            <a:off x="1981200" y="3429000"/>
            <a:ext cx="5379387" cy="270578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1" name="Rectangle 2"/>
          <p:cNvSpPr>
            <a:spLocks noChangeArrowheads="1"/>
          </p:cNvSpPr>
          <p:nvPr/>
        </p:nvSpPr>
        <p:spPr bwMode="auto">
          <a:xfrm>
            <a:off x="0" y="1471613"/>
            <a:ext cx="9144000" cy="0"/>
          </a:xfrm>
          <a:prstGeom prst="rect">
            <a:avLst/>
          </a:prstGeom>
          <a:noFill/>
          <a:ln w="9525">
            <a:noFill/>
            <a:miter lim="800000"/>
            <a:headEnd/>
            <a:tailEnd/>
          </a:ln>
        </p:spPr>
        <p:txBody>
          <a:bodyPr wrap="none" anchor="ctr">
            <a:spAutoFit/>
          </a:bodyPr>
          <a:lstStyle/>
          <a:p>
            <a:pPr eaLnBrk="0" hangingPunct="0"/>
            <a:endParaRPr lang="en-US" dirty="0"/>
          </a:p>
        </p:txBody>
      </p:sp>
      <p:sp>
        <p:nvSpPr>
          <p:cNvPr id="660482"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dirty="0"/>
          </a:p>
        </p:txBody>
      </p:sp>
      <p:sp>
        <p:nvSpPr>
          <p:cNvPr id="5" name="Title 4"/>
          <p:cNvSpPr>
            <a:spLocks noGrp="1"/>
          </p:cNvSpPr>
          <p:nvPr>
            <p:ph type="title"/>
          </p:nvPr>
        </p:nvSpPr>
        <p:spPr/>
        <p:txBody>
          <a:bodyPr/>
          <a:lstStyle/>
          <a:p>
            <a:pPr>
              <a:defRPr/>
            </a:pPr>
            <a:r>
              <a:rPr lang="en-US" dirty="0" smtClean="0"/>
              <a:t>Crime Calls</a:t>
            </a:r>
            <a:endParaRPr lang="en-US" dirty="0"/>
          </a:p>
        </p:txBody>
      </p:sp>
      <p:pic>
        <p:nvPicPr>
          <p:cNvPr id="660484" name="Picture 4" descr="minneapolis"/>
          <p:cNvPicPr>
            <a:picLocks noGrp="1" noChangeAspect="1" noChangeArrowheads="1"/>
          </p:cNvPicPr>
          <p:nvPr>
            <p:ph idx="1"/>
          </p:nvPr>
        </p:nvPicPr>
        <p:blipFill>
          <a:blip r:embed="rId3" cstate="print"/>
          <a:srcRect/>
          <a:stretch>
            <a:fillRect/>
          </a:stretch>
        </p:blipFill>
        <p:spPr>
          <a:xfrm>
            <a:off x="914400" y="1219199"/>
            <a:ext cx="7543800" cy="4695631"/>
          </a:xfrm>
        </p:spPr>
      </p:pic>
      <p:sp>
        <p:nvSpPr>
          <p:cNvPr id="7" name="Slide Number Placeholder 6"/>
          <p:cNvSpPr>
            <a:spLocks noGrp="1"/>
          </p:cNvSpPr>
          <p:nvPr>
            <p:ph type="sldNum" sz="quarter" idx="11"/>
          </p:nvPr>
        </p:nvSpPr>
        <p:spPr/>
        <p:txBody>
          <a:bodyPr/>
          <a:lstStyle/>
          <a:p>
            <a:pPr>
              <a:defRPr/>
            </a:pPr>
            <a:fld id="{9CABCFA4-A7C0-4051-9232-3D29D192CAA4}" type="slidenum">
              <a:rPr lang="en-US" smtClean="0"/>
              <a:pPr>
                <a:defRPr/>
              </a:pPr>
              <a:t>25</a:t>
            </a:fld>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457200"/>
            <a:ext cx="8229600" cy="1295400"/>
          </a:xfrm>
        </p:spPr>
        <p:txBody>
          <a:bodyPr/>
          <a:lstStyle/>
          <a:p>
            <a:pPr algn="l" eaLnBrk="1" hangingPunct="1"/>
            <a:r>
              <a:rPr lang="en-US" dirty="0" smtClean="0"/>
              <a:t>Strong Evidence Supporting the Hot Spots Policing Approach</a:t>
            </a:r>
          </a:p>
        </p:txBody>
      </p:sp>
      <p:sp>
        <p:nvSpPr>
          <p:cNvPr id="53251" name="Rectangle 3"/>
          <p:cNvSpPr>
            <a:spLocks noGrp="1" noChangeArrowheads="1"/>
          </p:cNvSpPr>
          <p:nvPr>
            <p:ph idx="1"/>
          </p:nvPr>
        </p:nvSpPr>
        <p:spPr>
          <a:xfrm>
            <a:off x="457200" y="1905000"/>
            <a:ext cx="8229600" cy="4525963"/>
          </a:xfrm>
        </p:spPr>
        <p:txBody>
          <a:bodyPr/>
          <a:lstStyle/>
          <a:p>
            <a:pPr eaLnBrk="1" hangingPunct="1">
              <a:lnSpc>
                <a:spcPct val="90000"/>
              </a:lnSpc>
            </a:pPr>
            <a:r>
              <a:rPr lang="en-US" sz="2800" dirty="0" smtClean="0"/>
              <a:t>The Minneapolis Hot Spots Experiment led to a number of experimental and quasi-experimental studies of hot spots policing.</a:t>
            </a:r>
          </a:p>
          <a:p>
            <a:pPr eaLnBrk="1" hangingPunct="1">
              <a:lnSpc>
                <a:spcPct val="90000"/>
              </a:lnSpc>
            </a:pPr>
            <a:endParaRPr lang="en-US" sz="2600" dirty="0" smtClean="0"/>
          </a:p>
          <a:p>
            <a:pPr eaLnBrk="1" hangingPunct="1">
              <a:lnSpc>
                <a:spcPct val="90000"/>
              </a:lnSpc>
            </a:pPr>
            <a:r>
              <a:rPr lang="en-US" sz="2800" dirty="0" smtClean="0"/>
              <a:t>Braga (2001) identifies nine police “hot spots” studies.  </a:t>
            </a:r>
          </a:p>
          <a:p>
            <a:pPr lvl="1" eaLnBrk="1" hangingPunct="1">
              <a:lnSpc>
                <a:spcPct val="90000"/>
              </a:lnSpc>
            </a:pPr>
            <a:r>
              <a:rPr lang="en-US" sz="2400" dirty="0" smtClean="0"/>
              <a:t>7/9 studies found crime prevention benefits for the hot spots approach.</a:t>
            </a:r>
          </a:p>
          <a:p>
            <a:pPr lvl="1" eaLnBrk="1" hangingPunct="1">
              <a:lnSpc>
                <a:spcPct val="90000"/>
              </a:lnSpc>
            </a:pPr>
            <a:r>
              <a:rPr lang="en-US" sz="2400" dirty="0" smtClean="0"/>
              <a:t>4/5 randomized experiments reviewed found a significant crime prevention benefit at hot spots.</a:t>
            </a:r>
          </a:p>
          <a:p>
            <a:pPr lvl="2" eaLnBrk="1" hangingPunct="1">
              <a:lnSpc>
                <a:spcPct val="90000"/>
              </a:lnSpc>
              <a:buNone/>
            </a:pPr>
            <a:endParaRPr lang="en-US" sz="2000" dirty="0" smtClean="0"/>
          </a:p>
          <a:p>
            <a:pPr eaLnBrk="1" hangingPunct="1">
              <a:lnSpc>
                <a:spcPct val="90000"/>
              </a:lnSpc>
              <a:buFont typeface="Wingdings" pitchFamily="2" charset="2"/>
              <a:buNone/>
            </a:pPr>
            <a:r>
              <a:rPr lang="en-US" sz="2400" dirty="0" smtClean="0"/>
              <a:t/>
            </a:r>
            <a:br>
              <a:rPr lang="en-US" sz="2400" dirty="0" smtClean="0"/>
            </a:br>
            <a:endParaRPr lang="en-US" sz="2400" dirty="0" smtClean="0"/>
          </a:p>
          <a:p>
            <a:pPr eaLnBrk="1" hangingPunct="1">
              <a:lnSpc>
                <a:spcPct val="90000"/>
              </a:lnSpc>
            </a:pPr>
            <a:endParaRPr lang="en-US" sz="2400" dirty="0" smtClean="0"/>
          </a:p>
        </p:txBody>
      </p:sp>
      <p:sp>
        <p:nvSpPr>
          <p:cNvPr id="661507" name="Slide Number Placeholder 5"/>
          <p:cNvSpPr>
            <a:spLocks noGrp="1"/>
          </p:cNvSpPr>
          <p:nvPr>
            <p:ph type="sldNum" sz="quarter" idx="11"/>
          </p:nvPr>
        </p:nvSpPr>
        <p:spPr>
          <a:xfrm>
            <a:off x="6019800" y="6172200"/>
            <a:ext cx="2895600" cy="476250"/>
          </a:xfrm>
          <a:noFill/>
        </p:spPr>
        <p:txBody>
          <a:bodyPr/>
          <a:lstStyle/>
          <a:p>
            <a:fld id="{A43920A1-0A5A-4772-8A0F-3A6869CD367A}" type="slidenum">
              <a:rPr lang="en-US" smtClean="0"/>
              <a:pPr/>
              <a:t>26</a:t>
            </a:fld>
            <a:endParaRPr 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National Research Council Report</a:t>
            </a:r>
          </a:p>
        </p:txBody>
      </p:sp>
      <p:sp>
        <p:nvSpPr>
          <p:cNvPr id="3" name="Content Placeholder 2"/>
          <p:cNvSpPr>
            <a:spLocks noGrp="1"/>
          </p:cNvSpPr>
          <p:nvPr>
            <p:ph idx="1"/>
          </p:nvPr>
        </p:nvSpPr>
        <p:spPr/>
        <p:txBody>
          <a:bodyPr/>
          <a:lstStyle/>
          <a:p>
            <a:endParaRPr lang="en-US" b="1" i="1" dirty="0" smtClean="0"/>
          </a:p>
          <a:p>
            <a:r>
              <a:rPr lang="en-US" b="1" i="1" dirty="0" smtClean="0"/>
              <a:t>“…(S)tudies that focused police resources on crime hot spots provide the strongest collective evidence of police effectiveness that is now available.” </a:t>
            </a:r>
          </a:p>
          <a:p>
            <a:endParaRPr lang="en-US" b="1" dirty="0" smtClean="0"/>
          </a:p>
          <a:p>
            <a:pPr>
              <a:buFont typeface="Wingdings" pitchFamily="2" charset="2"/>
              <a:buNone/>
            </a:pPr>
            <a:endParaRPr lang="en-US" dirty="0" smtClean="0"/>
          </a:p>
        </p:txBody>
      </p:sp>
      <p:sp>
        <p:nvSpPr>
          <p:cNvPr id="662531" name="Slide Number Placeholder 3"/>
          <p:cNvSpPr>
            <a:spLocks noGrp="1"/>
          </p:cNvSpPr>
          <p:nvPr>
            <p:ph type="sldNum" sz="quarter" idx="11"/>
          </p:nvPr>
        </p:nvSpPr>
        <p:spPr>
          <a:noFill/>
        </p:spPr>
        <p:txBody>
          <a:bodyPr/>
          <a:lstStyle/>
          <a:p>
            <a:fld id="{8C791118-C031-4489-8A5C-94ED5AFE13B4}" type="slidenum">
              <a:rPr lang="en-US" smtClean="0"/>
              <a:pPr/>
              <a:t>27</a:t>
            </a:fld>
            <a:endParaRPr lang="en-US" dirty="0" smtClean="0"/>
          </a:p>
        </p:txBody>
      </p:sp>
      <p:sp>
        <p:nvSpPr>
          <p:cNvPr id="662533" name="Rectangle 5"/>
          <p:cNvSpPr>
            <a:spLocks noChangeArrowheads="1"/>
          </p:cNvSpPr>
          <p:nvPr/>
        </p:nvSpPr>
        <p:spPr bwMode="auto">
          <a:xfrm>
            <a:off x="609600" y="5943600"/>
            <a:ext cx="8296275" cy="396875"/>
          </a:xfrm>
          <a:prstGeom prst="rect">
            <a:avLst/>
          </a:prstGeom>
          <a:noFill/>
          <a:ln w="9525">
            <a:noFill/>
            <a:miter lim="800000"/>
            <a:headEnd/>
            <a:tailEnd/>
          </a:ln>
          <a:effectLst/>
        </p:spPr>
        <p:txBody>
          <a:bodyPr wrap="none">
            <a:spAutoFit/>
          </a:bodyPr>
          <a:lstStyle/>
          <a:p>
            <a:r>
              <a:rPr lang="en-US" sz="2000" b="1" dirty="0">
                <a:effectLst>
                  <a:outerShdw blurRad="38100" dist="38100" dir="2700000" algn="tl">
                    <a:srgbClr val="000000"/>
                  </a:outerShdw>
                </a:effectLst>
              </a:rPr>
              <a:t>(</a:t>
            </a:r>
            <a:r>
              <a:rPr lang="en-US" sz="2000" dirty="0">
                <a:effectLst>
                  <a:outerShdw blurRad="38100" dist="38100" dir="2700000" algn="tl">
                    <a:srgbClr val="000000"/>
                  </a:outerShdw>
                </a:effectLst>
              </a:rPr>
              <a:t>National Research Council final report on Police Practices and Policies 2004:250</a:t>
            </a:r>
            <a:r>
              <a:rPr lang="en-US" sz="2000" b="1" dirty="0">
                <a:effectLst>
                  <a:outerShdw blurRad="38100" dist="38100" dir="2700000" algn="tl">
                    <a:srgbClr val="000000"/>
                  </a:outerShdw>
                </a:effectLst>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533400" y="1752600"/>
            <a:ext cx="7772400" cy="1920875"/>
          </a:xfrm>
        </p:spPr>
        <p:txBody>
          <a:bodyPr/>
          <a:lstStyle/>
          <a:p>
            <a:r>
              <a:rPr lang="en-US" sz="5400" dirty="0" smtClean="0"/>
              <a:t>But Doesn’t Crime Just Move Around the Corner?</a:t>
            </a:r>
          </a:p>
        </p:txBody>
      </p:sp>
      <p:sp>
        <p:nvSpPr>
          <p:cNvPr id="6" name="Subtitle 5"/>
          <p:cNvSpPr>
            <a:spLocks noGrp="1"/>
          </p:cNvSpPr>
          <p:nvPr>
            <p:ph type="subTitle" sz="quarter" idx="1"/>
          </p:nvPr>
        </p:nvSpPr>
        <p:spPr/>
        <p:txBody>
          <a:bodyPr/>
          <a:lstStyle/>
          <a:p>
            <a:pPr>
              <a:defRPr/>
            </a:pPr>
            <a:endParaRPr lang="en-US" dirty="0"/>
          </a:p>
        </p:txBody>
      </p:sp>
      <p:sp>
        <p:nvSpPr>
          <p:cNvPr id="663555" name="Slide Number Placeholder 3"/>
          <p:cNvSpPr>
            <a:spLocks noGrp="1"/>
          </p:cNvSpPr>
          <p:nvPr>
            <p:ph type="sldNum" sz="quarter" idx="12"/>
          </p:nvPr>
        </p:nvSpPr>
        <p:spPr>
          <a:noFill/>
        </p:spPr>
        <p:txBody>
          <a:bodyPr/>
          <a:lstStyle/>
          <a:p>
            <a:fld id="{57FF5B55-885E-4ED9-9E8E-CA6DBAE15393}" type="slidenum">
              <a:rPr lang="en-US" smtClean="0"/>
              <a:pPr/>
              <a:t>28</a:t>
            </a:fld>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pPr eaLnBrk="1" hangingPunct="1"/>
            <a:r>
              <a:rPr lang="en-US" sz="3600" dirty="0" smtClean="0"/>
              <a:t>Traditional Assumptions</a:t>
            </a:r>
          </a:p>
        </p:txBody>
      </p:sp>
      <p:sp>
        <p:nvSpPr>
          <p:cNvPr id="39939" name="Rectangle 3"/>
          <p:cNvSpPr>
            <a:spLocks noGrp="1" noChangeArrowheads="1"/>
          </p:cNvSpPr>
          <p:nvPr>
            <p:ph sz="half" idx="1"/>
          </p:nvPr>
        </p:nvSpPr>
        <p:spPr/>
        <p:txBody>
          <a:bodyPr/>
          <a:lstStyle/>
          <a:p>
            <a:pPr lvl="1" eaLnBrk="1" hangingPunct="1">
              <a:lnSpc>
                <a:spcPct val="80000"/>
              </a:lnSpc>
              <a:buFont typeface="Wingdings" pitchFamily="2" charset="2"/>
              <a:buNone/>
            </a:pPr>
            <a:endParaRPr lang="en-US" sz="2400" dirty="0" smtClean="0"/>
          </a:p>
          <a:p>
            <a:pPr eaLnBrk="1" hangingPunct="1">
              <a:lnSpc>
                <a:spcPct val="80000"/>
              </a:lnSpc>
            </a:pPr>
            <a:r>
              <a:rPr lang="en-US" sz="2800" dirty="0" smtClean="0"/>
              <a:t>Crime is “weakly coupled” to place and therefore easily displaced:</a:t>
            </a:r>
          </a:p>
          <a:p>
            <a:pPr lvl="1" eaLnBrk="1" hangingPunct="1">
              <a:lnSpc>
                <a:spcPct val="80000"/>
              </a:lnSpc>
            </a:pPr>
            <a:r>
              <a:rPr lang="en-US" sz="2400" dirty="0" smtClean="0"/>
              <a:t>Crime opportunities are numerous</a:t>
            </a:r>
          </a:p>
          <a:p>
            <a:pPr lvl="1" eaLnBrk="1" hangingPunct="1">
              <a:lnSpc>
                <a:spcPct val="80000"/>
              </a:lnSpc>
            </a:pPr>
            <a:r>
              <a:rPr lang="en-US" sz="2400" dirty="0" smtClean="0"/>
              <a:t>“Criminal dispositions” not characteristics of places were the driving force of crime (Clarke and Felson 1993:4; Trasler 1993).</a:t>
            </a:r>
          </a:p>
          <a:p>
            <a:pPr eaLnBrk="1" hangingPunct="1">
              <a:lnSpc>
                <a:spcPct val="80000"/>
              </a:lnSpc>
            </a:pPr>
            <a:endParaRPr lang="en-US" sz="2400" dirty="0" smtClean="0"/>
          </a:p>
        </p:txBody>
      </p:sp>
      <p:sp>
        <p:nvSpPr>
          <p:cNvPr id="4" name="Slide Number Placeholder 3"/>
          <p:cNvSpPr>
            <a:spLocks noGrp="1"/>
          </p:cNvSpPr>
          <p:nvPr>
            <p:ph type="sldNum" sz="quarter" idx="11"/>
          </p:nvPr>
        </p:nvSpPr>
        <p:spPr/>
        <p:txBody>
          <a:bodyPr/>
          <a:lstStyle/>
          <a:p>
            <a:pPr>
              <a:defRPr/>
            </a:pPr>
            <a:fld id="{9CABCFA4-A7C0-4051-9232-3D29D192CAA4}" type="slidenum">
              <a:rPr lang="en-US" smtClean="0"/>
              <a:pPr>
                <a:defRPr/>
              </a:pPr>
              <a:t>29</a:t>
            </a:fld>
            <a:endParaRPr lang="en-US" dirty="0"/>
          </a:p>
        </p:txBody>
      </p:sp>
      <p:pic>
        <p:nvPicPr>
          <p:cNvPr id="6" name="Picture 1"/>
          <p:cNvPicPr>
            <a:picLocks noGrp="1" noChangeAspect="1" noChangeArrowheads="1"/>
          </p:cNvPicPr>
          <p:nvPr>
            <p:ph sz="half" idx="2"/>
          </p:nvPr>
        </p:nvPicPr>
        <p:blipFill>
          <a:blip r:embed="rId3" cstate="print"/>
          <a:srcRect/>
          <a:stretch>
            <a:fillRect/>
          </a:stretch>
        </p:blipFill>
        <p:spPr bwMode="auto">
          <a:xfrm>
            <a:off x="5238750" y="1720056"/>
            <a:ext cx="285750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All I Ever Really Needed to Know I Learned  in the 72nd Precinct (1984-1985)</a:t>
            </a:r>
          </a:p>
        </p:txBody>
      </p:sp>
      <p:sp>
        <p:nvSpPr>
          <p:cNvPr id="3" name="Content Placeholder 2"/>
          <p:cNvSpPr>
            <a:spLocks noGrp="1"/>
          </p:cNvSpPr>
          <p:nvPr>
            <p:ph idx="1"/>
          </p:nvPr>
        </p:nvSpPr>
        <p:spPr/>
        <p:txBody>
          <a:bodyPr/>
          <a:lstStyle/>
          <a:p>
            <a:pPr>
              <a:defRPr/>
            </a:pPr>
            <a:r>
              <a:rPr lang="en-US" dirty="0" smtClean="0"/>
              <a:t>Vera Institute of Justice Evaluation of a pilot program of Community Policing in NYC.</a:t>
            </a:r>
          </a:p>
          <a:p>
            <a:pPr lvl="1">
              <a:defRPr/>
            </a:pPr>
            <a:r>
              <a:rPr lang="en-US" dirty="0" smtClean="0"/>
              <a:t>9 Beats including between 12 and 30 square blocks per beat.</a:t>
            </a:r>
          </a:p>
          <a:p>
            <a:pPr lvl="1">
              <a:defRPr/>
            </a:pPr>
            <a:r>
              <a:rPr lang="en-US" dirty="0" smtClean="0"/>
              <a:t>Walked the beat with CPOs for a year.</a:t>
            </a:r>
          </a:p>
          <a:p>
            <a:pPr>
              <a:defRPr/>
            </a:pPr>
            <a:r>
              <a:rPr lang="en-US" dirty="0" smtClean="0"/>
              <a:t>What I learned:</a:t>
            </a:r>
          </a:p>
          <a:p>
            <a:pPr lvl="1">
              <a:defRPr/>
            </a:pPr>
            <a:r>
              <a:rPr lang="en-US" dirty="0" smtClean="0"/>
              <a:t>In bad neighborhoods crime was concentrated on a few streets (“small worlds,” “hot spots”).</a:t>
            </a:r>
          </a:p>
          <a:p>
            <a:pPr lvl="1">
              <a:defRPr/>
            </a:pPr>
            <a:r>
              <a:rPr lang="en-US" dirty="0" smtClean="0"/>
              <a:t>The police naturally focused on the hot spots, though the evaluation was focused on the beats.</a:t>
            </a:r>
          </a:p>
          <a:p>
            <a:pPr lvl="1">
              <a:buFont typeface="Wingdings" pitchFamily="2" charset="2"/>
              <a:buNone/>
              <a:defRPr/>
            </a:pPr>
            <a:endParaRPr lang="en-US" dirty="0" smtClean="0"/>
          </a:p>
          <a:p>
            <a:pPr>
              <a:buFont typeface="Wingdings" pitchFamily="2" charset="2"/>
              <a:buNone/>
              <a:defRPr/>
            </a:pPr>
            <a:r>
              <a:rPr lang="en-US" dirty="0" smtClean="0"/>
              <a:t>	</a:t>
            </a:r>
            <a:endParaRPr lang="en-US" dirty="0"/>
          </a:p>
        </p:txBody>
      </p:sp>
      <p:sp>
        <p:nvSpPr>
          <p:cNvPr id="19459" name="Slide Number Placeholder 3"/>
          <p:cNvSpPr>
            <a:spLocks noGrp="1"/>
          </p:cNvSpPr>
          <p:nvPr>
            <p:ph type="sldNum" sz="quarter" idx="11"/>
          </p:nvPr>
        </p:nvSpPr>
        <p:spPr>
          <a:noFill/>
        </p:spPr>
        <p:txBody>
          <a:bodyPr/>
          <a:lstStyle/>
          <a:p>
            <a:fld id="{87A64F60-9D60-48F8-A6B3-CC0E482295A8}" type="slidenum">
              <a:rPr lang="en-US" smtClean="0"/>
              <a:pPr/>
              <a:t>3</a:t>
            </a:fld>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Coupling” and Crime Displacement</a:t>
            </a:r>
          </a:p>
        </p:txBody>
      </p:sp>
      <p:sp>
        <p:nvSpPr>
          <p:cNvPr id="3" name="Content Placeholder 2"/>
          <p:cNvSpPr>
            <a:spLocks noGrp="1"/>
          </p:cNvSpPr>
          <p:nvPr>
            <p:ph sz="half" idx="1"/>
          </p:nvPr>
        </p:nvSpPr>
        <p:spPr>
          <a:xfrm>
            <a:off x="457200" y="1600200"/>
            <a:ext cx="4495800" cy="4525963"/>
          </a:xfrm>
        </p:spPr>
        <p:txBody>
          <a:bodyPr/>
          <a:lstStyle/>
          <a:p>
            <a:r>
              <a:rPr lang="en-US" sz="2600" dirty="0" smtClean="0"/>
              <a:t>Evidence of “strong coupling” of crime and place offers an alternative perspective on the threat of displacement.</a:t>
            </a:r>
          </a:p>
          <a:p>
            <a:pPr lvl="1"/>
            <a:r>
              <a:rPr lang="en-US" sz="2200" dirty="0" smtClean="0"/>
              <a:t>Crime is stable at place because the characteristics of specific places play a key role in the development of crime.</a:t>
            </a:r>
          </a:p>
          <a:p>
            <a:pPr lvl="1"/>
            <a:r>
              <a:rPr lang="en-US" sz="2200" dirty="0" smtClean="0"/>
              <a:t>There is strong resistance to spatial displacement because crime and place are tightly linked.</a:t>
            </a:r>
          </a:p>
          <a:p>
            <a:pPr lvl="1"/>
            <a:endParaRPr lang="en-US" dirty="0" smtClean="0"/>
          </a:p>
        </p:txBody>
      </p:sp>
      <p:sp>
        <p:nvSpPr>
          <p:cNvPr id="666627" name="Slide Number Placeholder 3"/>
          <p:cNvSpPr>
            <a:spLocks noGrp="1"/>
          </p:cNvSpPr>
          <p:nvPr>
            <p:ph type="sldNum" sz="quarter" idx="11"/>
          </p:nvPr>
        </p:nvSpPr>
        <p:spPr>
          <a:noFill/>
        </p:spPr>
        <p:txBody>
          <a:bodyPr/>
          <a:lstStyle/>
          <a:p>
            <a:fld id="{AD9CF805-79BE-426E-9716-5AE3114D8315}" type="slidenum">
              <a:rPr lang="en-US" smtClean="0"/>
              <a:pPr/>
              <a:t>30</a:t>
            </a:fld>
            <a:endParaRPr lang="en-US" dirty="0" smtClean="0"/>
          </a:p>
        </p:txBody>
      </p:sp>
      <p:pic>
        <p:nvPicPr>
          <p:cNvPr id="6" name="Picture 1"/>
          <p:cNvPicPr>
            <a:picLocks noGrp="1" noChangeAspect="1" noChangeArrowheads="1"/>
          </p:cNvPicPr>
          <p:nvPr>
            <p:ph sz="half" idx="2"/>
          </p:nvPr>
        </p:nvPicPr>
        <p:blipFill>
          <a:blip r:embed="rId3" cstate="print"/>
          <a:srcRect/>
          <a:stretch>
            <a:fillRect/>
          </a:stretch>
        </p:blipFill>
        <p:spPr bwMode="auto">
          <a:xfrm>
            <a:off x="5524500" y="1905000"/>
            <a:ext cx="32385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pPr eaLnBrk="1" hangingPunct="1"/>
            <a:r>
              <a:rPr lang="en-US" sz="3600" dirty="0" smtClean="0"/>
              <a:t>Jersey City Drug Hot Spots Experiment</a:t>
            </a:r>
          </a:p>
        </p:txBody>
      </p:sp>
      <p:sp>
        <p:nvSpPr>
          <p:cNvPr id="3" name="Content Placeholder 2"/>
          <p:cNvSpPr>
            <a:spLocks noGrp="1"/>
          </p:cNvSpPr>
          <p:nvPr>
            <p:ph idx="1"/>
          </p:nvPr>
        </p:nvSpPr>
        <p:spPr>
          <a:xfrm>
            <a:off x="457200" y="1371600"/>
            <a:ext cx="8229600" cy="4525963"/>
          </a:xfrm>
        </p:spPr>
        <p:txBody>
          <a:bodyPr/>
          <a:lstStyle/>
          <a:p>
            <a:pPr eaLnBrk="1" hangingPunct="1"/>
            <a:r>
              <a:rPr lang="en-US" dirty="0" smtClean="0"/>
              <a:t>The first study of hot spots to systematically examine displacement</a:t>
            </a:r>
          </a:p>
          <a:p>
            <a:pPr eaLnBrk="1" hangingPunct="1"/>
            <a:r>
              <a:rPr lang="en-US" dirty="0" smtClean="0"/>
              <a:t>56 drug hot spots were randomized to an intervention </a:t>
            </a:r>
          </a:p>
          <a:p>
            <a:pPr lvl="1" eaLnBrk="1" hangingPunct="1"/>
            <a:r>
              <a:rPr lang="en-US" dirty="0" smtClean="0"/>
              <a:t>Treatment:  problem-oriented policing. </a:t>
            </a:r>
          </a:p>
          <a:p>
            <a:pPr lvl="1" eaLnBrk="1" hangingPunct="1"/>
            <a:r>
              <a:rPr lang="en-US" dirty="0" smtClean="0"/>
              <a:t>Control:  standard police interventions.</a:t>
            </a:r>
          </a:p>
          <a:p>
            <a:pPr eaLnBrk="1" hangingPunct="1"/>
            <a:r>
              <a:rPr lang="en-US" dirty="0" smtClean="0"/>
              <a:t>Crime prevention benefits found at the experimental sites.</a:t>
            </a:r>
          </a:p>
        </p:txBody>
      </p:sp>
      <p:sp>
        <p:nvSpPr>
          <p:cNvPr id="667651" name="Slide Number Placeholder 3"/>
          <p:cNvSpPr>
            <a:spLocks noGrp="1"/>
          </p:cNvSpPr>
          <p:nvPr>
            <p:ph type="sldNum" sz="quarter" idx="11"/>
          </p:nvPr>
        </p:nvSpPr>
        <p:spPr>
          <a:noFill/>
        </p:spPr>
        <p:txBody>
          <a:bodyPr/>
          <a:lstStyle/>
          <a:p>
            <a:fld id="{F860195D-EBFF-4FE3-A917-92C9A48AFBDD}" type="slidenum">
              <a:rPr lang="en-US" smtClean="0"/>
              <a:pPr/>
              <a:t>31</a:t>
            </a:fld>
            <a:endParaRPr lang="en-US" dirty="0" smtClean="0"/>
          </a:p>
        </p:txBody>
      </p:sp>
      <p:sp>
        <p:nvSpPr>
          <p:cNvPr id="6" name="Rectangle 5"/>
          <p:cNvSpPr/>
          <p:nvPr/>
        </p:nvSpPr>
        <p:spPr>
          <a:xfrm>
            <a:off x="609600" y="5791200"/>
            <a:ext cx="8305800" cy="892552"/>
          </a:xfrm>
          <a:prstGeom prst="rect">
            <a:avLst/>
          </a:prstGeom>
        </p:spPr>
        <p:txBody>
          <a:bodyPr wrap="square">
            <a:spAutoFit/>
          </a:bodyPr>
          <a:lstStyle/>
          <a:p>
            <a:r>
              <a:rPr lang="en-US" dirty="0" smtClean="0"/>
              <a:t>Weisburd, David and Lorraine Green. (1995). Policing Drug Hot Spots.: The Jersey City Drug Market Analysis Experiment  </a:t>
            </a:r>
            <a:r>
              <a:rPr lang="en-US" i="1" dirty="0" smtClean="0"/>
              <a:t>Justice Quarterly, 12</a:t>
            </a:r>
            <a:r>
              <a:rPr lang="en-US" dirty="0" smtClean="0"/>
              <a:t>(4), 711-735. </a:t>
            </a:r>
          </a:p>
          <a:p>
            <a:r>
              <a:rPr lang="en-US" sz="1600" dirty="0" smtClean="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74638"/>
            <a:ext cx="8763000" cy="639762"/>
          </a:xfrm>
        </p:spPr>
        <p:txBody>
          <a:bodyPr/>
          <a:lstStyle/>
          <a:p>
            <a:pPr algn="l" eaLnBrk="1" hangingPunct="1"/>
            <a:r>
              <a:rPr lang="en-US" sz="2700" dirty="0" smtClean="0"/>
              <a:t>Test of Displacement: Diffusion of Crime Control Benefits</a:t>
            </a:r>
          </a:p>
        </p:txBody>
      </p:sp>
      <p:pic>
        <p:nvPicPr>
          <p:cNvPr id="668674" name="Picture 5"/>
          <p:cNvPicPr>
            <a:picLocks noGrp="1" noChangeAspect="1" noChangeArrowheads="1"/>
          </p:cNvPicPr>
          <p:nvPr>
            <p:ph sz="half" idx="1"/>
          </p:nvPr>
        </p:nvPicPr>
        <p:blipFill>
          <a:blip r:embed="rId3" cstate="print"/>
          <a:srcRect l="7895" t="2381" r="11842" b="4762"/>
          <a:stretch>
            <a:fillRect/>
          </a:stretch>
        </p:blipFill>
        <p:spPr>
          <a:xfrm>
            <a:off x="1752600" y="914400"/>
            <a:ext cx="5776331" cy="3200400"/>
          </a:xfrm>
        </p:spPr>
      </p:pic>
      <p:pic>
        <p:nvPicPr>
          <p:cNvPr id="668675" name="Picture 1"/>
          <p:cNvPicPr>
            <a:picLocks noGrp="1" noChangeAspect="1" noChangeArrowheads="1"/>
          </p:cNvPicPr>
          <p:nvPr>
            <p:ph sz="half" idx="2"/>
          </p:nvPr>
        </p:nvPicPr>
        <p:blipFill>
          <a:blip r:embed="rId4" cstate="print"/>
          <a:srcRect t="3125" r="12727" b="3125"/>
          <a:stretch>
            <a:fillRect/>
          </a:stretch>
        </p:blipFill>
        <p:spPr>
          <a:xfrm>
            <a:off x="4800600" y="4191000"/>
            <a:ext cx="3779520" cy="2362200"/>
          </a:xfrm>
        </p:spPr>
      </p:pic>
      <p:sp>
        <p:nvSpPr>
          <p:cNvPr id="668676" name="Slide Number Placeholder 3"/>
          <p:cNvSpPr>
            <a:spLocks noGrp="1"/>
          </p:cNvSpPr>
          <p:nvPr>
            <p:ph type="sldNum" sz="quarter" idx="11"/>
          </p:nvPr>
        </p:nvSpPr>
        <p:spPr>
          <a:xfrm>
            <a:off x="6553200" y="6381750"/>
            <a:ext cx="2133600" cy="476250"/>
          </a:xfrm>
          <a:noFill/>
        </p:spPr>
        <p:txBody>
          <a:bodyPr/>
          <a:lstStyle/>
          <a:p>
            <a:fld id="{BAFB093F-CFB2-47FF-B95D-84589379882F}" type="slidenum">
              <a:rPr lang="en-US" smtClean="0"/>
              <a:pPr/>
              <a:t>32</a:t>
            </a:fld>
            <a:endParaRPr lang="en-US" dirty="0" smtClean="0"/>
          </a:p>
        </p:txBody>
      </p:sp>
      <p:pic>
        <p:nvPicPr>
          <p:cNvPr id="668677" name="Picture 3"/>
          <p:cNvPicPr>
            <a:picLocks noChangeAspect="1" noChangeArrowheads="1"/>
          </p:cNvPicPr>
          <p:nvPr/>
        </p:nvPicPr>
        <p:blipFill>
          <a:blip r:embed="rId5" cstate="print"/>
          <a:srcRect t="3153" r="5386" b="2252"/>
          <a:stretch>
            <a:fillRect/>
          </a:stretch>
        </p:blipFill>
        <p:spPr bwMode="auto">
          <a:xfrm>
            <a:off x="457200" y="4191000"/>
            <a:ext cx="4094481"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l" eaLnBrk="1" hangingPunct="1"/>
            <a:r>
              <a:rPr lang="en-US" sz="3600" dirty="0" smtClean="0"/>
              <a:t>The Evidence and the Problem</a:t>
            </a:r>
          </a:p>
        </p:txBody>
      </p:sp>
      <p:sp>
        <p:nvSpPr>
          <p:cNvPr id="12" name="Content Placeholder 11"/>
          <p:cNvSpPr>
            <a:spLocks noGrp="1"/>
          </p:cNvSpPr>
          <p:nvPr>
            <p:ph idx="1"/>
          </p:nvPr>
        </p:nvSpPr>
        <p:spPr>
          <a:xfrm>
            <a:off x="457200" y="1447800"/>
            <a:ext cx="8229600" cy="4525963"/>
          </a:xfrm>
        </p:spPr>
        <p:txBody>
          <a:bodyPr/>
          <a:lstStyle/>
          <a:p>
            <a:pPr eaLnBrk="1" hangingPunct="1"/>
            <a:r>
              <a:rPr lang="en-US" dirty="0" smtClean="0"/>
              <a:t>Jersey City was followed by other hot spots studies that examined displacement and diffusion of crime control benefits.</a:t>
            </a:r>
          </a:p>
          <a:p>
            <a:pPr lvl="1" eaLnBrk="1" hangingPunct="1">
              <a:lnSpc>
                <a:spcPct val="90000"/>
              </a:lnSpc>
            </a:pPr>
            <a:r>
              <a:rPr lang="en-US" sz="2300" dirty="0" smtClean="0"/>
              <a:t>0/5 studies showed immediate spatial displacement. </a:t>
            </a:r>
          </a:p>
          <a:p>
            <a:pPr lvl="1" eaLnBrk="1" hangingPunct="1">
              <a:lnSpc>
                <a:spcPct val="90000"/>
              </a:lnSpc>
            </a:pPr>
            <a:r>
              <a:rPr lang="en-US" sz="2300" dirty="0" smtClean="0"/>
              <a:t>4/5 studies showed diffusion of crime control benefits.</a:t>
            </a:r>
          </a:p>
          <a:p>
            <a:pPr eaLnBrk="1" hangingPunct="1">
              <a:lnSpc>
                <a:spcPct val="90000"/>
              </a:lnSpc>
            </a:pPr>
            <a:r>
              <a:rPr lang="en-US" sz="2700" dirty="0" smtClean="0"/>
              <a:t>Study limitations</a:t>
            </a:r>
          </a:p>
          <a:p>
            <a:pPr lvl="1" eaLnBrk="1" hangingPunct="1">
              <a:lnSpc>
                <a:spcPct val="90000"/>
              </a:lnSpc>
            </a:pPr>
            <a:r>
              <a:rPr lang="en-US" sz="2300" dirty="0" smtClean="0"/>
              <a:t>Designed to measure direct crime prevention benefits at hot spots, but were not optimal for examining displacement and diffusion. (“Needle in a Hay Stack,” “Contamination”)</a:t>
            </a:r>
          </a:p>
          <a:p>
            <a:pPr lvl="1" eaLnBrk="1" hangingPunct="1">
              <a:lnSpc>
                <a:spcPct val="90000"/>
              </a:lnSpc>
            </a:pPr>
            <a:r>
              <a:rPr lang="en-US" sz="2300" dirty="0" smtClean="0"/>
              <a:t>Lacked qualitative data to get inside the “black box”  of “how?” and “why?”</a:t>
            </a:r>
          </a:p>
          <a:p>
            <a:pPr lvl="1" eaLnBrk="1" hangingPunct="1"/>
            <a:endParaRPr lang="en-US" dirty="0" smtClean="0"/>
          </a:p>
        </p:txBody>
      </p:sp>
      <p:sp>
        <p:nvSpPr>
          <p:cNvPr id="669699" name="Slide Number Placeholder 4"/>
          <p:cNvSpPr>
            <a:spLocks noGrp="1"/>
          </p:cNvSpPr>
          <p:nvPr>
            <p:ph type="sldNum" sz="quarter" idx="11"/>
          </p:nvPr>
        </p:nvSpPr>
        <p:spPr>
          <a:noFill/>
        </p:spPr>
        <p:txBody>
          <a:bodyPr/>
          <a:lstStyle/>
          <a:p>
            <a:fld id="{84283F6E-F0B5-46F8-831E-3F1688736C47}" type="slidenum">
              <a:rPr lang="en-US" smtClean="0"/>
              <a:pPr/>
              <a:t>33</a:t>
            </a:fld>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lgn="l" eaLnBrk="1" hangingPunct="1"/>
            <a:r>
              <a:rPr lang="en-US" sz="3200" dirty="0" smtClean="0"/>
              <a:t>The Police Foundation Displacement and Diffusion Study</a:t>
            </a:r>
          </a:p>
        </p:txBody>
      </p:sp>
      <p:sp>
        <p:nvSpPr>
          <p:cNvPr id="189443" name="Rectangle 3"/>
          <p:cNvSpPr>
            <a:spLocks noGrp="1" noChangeArrowheads="1"/>
          </p:cNvSpPr>
          <p:nvPr>
            <p:ph idx="1"/>
          </p:nvPr>
        </p:nvSpPr>
        <p:spPr/>
        <p:txBody>
          <a:bodyPr/>
          <a:lstStyle/>
          <a:p>
            <a:pPr eaLnBrk="1" hangingPunct="1">
              <a:lnSpc>
                <a:spcPct val="80000"/>
              </a:lnSpc>
            </a:pPr>
            <a:r>
              <a:rPr lang="en-US" sz="2800" dirty="0" smtClean="0"/>
              <a:t>Identified optimal sites for displacement and diffusion:</a:t>
            </a:r>
          </a:p>
          <a:p>
            <a:pPr lvl="1" eaLnBrk="1" hangingPunct="1">
              <a:lnSpc>
                <a:spcPct val="80000"/>
              </a:lnSpc>
            </a:pPr>
            <a:r>
              <a:rPr lang="en-US" sz="2400" dirty="0" smtClean="0"/>
              <a:t>Excluded sites having very high (“needle in a hay stack”) or low  (“diffusion not possible”) levels of crime in surrounding areas. </a:t>
            </a:r>
          </a:p>
          <a:p>
            <a:pPr lvl="1" eaLnBrk="1" hangingPunct="1">
              <a:lnSpc>
                <a:spcPct val="80000"/>
              </a:lnSpc>
            </a:pPr>
            <a:r>
              <a:rPr lang="en-US" sz="2400" dirty="0" smtClean="0"/>
              <a:t>Target sites not bounded by physical obstructions (rivers, bridges etc.).</a:t>
            </a:r>
          </a:p>
          <a:p>
            <a:pPr lvl="1" eaLnBrk="1" hangingPunct="1">
              <a:lnSpc>
                <a:spcPct val="80000"/>
              </a:lnSpc>
            </a:pPr>
            <a:r>
              <a:rPr lang="en-US" sz="2400" dirty="0" smtClean="0"/>
              <a:t>Predominant criminal activity at site most susceptible to displacement </a:t>
            </a:r>
          </a:p>
          <a:p>
            <a:pPr lvl="2" eaLnBrk="1" hangingPunct="1">
              <a:lnSpc>
                <a:spcPct val="80000"/>
              </a:lnSpc>
            </a:pPr>
            <a:r>
              <a:rPr lang="en-US" sz="2000" dirty="0" smtClean="0"/>
              <a:t>Income generating crime (drugs or prostitution)</a:t>
            </a:r>
          </a:p>
          <a:p>
            <a:pPr eaLnBrk="1" hangingPunct="1">
              <a:lnSpc>
                <a:spcPct val="80000"/>
              </a:lnSpc>
            </a:pPr>
            <a:r>
              <a:rPr lang="en-US" sz="2800" dirty="0" smtClean="0"/>
              <a:t>Two sites received intensive police interventions.</a:t>
            </a:r>
          </a:p>
          <a:p>
            <a:pPr lvl="1" eaLnBrk="1" hangingPunct="1">
              <a:lnSpc>
                <a:spcPct val="80000"/>
              </a:lnSpc>
            </a:pPr>
            <a:r>
              <a:rPr lang="en-US" sz="2400" dirty="0" smtClean="0"/>
              <a:t>Systematic social observation of street-level behavior</a:t>
            </a:r>
          </a:p>
          <a:p>
            <a:pPr lvl="1" eaLnBrk="1" hangingPunct="1">
              <a:lnSpc>
                <a:spcPct val="80000"/>
              </a:lnSpc>
            </a:pPr>
            <a:r>
              <a:rPr lang="en-US" sz="2400" dirty="0" smtClean="0"/>
              <a:t>Ethnographies and qualitative interviews</a:t>
            </a:r>
          </a:p>
        </p:txBody>
      </p:sp>
      <p:sp>
        <p:nvSpPr>
          <p:cNvPr id="5" name="Slide Number Placeholder 4"/>
          <p:cNvSpPr>
            <a:spLocks noGrp="1"/>
          </p:cNvSpPr>
          <p:nvPr>
            <p:ph type="sldNum" sz="quarter" idx="11"/>
          </p:nvPr>
        </p:nvSpPr>
        <p:spPr/>
        <p:txBody>
          <a:bodyPr/>
          <a:lstStyle/>
          <a:p>
            <a:pPr>
              <a:defRPr/>
            </a:pPr>
            <a:fld id="{9CABCFA4-A7C0-4051-9232-3D29D192CAA4}" type="slidenum">
              <a:rPr lang="en-US" smtClean="0"/>
              <a:pPr>
                <a:defRPr/>
              </a:pPr>
              <a:t>34</a:t>
            </a:fld>
            <a:endParaRPr lang="en-US" dirty="0"/>
          </a:p>
        </p:txBody>
      </p:sp>
      <p:sp>
        <p:nvSpPr>
          <p:cNvPr id="670724" name="Rectangle 4"/>
          <p:cNvSpPr>
            <a:spLocks noChangeArrowheads="1"/>
          </p:cNvSpPr>
          <p:nvPr/>
        </p:nvSpPr>
        <p:spPr bwMode="auto">
          <a:xfrm>
            <a:off x="304800" y="5867400"/>
            <a:ext cx="8620693" cy="1384995"/>
          </a:xfrm>
          <a:prstGeom prst="rect">
            <a:avLst/>
          </a:prstGeom>
          <a:noFill/>
          <a:ln w="9525">
            <a:noFill/>
            <a:miter lim="800000"/>
            <a:headEnd/>
            <a:tailEnd/>
          </a:ln>
          <a:effectLst/>
        </p:spPr>
        <p:txBody>
          <a:bodyPr wrap="square">
            <a:spAutoFit/>
          </a:bodyPr>
          <a:lstStyle/>
          <a:p>
            <a:r>
              <a:rPr lang="en-US" sz="1500" dirty="0" smtClean="0"/>
              <a:t>Weisburd, David, Laura Wyckoff, Justin Ready, John E. Eck, Joshua C. Hinkle, and Frank Gajewski. (2006)</a:t>
            </a:r>
          </a:p>
          <a:p>
            <a:r>
              <a:rPr lang="en-US" sz="1500" dirty="0" smtClean="0"/>
              <a:t> Does Crime Just Move Around the Corner? A Controlled Study of Spatial Displacement and Diffusion of Crime Control Benefits</a:t>
            </a:r>
            <a:r>
              <a:rPr lang="en-US" sz="1500" b="1" dirty="0" smtClean="0"/>
              <a:t> </a:t>
            </a:r>
            <a:r>
              <a:rPr lang="en-US" sz="1500" dirty="0" smtClean="0"/>
              <a:t> </a:t>
            </a:r>
            <a:r>
              <a:rPr lang="en-US" sz="1500" i="1" dirty="0" smtClean="0"/>
              <a:t>Criminology </a:t>
            </a:r>
            <a:r>
              <a:rPr lang="en-US" sz="1500" dirty="0" smtClean="0"/>
              <a:t>44(3), 549-591</a:t>
            </a:r>
            <a:r>
              <a:rPr lang="en-US" sz="1500" i="1" dirty="0" smtClean="0"/>
              <a:t>. </a:t>
            </a:r>
            <a:endParaRPr lang="en-US" sz="1500" dirty="0" smtClean="0"/>
          </a:p>
          <a:p>
            <a:r>
              <a:rPr lang="en-US" i="1" dirty="0" smtClean="0"/>
              <a:t> </a:t>
            </a:r>
            <a:endParaRPr lang="en-US" dirty="0" smtClean="0"/>
          </a:p>
          <a:p>
            <a:endParaRPr lang="en-US" b="1" dirty="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l" eaLnBrk="1" hangingPunct="1"/>
            <a:r>
              <a:rPr lang="en-US" dirty="0" smtClean="0"/>
              <a:t>The Sites</a:t>
            </a:r>
          </a:p>
        </p:txBody>
      </p:sp>
      <p:pic>
        <p:nvPicPr>
          <p:cNvPr id="671746" name="Picture 7" descr="Prost Site map"/>
          <p:cNvPicPr>
            <a:picLocks noGrp="1" noChangeAspect="1" noChangeArrowheads="1"/>
          </p:cNvPicPr>
          <p:nvPr>
            <p:ph sz="half" idx="1"/>
          </p:nvPr>
        </p:nvPicPr>
        <p:blipFill>
          <a:blip r:embed="rId3" cstate="print"/>
          <a:srcRect l="7547" t="4339" r="7547" b="5306"/>
          <a:stretch>
            <a:fillRect/>
          </a:stretch>
        </p:blipFill>
        <p:spPr>
          <a:xfrm>
            <a:off x="152400" y="1600200"/>
            <a:ext cx="4283676" cy="3962400"/>
          </a:xfrm>
        </p:spPr>
      </p:pic>
      <p:pic>
        <p:nvPicPr>
          <p:cNvPr id="671747" name="Picture 9" descr="Drug Crime Site map"/>
          <p:cNvPicPr>
            <a:picLocks noGrp="1" noChangeAspect="1" noChangeArrowheads="1"/>
          </p:cNvPicPr>
          <p:nvPr>
            <p:ph sz="half" idx="2"/>
          </p:nvPr>
        </p:nvPicPr>
        <p:blipFill>
          <a:blip r:embed="rId4" cstate="print"/>
          <a:srcRect l="7547" t="4339" r="7547" b="5306"/>
          <a:stretch>
            <a:fillRect/>
          </a:stretch>
        </p:blipFill>
        <p:spPr>
          <a:xfrm>
            <a:off x="4495800" y="1600200"/>
            <a:ext cx="4448433" cy="3962400"/>
          </a:xfrm>
        </p:spPr>
      </p:pic>
      <p:sp>
        <p:nvSpPr>
          <p:cNvPr id="5" name="Slide Number Placeholder 4"/>
          <p:cNvSpPr>
            <a:spLocks noGrp="1"/>
          </p:cNvSpPr>
          <p:nvPr>
            <p:ph type="sldNum" sz="quarter" idx="11"/>
          </p:nvPr>
        </p:nvSpPr>
        <p:spPr/>
        <p:txBody>
          <a:bodyPr/>
          <a:lstStyle/>
          <a:p>
            <a:pPr>
              <a:defRPr/>
            </a:pPr>
            <a:fld id="{973389EA-EA6A-489B-BB15-C7908230CF0A}"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eaLnBrk="1" hangingPunct="1"/>
            <a:r>
              <a:rPr lang="en-US" dirty="0" smtClean="0"/>
              <a:t>Results</a:t>
            </a:r>
          </a:p>
        </p:txBody>
      </p:sp>
      <p:graphicFrame>
        <p:nvGraphicFramePr>
          <p:cNvPr id="618498" name="Object 2"/>
          <p:cNvGraphicFramePr>
            <a:graphicFrameLocks noGrp="1" noChangeAspect="1"/>
          </p:cNvGraphicFramePr>
          <p:nvPr>
            <p:ph sz="half" idx="1"/>
          </p:nvPr>
        </p:nvGraphicFramePr>
        <p:xfrm>
          <a:off x="381000" y="1176338"/>
          <a:ext cx="4191000" cy="5376862"/>
        </p:xfrm>
        <a:graphic>
          <a:graphicData uri="http://schemas.openxmlformats.org/presentationml/2006/ole">
            <p:oleObj spid="_x0000_s692226" name="Worksheet" r:id="rId4" imgW="4041998" imgH="3962743" progId="Excel.Sheet.8">
              <p:embed/>
            </p:oleObj>
          </a:graphicData>
        </a:graphic>
      </p:graphicFrame>
      <p:graphicFrame>
        <p:nvGraphicFramePr>
          <p:cNvPr id="618499" name="Object 3"/>
          <p:cNvGraphicFramePr>
            <a:graphicFrameLocks noGrp="1"/>
          </p:cNvGraphicFramePr>
          <p:nvPr>
            <p:ph sz="half" idx="2"/>
          </p:nvPr>
        </p:nvGraphicFramePr>
        <p:xfrm>
          <a:off x="4648200" y="1371600"/>
          <a:ext cx="4111625" cy="5181600"/>
        </p:xfrm>
        <a:graphic>
          <a:graphicData uri="http://schemas.openxmlformats.org/presentationml/2006/ole">
            <p:oleObj spid="_x0000_s692227" r:id="rId5" imgW="4035902" imgH="3962743" progId="Excel.Sheet.8">
              <p:embed/>
            </p:oleObj>
          </a:graphicData>
        </a:graphic>
      </p:graphicFrame>
      <p:sp>
        <p:nvSpPr>
          <p:cNvPr id="618501" name="Slide Number Placeholder 4"/>
          <p:cNvSpPr>
            <a:spLocks noGrp="1"/>
          </p:cNvSpPr>
          <p:nvPr>
            <p:ph type="sldNum" sz="quarter" idx="11"/>
          </p:nvPr>
        </p:nvSpPr>
        <p:spPr>
          <a:noFill/>
        </p:spPr>
        <p:txBody>
          <a:bodyPr/>
          <a:lstStyle/>
          <a:p>
            <a:fld id="{7B34AB76-D8B4-4620-98A7-8215439F3B9C}" type="slidenum">
              <a:rPr lang="en-US" smtClean="0"/>
              <a:pPr/>
              <a:t>36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77813"/>
            <a:ext cx="8229600" cy="1017587"/>
          </a:xfrm>
        </p:spPr>
        <p:txBody>
          <a:bodyPr/>
          <a:lstStyle/>
          <a:p>
            <a:pPr eaLnBrk="1" hangingPunct="1"/>
            <a:r>
              <a:rPr lang="en-US" sz="4000" dirty="0" smtClean="0"/>
              <a:t>Resistance to Spatial Displacement</a:t>
            </a:r>
          </a:p>
        </p:txBody>
      </p:sp>
      <p:sp>
        <p:nvSpPr>
          <p:cNvPr id="84995" name="Rectangle 3"/>
          <p:cNvSpPr>
            <a:spLocks noGrp="1" noChangeArrowheads="1"/>
          </p:cNvSpPr>
          <p:nvPr>
            <p:ph idx="1"/>
          </p:nvPr>
        </p:nvSpPr>
        <p:spPr>
          <a:xfrm>
            <a:off x="457200" y="1600200"/>
            <a:ext cx="8229600" cy="4724400"/>
          </a:xfrm>
        </p:spPr>
        <p:txBody>
          <a:bodyPr/>
          <a:lstStyle/>
          <a:p>
            <a:pPr eaLnBrk="1" hangingPunct="1">
              <a:lnSpc>
                <a:spcPct val="90000"/>
              </a:lnSpc>
            </a:pPr>
            <a:r>
              <a:rPr lang="en-US" sz="3600" dirty="0" smtClean="0"/>
              <a:t>Criminals are “coupled” to places:</a:t>
            </a:r>
          </a:p>
          <a:p>
            <a:pPr lvl="1" eaLnBrk="1" hangingPunct="1">
              <a:lnSpc>
                <a:spcPct val="90000"/>
              </a:lnSpc>
            </a:pPr>
            <a:r>
              <a:rPr lang="en-US" dirty="0" smtClean="0"/>
              <a:t>Criminal activity requires specific types of places: </a:t>
            </a:r>
          </a:p>
          <a:p>
            <a:pPr lvl="2" eaLnBrk="1" hangingPunct="1">
              <a:lnSpc>
                <a:spcPct val="90000"/>
              </a:lnSpc>
            </a:pPr>
            <a:r>
              <a:rPr lang="en-US" dirty="0" smtClean="0"/>
              <a:t>“Money won’t be the same”</a:t>
            </a:r>
          </a:p>
          <a:p>
            <a:pPr lvl="2" eaLnBrk="1" hangingPunct="1">
              <a:lnSpc>
                <a:spcPct val="90000"/>
              </a:lnSpc>
            </a:pPr>
            <a:r>
              <a:rPr lang="en-US" dirty="0" smtClean="0"/>
              <a:t>“I walked over (to the graveyard cemetery) and I didn’t think I’d make money.”</a:t>
            </a:r>
          </a:p>
          <a:p>
            <a:pPr lvl="1" eaLnBrk="1" hangingPunct="1">
              <a:lnSpc>
                <a:spcPct val="90000"/>
              </a:lnSpc>
            </a:pPr>
            <a:r>
              <a:rPr lang="en-US" dirty="0" smtClean="0"/>
              <a:t>Places are “transformed” into crime locations:  </a:t>
            </a:r>
          </a:p>
          <a:p>
            <a:pPr lvl="2" eaLnBrk="1" hangingPunct="1">
              <a:lnSpc>
                <a:spcPct val="90000"/>
              </a:lnSpc>
            </a:pPr>
            <a:r>
              <a:rPr lang="en-US" dirty="0" smtClean="0"/>
              <a:t>“would have to start from scratch”</a:t>
            </a:r>
          </a:p>
          <a:p>
            <a:pPr lvl="2" eaLnBrk="1" hangingPunct="1">
              <a:lnSpc>
                <a:spcPct val="90000"/>
              </a:lnSpc>
            </a:pPr>
            <a:r>
              <a:rPr lang="en-US" dirty="0" smtClean="0"/>
              <a:t> “takes time to build up customers.” </a:t>
            </a:r>
          </a:p>
          <a:p>
            <a:pPr lvl="1" eaLnBrk="1" hangingPunct="1">
              <a:lnSpc>
                <a:spcPct val="90000"/>
              </a:lnSpc>
            </a:pPr>
            <a:r>
              <a:rPr lang="en-US" dirty="0" smtClean="0"/>
              <a:t>Territoriality of people in places:</a:t>
            </a:r>
          </a:p>
          <a:p>
            <a:pPr lvl="2" eaLnBrk="1" hangingPunct="1">
              <a:lnSpc>
                <a:spcPct val="90000"/>
              </a:lnSpc>
            </a:pPr>
            <a:r>
              <a:rPr lang="en-US" dirty="0" smtClean="0"/>
              <a:t>“(Y)ou really can’t deal in areas you aren’t living in, it ain’t your turf.  That’s how people get themselves killed.” </a:t>
            </a:r>
          </a:p>
          <a:p>
            <a:pPr lvl="1" eaLnBrk="1" hangingPunct="1">
              <a:lnSpc>
                <a:spcPct val="90000"/>
              </a:lnSpc>
              <a:buFont typeface="Wingdings" pitchFamily="2" charset="2"/>
              <a:buNone/>
            </a:pPr>
            <a:endParaRPr lang="en-US" sz="1600" dirty="0" smtClean="0"/>
          </a:p>
          <a:p>
            <a:pPr eaLnBrk="1" hangingPunct="1">
              <a:lnSpc>
                <a:spcPct val="90000"/>
              </a:lnSpc>
            </a:pPr>
            <a:endParaRPr lang="en-US" sz="2000" dirty="0" smtClean="0"/>
          </a:p>
        </p:txBody>
      </p:sp>
      <p:sp>
        <p:nvSpPr>
          <p:cNvPr id="4" name="Slide Number Placeholder 3"/>
          <p:cNvSpPr>
            <a:spLocks noGrp="1"/>
          </p:cNvSpPr>
          <p:nvPr>
            <p:ph type="sldNum" sz="quarter" idx="11"/>
          </p:nvPr>
        </p:nvSpPr>
        <p:spPr/>
        <p:txBody>
          <a:bodyPr/>
          <a:lstStyle/>
          <a:p>
            <a:pPr>
              <a:defRPr/>
            </a:pPr>
            <a:fld id="{9CABCFA4-A7C0-4051-9232-3D29D192CAA4}"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to Displacement Cont.</a:t>
            </a:r>
            <a:endParaRPr lang="en-US" dirty="0"/>
          </a:p>
        </p:txBody>
      </p:sp>
      <p:sp>
        <p:nvSpPr>
          <p:cNvPr id="3" name="Content Placeholder 2"/>
          <p:cNvSpPr>
            <a:spLocks noGrp="1"/>
          </p:cNvSpPr>
          <p:nvPr>
            <p:ph idx="1"/>
          </p:nvPr>
        </p:nvSpPr>
        <p:spPr/>
        <p:txBody>
          <a:bodyPr/>
          <a:lstStyle/>
          <a:p>
            <a:pPr eaLnBrk="1" hangingPunct="1">
              <a:lnSpc>
                <a:spcPct val="90000"/>
              </a:lnSpc>
            </a:pPr>
            <a:r>
              <a:rPr lang="en-US" sz="2800" dirty="0" smtClean="0"/>
              <a:t>People become “attached to places.”</a:t>
            </a:r>
          </a:p>
          <a:p>
            <a:pPr lvl="1" eaLnBrk="1" hangingPunct="1">
              <a:lnSpc>
                <a:spcPct val="90000"/>
              </a:lnSpc>
            </a:pPr>
            <a:r>
              <a:rPr lang="en-US" sz="2400" dirty="0" smtClean="0"/>
              <a:t>“It was unfamiliar to me.  I didn’t know the guys (clients).  On </a:t>
            </a:r>
            <a:r>
              <a:rPr lang="en-US" sz="2400" dirty="0" err="1" smtClean="0"/>
              <a:t>Cornelison</a:t>
            </a:r>
            <a:r>
              <a:rPr lang="en-US" sz="2400" dirty="0" smtClean="0"/>
              <a:t> you recognize the guys.  I know from being out there every day (on </a:t>
            </a:r>
            <a:r>
              <a:rPr lang="en-US" sz="2400" dirty="0" err="1" smtClean="0"/>
              <a:t>Cornelison</a:t>
            </a:r>
            <a:r>
              <a:rPr lang="en-US" sz="2400" dirty="0" smtClean="0"/>
              <a:t>), the cars, the faces.”</a:t>
            </a:r>
          </a:p>
          <a:p>
            <a:pPr lvl="1" eaLnBrk="1" hangingPunct="1">
              <a:lnSpc>
                <a:spcPct val="90000"/>
              </a:lnSpc>
            </a:pPr>
            <a:r>
              <a:rPr lang="en-US" sz="2400" dirty="0" smtClean="0"/>
              <a:t>“Those are not my type of girls.”</a:t>
            </a:r>
          </a:p>
          <a:p>
            <a:endParaRPr lang="en-US" dirty="0"/>
          </a:p>
        </p:txBody>
      </p:sp>
      <p:sp>
        <p:nvSpPr>
          <p:cNvPr id="4" name="Slide Number Placeholder 3"/>
          <p:cNvSpPr>
            <a:spLocks noGrp="1"/>
          </p:cNvSpPr>
          <p:nvPr>
            <p:ph type="sldNum" sz="quarter" idx="11"/>
          </p:nvPr>
        </p:nvSpPr>
        <p:spPr/>
        <p:txBody>
          <a:bodyPr/>
          <a:lstStyle/>
          <a:p>
            <a:pPr>
              <a:defRPr/>
            </a:pPr>
            <a:fld id="{9CABCFA4-A7C0-4051-9232-3D29D192CAA4}"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04800" y="277813"/>
            <a:ext cx="8534400" cy="1143000"/>
          </a:xfrm>
        </p:spPr>
        <p:txBody>
          <a:bodyPr/>
          <a:lstStyle/>
          <a:p>
            <a:pPr eaLnBrk="1" hangingPunct="1"/>
            <a:r>
              <a:rPr lang="en-US" sz="3600" dirty="0" smtClean="0"/>
              <a:t>Why Diffusion of Crime Control Benefits?</a:t>
            </a:r>
            <a:br>
              <a:rPr lang="en-US" sz="3600" dirty="0" smtClean="0"/>
            </a:br>
            <a:endParaRPr lang="en-US" sz="3600" dirty="0" smtClean="0"/>
          </a:p>
        </p:txBody>
      </p:sp>
      <p:sp>
        <p:nvSpPr>
          <p:cNvPr id="86019" name="Rectangle 3"/>
          <p:cNvSpPr>
            <a:spLocks noGrp="1" noChangeArrowheads="1"/>
          </p:cNvSpPr>
          <p:nvPr>
            <p:ph idx="1"/>
          </p:nvPr>
        </p:nvSpPr>
        <p:spPr>
          <a:xfrm>
            <a:off x="457200" y="1371600"/>
            <a:ext cx="8229600" cy="5064125"/>
          </a:xfrm>
        </p:spPr>
        <p:txBody>
          <a:bodyPr/>
          <a:lstStyle/>
          <a:p>
            <a:pPr eaLnBrk="1" hangingPunct="1"/>
            <a:r>
              <a:rPr lang="en-US" sz="2800" dirty="0" smtClean="0"/>
              <a:t>Incapacitation?</a:t>
            </a:r>
          </a:p>
          <a:p>
            <a:pPr lvl="1" eaLnBrk="1" hangingPunct="1"/>
            <a:r>
              <a:rPr lang="en-US" sz="2000" dirty="0" smtClean="0"/>
              <a:t>Some offenders were arrested and therefore could not offend in the target or displacement areas.</a:t>
            </a:r>
          </a:p>
          <a:p>
            <a:pPr eaLnBrk="1" hangingPunct="1"/>
            <a:r>
              <a:rPr lang="en-US" sz="2800" dirty="0" smtClean="0"/>
              <a:t>Deterrence?</a:t>
            </a:r>
          </a:p>
          <a:p>
            <a:pPr lvl="1" eaLnBrk="1" hangingPunct="1"/>
            <a:r>
              <a:rPr lang="en-US" sz="2000" dirty="0" smtClean="0"/>
              <a:t>“Bounded Rationality”: Offenders often assumed that the crackdowns were not limited to the target areas but were part of a more general increase in police enforcement. (“Anticipatory Crime Prevention Benefits,” Smith, Clarke and Pease 2002).</a:t>
            </a:r>
          </a:p>
          <a:p>
            <a:pPr eaLnBrk="1" hangingPunct="1">
              <a:lnSpc>
                <a:spcPct val="90000"/>
              </a:lnSpc>
            </a:pPr>
            <a:r>
              <a:rPr lang="en-US" sz="2800" dirty="0" smtClean="0"/>
              <a:t>Desistence? </a:t>
            </a:r>
          </a:p>
          <a:p>
            <a:pPr lvl="1" eaLnBrk="1" hangingPunct="1">
              <a:lnSpc>
                <a:spcPct val="90000"/>
              </a:lnSpc>
            </a:pPr>
            <a:r>
              <a:rPr lang="en-US" sz="2000" dirty="0" smtClean="0"/>
              <a:t>9 of 49 prostitutes interviewed by Brisgone (2004) claimed that they had decided to stop criminal activities altogether.</a:t>
            </a:r>
            <a:r>
              <a:rPr lang="en-US" sz="1600" dirty="0" smtClean="0"/>
              <a:t> </a:t>
            </a:r>
          </a:p>
          <a:p>
            <a:pPr eaLnBrk="1" hangingPunct="1">
              <a:lnSpc>
                <a:spcPct val="90000"/>
              </a:lnSpc>
            </a:pPr>
            <a:r>
              <a:rPr lang="en-US" sz="2800" dirty="0" smtClean="0"/>
              <a:t>Empowerment?</a:t>
            </a:r>
          </a:p>
          <a:p>
            <a:pPr lvl="1" eaLnBrk="1" hangingPunct="1">
              <a:lnSpc>
                <a:spcPct val="90000"/>
              </a:lnSpc>
            </a:pPr>
            <a:r>
              <a:rPr lang="en-US" sz="2400" dirty="0" smtClean="0"/>
              <a:t>Improvements in the target areas may have led to collective actions in the catchment areas.</a:t>
            </a:r>
          </a:p>
          <a:p>
            <a:pPr eaLnBrk="1" hangingPunct="1">
              <a:lnSpc>
                <a:spcPct val="90000"/>
              </a:lnSpc>
            </a:pPr>
            <a:endParaRPr lang="en-US" sz="2000" dirty="0" smtClean="0"/>
          </a:p>
          <a:p>
            <a:pPr eaLnBrk="1" hangingPunct="1"/>
            <a:endParaRPr lang="en-US" sz="2200" dirty="0" smtClean="0"/>
          </a:p>
        </p:txBody>
      </p:sp>
      <p:sp>
        <p:nvSpPr>
          <p:cNvPr id="4" name="Slide Number Placeholder 3"/>
          <p:cNvSpPr>
            <a:spLocks noGrp="1"/>
          </p:cNvSpPr>
          <p:nvPr>
            <p:ph type="sldNum" sz="quarter" idx="11"/>
          </p:nvPr>
        </p:nvSpPr>
        <p:spPr/>
        <p:txBody>
          <a:bodyPr/>
          <a:lstStyle/>
          <a:p>
            <a:pPr>
              <a:defRPr/>
            </a:pPr>
            <a:fld id="{9CABCFA4-A7C0-4051-9232-3D29D192CAA4}"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Thematic Not Chronological Order</a:t>
            </a:r>
            <a:endParaRPr lang="en-US" dirty="0"/>
          </a:p>
        </p:txBody>
      </p:sp>
      <p:sp>
        <p:nvSpPr>
          <p:cNvPr id="11" name="Content Placeholder 10"/>
          <p:cNvSpPr>
            <a:spLocks noGrp="1"/>
          </p:cNvSpPr>
          <p:nvPr>
            <p:ph sz="half" idx="1"/>
          </p:nvPr>
        </p:nvSpPr>
        <p:spPr>
          <a:ln>
            <a:solidFill>
              <a:schemeClr val="bg2"/>
            </a:solidFill>
          </a:ln>
        </p:spPr>
        <p:txBody>
          <a:bodyPr/>
          <a:lstStyle/>
          <a:p>
            <a:r>
              <a:rPr lang="he-IL" sz="3600" dirty="0" smtClean="0"/>
              <a:t>אין מוקדם ומאוחר בתורה</a:t>
            </a:r>
            <a:endParaRPr lang="en-US" sz="3600" dirty="0" smtClean="0"/>
          </a:p>
          <a:p>
            <a:pPr lvl="1"/>
            <a:r>
              <a:rPr lang="en-US" sz="3200" dirty="0" smtClean="0"/>
              <a:t>"There is not 'earlier' and 'later' in the Torah”</a:t>
            </a:r>
          </a:p>
          <a:p>
            <a:pPr lvl="1"/>
            <a:r>
              <a:rPr lang="en-US" sz="3200" i="1" dirty="0" smtClean="0"/>
              <a:t>Talmud Pesachim 7a</a:t>
            </a:r>
            <a:endParaRPr lang="en-US" sz="3200" i="1" dirty="0"/>
          </a:p>
        </p:txBody>
      </p:sp>
      <p:pic>
        <p:nvPicPr>
          <p:cNvPr id="672770" name="Picture 2"/>
          <p:cNvPicPr>
            <a:picLocks noGrp="1" noChangeAspect="1" noChangeArrowheads="1"/>
          </p:cNvPicPr>
          <p:nvPr>
            <p:ph sz="half" idx="2"/>
          </p:nvPr>
        </p:nvPicPr>
        <p:blipFill>
          <a:blip r:embed="rId3" cstate="print"/>
          <a:stretch>
            <a:fillRect/>
          </a:stretch>
        </p:blipFill>
        <p:spPr bwMode="auto">
          <a:xfrm>
            <a:off x="4648200" y="1785031"/>
            <a:ext cx="4038600" cy="4156301"/>
          </a:xfrm>
          <a:prstGeom prst="rect">
            <a:avLst/>
          </a:prstGeom>
          <a:noFill/>
          <a:ln w="9525">
            <a:noFill/>
            <a:miter lim="800000"/>
            <a:headEnd/>
            <a:tailEnd/>
          </a:ln>
        </p:spPr>
      </p:pic>
      <p:sp>
        <p:nvSpPr>
          <p:cNvPr id="4" name="Slide Number Placeholder 3"/>
          <p:cNvSpPr>
            <a:spLocks noGrp="1"/>
          </p:cNvSpPr>
          <p:nvPr>
            <p:ph type="sldNum" sz="quarter" idx="11"/>
          </p:nvPr>
        </p:nvSpPr>
        <p:spPr/>
        <p:txBody>
          <a:bodyPr/>
          <a:lstStyle/>
          <a:p>
            <a:pPr>
              <a:defRPr/>
            </a:pPr>
            <a:fld id="{9CABCFA4-A7C0-4051-9232-3D29D192CAA4}"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p:txBody>
          <a:bodyPr/>
          <a:lstStyle/>
          <a:p>
            <a:r>
              <a:rPr lang="en-US" dirty="0" smtClean="0"/>
              <a:t>Conclusions</a:t>
            </a:r>
            <a:endParaRPr lang="en-US" dirty="0"/>
          </a:p>
        </p:txBody>
      </p:sp>
      <p:sp>
        <p:nvSpPr>
          <p:cNvPr id="6" name="Subtitle 5"/>
          <p:cNvSpPr>
            <a:spLocks noGrp="1"/>
          </p:cNvSpPr>
          <p:nvPr>
            <p:ph type="subTitle" sz="quarter"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9CABCFA4-A7C0-4051-9232-3D29D192CAA4}"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dirty="0" smtClean="0"/>
              <a:t>The Promise of Place-Based Criminology</a:t>
            </a:r>
          </a:p>
        </p:txBody>
      </p:sp>
      <p:sp>
        <p:nvSpPr>
          <p:cNvPr id="3" name="Content Placeholder 2"/>
          <p:cNvSpPr>
            <a:spLocks noGrp="1"/>
          </p:cNvSpPr>
          <p:nvPr>
            <p:ph idx="1"/>
          </p:nvPr>
        </p:nvSpPr>
        <p:spPr/>
        <p:txBody>
          <a:bodyPr/>
          <a:lstStyle/>
          <a:p>
            <a:pPr>
              <a:defRPr/>
            </a:pPr>
            <a:r>
              <a:rPr lang="en-US" sz="3000" dirty="0" smtClean="0"/>
              <a:t>The action of crime is at small geographic units like street segments or clusters of street segments.</a:t>
            </a:r>
          </a:p>
          <a:p>
            <a:pPr>
              <a:defRPr/>
            </a:pPr>
            <a:r>
              <a:rPr lang="en-US" sz="3000" dirty="0" smtClean="0"/>
              <a:t>Crime is strongly coupled to these small geographic units, and we already understand a great deal about “why” crime is concentrated at these places.</a:t>
            </a:r>
          </a:p>
          <a:p>
            <a:pPr>
              <a:defRPr/>
            </a:pPr>
            <a:r>
              <a:rPr lang="en-US" sz="3000" dirty="0" smtClean="0"/>
              <a:t>Crime prevention at places is a good investment.</a:t>
            </a:r>
          </a:p>
          <a:p>
            <a:pPr lvl="2">
              <a:defRPr/>
            </a:pPr>
            <a:r>
              <a:rPr lang="en-US" dirty="0" smtClean="0"/>
              <a:t>Police can be effective in preventing crime</a:t>
            </a:r>
          </a:p>
          <a:p>
            <a:pPr lvl="2">
              <a:defRPr/>
            </a:pPr>
            <a:r>
              <a:rPr lang="en-US" dirty="0" smtClean="0"/>
              <a:t>Crime does not just move around the corner (“diffusion of crime prevention benefits”)</a:t>
            </a:r>
          </a:p>
          <a:p>
            <a:pPr lvl="1" eaLnBrk="1" hangingPunct="1">
              <a:defRPr/>
            </a:pPr>
            <a:endParaRPr lang="en-US" sz="2400" dirty="0" smtClean="0"/>
          </a:p>
        </p:txBody>
      </p:sp>
      <p:sp>
        <p:nvSpPr>
          <p:cNvPr id="681987" name="Slide Number Placeholder 3"/>
          <p:cNvSpPr>
            <a:spLocks noGrp="1"/>
          </p:cNvSpPr>
          <p:nvPr>
            <p:ph type="sldNum" sz="quarter" idx="11"/>
          </p:nvPr>
        </p:nvSpPr>
        <p:spPr>
          <a:noFill/>
        </p:spPr>
        <p:txBody>
          <a:bodyPr/>
          <a:lstStyle/>
          <a:p>
            <a:fld id="{899C4B46-A601-42A8-B126-F61C06438217}" type="slidenum">
              <a:rPr lang="en-US" smtClean="0"/>
              <a:pPr/>
              <a:t>41</a:t>
            </a:fld>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09" name="Slide Number Placeholder 2"/>
          <p:cNvSpPr>
            <a:spLocks noGrp="1"/>
          </p:cNvSpPr>
          <p:nvPr>
            <p:ph type="sldNum" sz="quarter" idx="11"/>
          </p:nvPr>
        </p:nvSpPr>
        <p:spPr>
          <a:noFill/>
        </p:spPr>
        <p:txBody>
          <a:bodyPr/>
          <a:lstStyle/>
          <a:p>
            <a:fld id="{BC40FEDE-07BD-4148-AB77-24651C0606D6}" type="slidenum">
              <a:rPr lang="en-US" smtClean="0"/>
              <a:pPr/>
              <a:t>42</a:t>
            </a:fld>
            <a:endParaRPr lang="en-US" dirty="0" smtClean="0"/>
          </a:p>
        </p:txBody>
      </p:sp>
      <p:pic>
        <p:nvPicPr>
          <p:cNvPr id="683010" name="Picture 2" descr="New Image"/>
          <p:cNvPicPr>
            <a:picLocks noChangeAspect="1" noChangeArrowheads="1"/>
          </p:cNvPicPr>
          <p:nvPr/>
        </p:nvPicPr>
        <p:blipFill>
          <a:blip r:embed="rId3" cstate="print"/>
          <a:srcRect/>
          <a:stretch>
            <a:fillRect/>
          </a:stretch>
        </p:blipFill>
        <p:spPr bwMode="auto">
          <a:xfrm>
            <a:off x="1143000" y="638175"/>
            <a:ext cx="6858000" cy="558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t>The Promise of Place-Based Criminology</a:t>
            </a:r>
          </a:p>
        </p:txBody>
      </p:sp>
      <p:sp>
        <p:nvSpPr>
          <p:cNvPr id="3" name="Content Placeholder 2"/>
          <p:cNvSpPr>
            <a:spLocks noGrp="1"/>
          </p:cNvSpPr>
          <p:nvPr>
            <p:ph sz="half" idx="1"/>
          </p:nvPr>
        </p:nvSpPr>
        <p:spPr/>
        <p:txBody>
          <a:bodyPr/>
          <a:lstStyle/>
          <a:p>
            <a:pPr>
              <a:defRPr/>
            </a:pPr>
            <a:r>
              <a:rPr lang="en-US" sz="2000" dirty="0" smtClean="0"/>
              <a:t>Traditional assumptions:</a:t>
            </a:r>
          </a:p>
          <a:p>
            <a:pPr lvl="1">
              <a:defRPr/>
            </a:pPr>
            <a:r>
              <a:rPr lang="en-US" sz="2000" dirty="0" smtClean="0"/>
              <a:t>The important units of place are large units like communities or neighborhoods.  </a:t>
            </a:r>
          </a:p>
          <a:p>
            <a:pPr lvl="1">
              <a:defRPr/>
            </a:pPr>
            <a:r>
              <a:rPr lang="en-US" sz="2000" dirty="0" smtClean="0"/>
              <a:t>Crime is “weakly” coupled to place. (Place is not an important “cause of crime.”)</a:t>
            </a:r>
          </a:p>
          <a:p>
            <a:pPr lvl="1">
              <a:defRPr/>
            </a:pPr>
            <a:r>
              <a:rPr lang="en-US" sz="2000" dirty="0" smtClean="0"/>
              <a:t>Crime prevention at small geographic units is not a good investment.</a:t>
            </a:r>
          </a:p>
          <a:p>
            <a:pPr lvl="2">
              <a:defRPr/>
            </a:pPr>
            <a:r>
              <a:rPr lang="en-US" dirty="0" smtClean="0"/>
              <a:t>The police cannot be effective in doing something about crime.</a:t>
            </a:r>
          </a:p>
          <a:p>
            <a:pPr lvl="2">
              <a:defRPr/>
            </a:pPr>
            <a:r>
              <a:rPr lang="en-US" dirty="0" smtClean="0"/>
              <a:t>Crime is easily moveable (“displacement”).</a:t>
            </a:r>
          </a:p>
          <a:p>
            <a:pPr lvl="1">
              <a:defRPr/>
            </a:pPr>
            <a:endParaRPr lang="en-US" dirty="0" smtClean="0"/>
          </a:p>
          <a:p>
            <a:pPr lvl="1">
              <a:defRPr/>
            </a:pPr>
            <a:endParaRPr lang="en-US" dirty="0"/>
          </a:p>
        </p:txBody>
      </p:sp>
      <p:sp>
        <p:nvSpPr>
          <p:cNvPr id="5" name="Content Placeholder 4"/>
          <p:cNvSpPr>
            <a:spLocks noGrp="1"/>
          </p:cNvSpPr>
          <p:nvPr>
            <p:ph sz="half" idx="2"/>
          </p:nvPr>
        </p:nvSpPr>
        <p:spPr>
          <a:xfrm>
            <a:off x="4648200" y="1524000"/>
            <a:ext cx="4038600" cy="4525963"/>
          </a:xfrm>
        </p:spPr>
        <p:txBody>
          <a:bodyPr/>
          <a:lstStyle/>
          <a:p>
            <a:pPr>
              <a:defRPr/>
            </a:pPr>
            <a:r>
              <a:rPr lang="en-US" sz="2000" dirty="0" smtClean="0"/>
              <a:t>Our research shows</a:t>
            </a:r>
            <a:r>
              <a:rPr lang="en-US" dirty="0" smtClean="0"/>
              <a:t>:</a:t>
            </a:r>
          </a:p>
          <a:p>
            <a:pPr lvl="1">
              <a:defRPr/>
            </a:pPr>
            <a:r>
              <a:rPr lang="en-US" sz="2000" dirty="0" smtClean="0"/>
              <a:t>That the key units for place are very small micro units of geography.</a:t>
            </a:r>
          </a:p>
          <a:p>
            <a:pPr lvl="1">
              <a:defRPr/>
            </a:pPr>
            <a:r>
              <a:rPr lang="en-US" sz="2000" dirty="0" smtClean="0"/>
              <a:t>That crime is “strongly” coupled to place. (Place strongly “predicts” crime.)</a:t>
            </a:r>
          </a:p>
          <a:p>
            <a:pPr lvl="1">
              <a:defRPr/>
            </a:pPr>
            <a:r>
              <a:rPr lang="en-US" sz="2000" dirty="0" smtClean="0"/>
              <a:t>Crime prevention at places is a good investment.</a:t>
            </a:r>
          </a:p>
          <a:p>
            <a:pPr lvl="2">
              <a:defRPr/>
            </a:pPr>
            <a:r>
              <a:rPr lang="en-US" dirty="0" smtClean="0"/>
              <a:t>Police can be effective in preventing crime</a:t>
            </a:r>
          </a:p>
          <a:p>
            <a:pPr lvl="2">
              <a:defRPr/>
            </a:pPr>
            <a:r>
              <a:rPr lang="en-US" dirty="0" smtClean="0"/>
              <a:t>Crime is not easily moveable (“diffusion of crime prevention benefits”)</a:t>
            </a:r>
          </a:p>
          <a:p>
            <a:endParaRPr lang="en-US" dirty="0"/>
          </a:p>
        </p:txBody>
      </p:sp>
      <p:sp>
        <p:nvSpPr>
          <p:cNvPr id="21507" name="Slide Number Placeholder 3"/>
          <p:cNvSpPr>
            <a:spLocks noGrp="1"/>
          </p:cNvSpPr>
          <p:nvPr>
            <p:ph type="sldNum" sz="quarter" idx="11"/>
          </p:nvPr>
        </p:nvSpPr>
        <p:spPr>
          <a:noFill/>
        </p:spPr>
        <p:txBody>
          <a:bodyPr/>
          <a:lstStyle/>
          <a:p>
            <a:fld id="{127B8B3D-53EC-4B54-B8A0-4253E0F70FBA}" type="slidenum">
              <a:rPr lang="en-US" smtClean="0"/>
              <a:pPr/>
              <a:t>5</a:t>
            </a:fld>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838200" y="685800"/>
            <a:ext cx="7772400" cy="1920875"/>
          </a:xfrm>
        </p:spPr>
        <p:txBody>
          <a:bodyPr/>
          <a:lstStyle/>
          <a:p>
            <a:r>
              <a:rPr lang="en-US" dirty="0" smtClean="0"/>
              <a:t>The Key Units of Analysis for Crime at Place are Very Small</a:t>
            </a:r>
          </a:p>
        </p:txBody>
      </p:sp>
      <p:sp>
        <p:nvSpPr>
          <p:cNvPr id="23555" name="Slide Number Placeholder 3"/>
          <p:cNvSpPr>
            <a:spLocks noGrp="1"/>
          </p:cNvSpPr>
          <p:nvPr>
            <p:ph type="sldNum" sz="quarter" idx="12"/>
          </p:nvPr>
        </p:nvSpPr>
        <p:spPr>
          <a:noFill/>
        </p:spPr>
        <p:txBody>
          <a:bodyPr/>
          <a:lstStyle/>
          <a:p>
            <a:fld id="{1B799E96-6993-4448-B690-71AF318C8CF3}" type="slidenum">
              <a:rPr lang="en-US" smtClean="0"/>
              <a:pPr/>
              <a:t>6</a:t>
            </a:fld>
            <a:endParaRPr lang="en-US" dirty="0" smtClean="0"/>
          </a:p>
        </p:txBody>
      </p:sp>
      <p:pic>
        <p:nvPicPr>
          <p:cNvPr id="428033" name="Picture 1"/>
          <p:cNvPicPr>
            <a:picLocks noChangeAspect="1" noChangeArrowheads="1"/>
          </p:cNvPicPr>
          <p:nvPr/>
        </p:nvPicPr>
        <p:blipFill>
          <a:blip r:embed="rId3" cstate="print"/>
          <a:srcRect/>
          <a:stretch>
            <a:fillRect/>
          </a:stretch>
        </p:blipFill>
        <p:spPr bwMode="auto">
          <a:xfrm>
            <a:off x="2667000" y="3200400"/>
            <a:ext cx="4038600" cy="3230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l"/>
            <a:r>
              <a:rPr lang="en-US" sz="4000" dirty="0" smtClean="0"/>
              <a:t>Traditional “Places” in Criminology</a:t>
            </a:r>
          </a:p>
        </p:txBody>
      </p:sp>
      <p:pic>
        <p:nvPicPr>
          <p:cNvPr id="24578" name="Picture 4" descr="Gangland"/>
          <p:cNvPicPr>
            <a:picLocks noGrp="1" noChangeAspect="1" noChangeArrowheads="1"/>
          </p:cNvPicPr>
          <p:nvPr>
            <p:ph sz="half" idx="1"/>
          </p:nvPr>
        </p:nvPicPr>
        <p:blipFill>
          <a:blip r:embed="rId3" cstate="print"/>
          <a:stretch>
            <a:fillRect/>
          </a:stretch>
        </p:blipFill>
        <p:spPr>
          <a:xfrm>
            <a:off x="457200" y="1886215"/>
            <a:ext cx="4038600" cy="3953933"/>
          </a:xfrm>
        </p:spPr>
      </p:pic>
      <p:sp>
        <p:nvSpPr>
          <p:cNvPr id="4" name="Content Placeholder 3"/>
          <p:cNvSpPr>
            <a:spLocks noGrp="1"/>
          </p:cNvSpPr>
          <p:nvPr>
            <p:ph sz="half" idx="2"/>
          </p:nvPr>
        </p:nvSpPr>
        <p:spPr>
          <a:xfrm>
            <a:off x="4724400" y="2332038"/>
            <a:ext cx="4038600" cy="4525962"/>
          </a:xfrm>
        </p:spPr>
        <p:txBody>
          <a:bodyPr/>
          <a:lstStyle/>
          <a:p>
            <a:pPr>
              <a:defRPr/>
            </a:pPr>
            <a:r>
              <a:rPr lang="en-US" sz="3200" dirty="0" smtClean="0"/>
              <a:t>U. of Chicago (1920s):  community-centered criminology</a:t>
            </a:r>
          </a:p>
          <a:p>
            <a:pPr>
              <a:defRPr/>
            </a:pPr>
            <a:r>
              <a:rPr lang="en-US" sz="3200" dirty="0" smtClean="0"/>
              <a:t>Focus on neighborhood dynamics.</a:t>
            </a:r>
          </a:p>
          <a:p>
            <a:pPr>
              <a:defRPr/>
            </a:pPr>
            <a:endParaRPr lang="en-US" dirty="0"/>
          </a:p>
        </p:txBody>
      </p:sp>
      <p:sp>
        <p:nvSpPr>
          <p:cNvPr id="5" name="Slide Number Placeholder 4"/>
          <p:cNvSpPr>
            <a:spLocks noGrp="1"/>
          </p:cNvSpPr>
          <p:nvPr>
            <p:ph type="sldNum" sz="quarter" idx="11"/>
          </p:nvPr>
        </p:nvSpPr>
        <p:spPr/>
        <p:txBody>
          <a:bodyPr/>
          <a:lstStyle/>
          <a:p>
            <a:pPr>
              <a:defRPr/>
            </a:pPr>
            <a:fld id="{973389EA-EA6A-489B-BB15-C7908230CF0A}" type="slidenum">
              <a:rPr lang="en-US" smtClean="0"/>
              <a:pPr>
                <a:defRPr/>
              </a:pPr>
              <a:t>7</a:t>
            </a:fld>
            <a:endParaRPr lang="en-US" dirty="0"/>
          </a:p>
        </p:txBody>
      </p:sp>
      <p:sp>
        <p:nvSpPr>
          <p:cNvPr id="6" name="TextBox 5"/>
          <p:cNvSpPr txBox="1"/>
          <p:nvPr/>
        </p:nvSpPr>
        <p:spPr>
          <a:xfrm>
            <a:off x="533400" y="6172200"/>
            <a:ext cx="4038600" cy="369332"/>
          </a:xfrm>
          <a:prstGeom prst="rect">
            <a:avLst/>
          </a:prstGeom>
          <a:noFill/>
        </p:spPr>
        <p:txBody>
          <a:bodyPr wrap="square" rtlCol="0">
            <a:spAutoFit/>
          </a:bodyPr>
          <a:lstStyle/>
          <a:p>
            <a:r>
              <a:rPr lang="en-US" b="1" dirty="0" smtClean="0"/>
              <a:t>Frederic Thrasher, </a:t>
            </a:r>
            <a:r>
              <a:rPr lang="en-US" b="1" i="1" dirty="0" smtClean="0"/>
              <a:t>The Gang </a:t>
            </a:r>
            <a:r>
              <a:rPr lang="en-US" b="1" dirty="0" smtClean="0"/>
              <a:t> (1927)</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914400" y="0"/>
            <a:ext cx="7772400" cy="762000"/>
          </a:xfrm>
        </p:spPr>
        <p:txBody>
          <a:bodyPr/>
          <a:lstStyle/>
          <a:p>
            <a:pPr eaLnBrk="1" hangingPunct="1"/>
            <a:r>
              <a:rPr lang="en-US" sz="2800" dirty="0" smtClean="0"/>
              <a:t>Jersey City Drug Hot Spots</a:t>
            </a:r>
          </a:p>
        </p:txBody>
      </p:sp>
      <p:pic>
        <p:nvPicPr>
          <p:cNvPr id="25602" name="Picture 3" descr="weisburd and green 2000"/>
          <p:cNvPicPr>
            <a:picLocks noGrp="1" noChangeAspect="1" noChangeArrowheads="1"/>
          </p:cNvPicPr>
          <p:nvPr>
            <p:ph idx="1"/>
          </p:nvPr>
        </p:nvPicPr>
        <p:blipFill>
          <a:blip r:embed="rId3" cstate="print"/>
          <a:srcRect/>
          <a:stretch>
            <a:fillRect/>
          </a:stretch>
        </p:blipFill>
        <p:spPr>
          <a:xfrm>
            <a:off x="685800" y="685800"/>
            <a:ext cx="8001000" cy="5419725"/>
          </a:xfrm>
        </p:spPr>
      </p:pic>
      <p:sp>
        <p:nvSpPr>
          <p:cNvPr id="5" name="Slide Number Placeholder 4"/>
          <p:cNvSpPr>
            <a:spLocks noGrp="1"/>
          </p:cNvSpPr>
          <p:nvPr>
            <p:ph type="sldNum" sz="quarter" idx="11"/>
          </p:nvPr>
        </p:nvSpPr>
        <p:spPr/>
        <p:txBody>
          <a:bodyPr/>
          <a:lstStyle/>
          <a:p>
            <a:pPr>
              <a:defRPr/>
            </a:pPr>
            <a:fld id="{9CABCFA4-A7C0-4051-9232-3D29D192CAA4}" type="slidenum">
              <a:rPr lang="en-US" smtClean="0"/>
              <a:pPr>
                <a:defRPr/>
              </a:pPr>
              <a:t>8</a:t>
            </a:fld>
            <a:endParaRPr lang="en-US" dirty="0"/>
          </a:p>
        </p:txBody>
      </p:sp>
      <p:sp>
        <p:nvSpPr>
          <p:cNvPr id="25604" name="Rectangle 4"/>
          <p:cNvSpPr>
            <a:spLocks noChangeArrowheads="1"/>
          </p:cNvSpPr>
          <p:nvPr/>
        </p:nvSpPr>
        <p:spPr bwMode="auto">
          <a:xfrm>
            <a:off x="457200" y="6150114"/>
            <a:ext cx="8382000" cy="707886"/>
          </a:xfrm>
          <a:prstGeom prst="rect">
            <a:avLst/>
          </a:prstGeom>
          <a:noFill/>
          <a:ln w="9525">
            <a:noFill/>
            <a:miter lim="800000"/>
            <a:headEnd/>
            <a:tailEnd/>
          </a:ln>
          <a:effectLst/>
        </p:spPr>
        <p:txBody>
          <a:bodyPr wrap="square">
            <a:spAutoFit/>
          </a:bodyPr>
          <a:lstStyle/>
          <a:p>
            <a:r>
              <a:rPr lang="en-US" sz="1400" dirty="0" smtClean="0"/>
              <a:t>Weisburd, David and Lorraine Green. (1995). Policing Drug Hot Spots: The Jersey City Drug Market Analysis Experiment. </a:t>
            </a:r>
            <a:r>
              <a:rPr lang="en-US" sz="1400" i="1" dirty="0" smtClean="0"/>
              <a:t>Justice Quarterly, 12</a:t>
            </a:r>
            <a:r>
              <a:rPr lang="en-US" sz="1400" dirty="0" smtClean="0"/>
              <a:t>(4): 711-735. </a:t>
            </a:r>
          </a:p>
          <a:p>
            <a:r>
              <a:rPr lang="en-US" sz="1200"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6" descr="dots6_7_8BW"/>
          <p:cNvPicPr>
            <a:picLocks noChangeAspect="1" noChangeArrowheads="1"/>
          </p:cNvPicPr>
          <p:nvPr/>
        </p:nvPicPr>
        <p:blipFill>
          <a:blip r:embed="rId3" cstate="print"/>
          <a:srcRect t="5614" r="6332"/>
          <a:stretch>
            <a:fillRect/>
          </a:stretch>
        </p:blipFill>
        <p:spPr bwMode="auto">
          <a:xfrm>
            <a:off x="1524000" y="914400"/>
            <a:ext cx="6248400" cy="5257800"/>
          </a:xfrm>
          <a:prstGeom prst="rect">
            <a:avLst/>
          </a:prstGeom>
          <a:noFill/>
          <a:ln w="9525">
            <a:noFill/>
            <a:miter lim="800000"/>
            <a:headEnd/>
            <a:tailEnd/>
          </a:ln>
        </p:spPr>
      </p:pic>
      <p:sp>
        <p:nvSpPr>
          <p:cNvPr id="3" name="Title 2"/>
          <p:cNvSpPr>
            <a:spLocks noGrp="1"/>
          </p:cNvSpPr>
          <p:nvPr>
            <p:ph type="title"/>
          </p:nvPr>
        </p:nvSpPr>
        <p:spPr>
          <a:xfrm>
            <a:off x="457200" y="228600"/>
            <a:ext cx="8229600" cy="639762"/>
          </a:xfrm>
        </p:spPr>
        <p:txBody>
          <a:bodyPr/>
          <a:lstStyle/>
          <a:p>
            <a:r>
              <a:rPr lang="en-US" dirty="0" smtClean="0"/>
              <a:t>Juvenile Crime Hot Spots</a:t>
            </a:r>
            <a:endParaRPr lang="en-US" dirty="0"/>
          </a:p>
        </p:txBody>
      </p:sp>
      <p:sp>
        <p:nvSpPr>
          <p:cNvPr id="6" name="Slide Number Placeholder 5"/>
          <p:cNvSpPr>
            <a:spLocks noGrp="1"/>
          </p:cNvSpPr>
          <p:nvPr>
            <p:ph type="sldNum" sz="quarter" idx="11"/>
          </p:nvPr>
        </p:nvSpPr>
        <p:spPr/>
        <p:txBody>
          <a:bodyPr/>
          <a:lstStyle/>
          <a:p>
            <a:pPr>
              <a:defRPr/>
            </a:pPr>
            <a:fld id="{EC906048-CCF8-47E1-B3B6-113AB45427D0}" type="slidenum">
              <a:rPr lang="en-US" smtClean="0"/>
              <a:pPr>
                <a:defRPr/>
              </a:pPr>
              <a:t>9</a:t>
            </a:fld>
            <a:endParaRPr lang="en-US" dirty="0"/>
          </a:p>
        </p:txBody>
      </p:sp>
      <p:sp>
        <p:nvSpPr>
          <p:cNvPr id="5" name="TextBox 4"/>
          <p:cNvSpPr txBox="1"/>
          <p:nvPr/>
        </p:nvSpPr>
        <p:spPr>
          <a:xfrm>
            <a:off x="1143000" y="6400800"/>
            <a:ext cx="7391400" cy="369332"/>
          </a:xfrm>
          <a:prstGeom prst="rect">
            <a:avLst/>
          </a:prstGeom>
          <a:noFill/>
        </p:spPr>
        <p:txBody>
          <a:bodyPr wrap="square" rtlCol="0">
            <a:spAutoFit/>
          </a:bodyPr>
          <a:lstStyle/>
          <a:p>
            <a:endParaRPr lang="en-US" dirty="0"/>
          </a:p>
        </p:txBody>
      </p:sp>
      <p:sp>
        <p:nvSpPr>
          <p:cNvPr id="414721" name="Rectangle 1"/>
          <p:cNvSpPr>
            <a:spLocks noChangeArrowheads="1"/>
          </p:cNvSpPr>
          <p:nvPr/>
        </p:nvSpPr>
        <p:spPr bwMode="auto">
          <a:xfrm>
            <a:off x="1295400" y="6172200"/>
            <a:ext cx="694353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400" b="0" i="0" u="none" strike="noStrike" cap="none" normalizeH="0" baseline="0" dirty="0" smtClean="0">
                <a:ln>
                  <a:noFill/>
                </a:ln>
                <a:solidFill>
                  <a:schemeClr val="tx1"/>
                </a:solidFill>
                <a:effectLst/>
                <a:latin typeface="+mj-lt"/>
                <a:ea typeface="Times New Roman" pitchFamily="18" charset="0"/>
                <a:cs typeface="Arial" pitchFamily="34" charset="0"/>
              </a:rPr>
              <a:t>Weisburd, David, Nancy Morris and Elizabeth Groff. (2009). Hot Spots of Juvenile Crime</a:t>
            </a:r>
            <a:r>
              <a:rPr lang="en-US" sz="1400" dirty="0" smtClean="0">
                <a:latin typeface="+mj-lt"/>
                <a:ea typeface="Times New Roman" pitchFamily="18" charset="0"/>
                <a:cs typeface="Arial" pitchFamily="34" charset="0"/>
              </a:rPr>
              <a:t>.</a:t>
            </a:r>
            <a:endParaRPr kumimoji="0" lang="en-US" sz="14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sz="1400" b="0" i="1" u="none" strike="noStrike" cap="none" normalizeH="0" baseline="0" dirty="0" smtClean="0">
                <a:ln>
                  <a:noFill/>
                </a:ln>
                <a:solidFill>
                  <a:schemeClr val="tx1"/>
                </a:solidFill>
                <a:effectLst/>
                <a:latin typeface="+mj-lt"/>
                <a:ea typeface="Times New Roman" pitchFamily="18" charset="0"/>
                <a:cs typeface="Arial" pitchFamily="34" charset="0"/>
              </a:rPr>
              <a:t>Journal of Quantitative Criminology , </a:t>
            </a:r>
            <a:r>
              <a:rPr kumimoji="0" lang="en-US" sz="1400" b="0" i="0" u="none" strike="noStrike" cap="none" normalizeH="0" baseline="0" dirty="0" smtClean="0">
                <a:ln>
                  <a:noFill/>
                </a:ln>
                <a:solidFill>
                  <a:schemeClr val="tx1"/>
                </a:solidFill>
                <a:effectLst/>
                <a:latin typeface="+mj-lt"/>
                <a:ea typeface="Times New Roman" pitchFamily="18" charset="0"/>
                <a:cs typeface="Arial" pitchFamily="34" charset="0"/>
              </a:rPr>
              <a:t>25:443-467.</a:t>
            </a:r>
            <a:endParaRPr kumimoji="0" lang="en-US" sz="14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5523</TotalTime>
  <Words>2183</Words>
  <Application>Microsoft Office PowerPoint</Application>
  <PresentationFormat>On-screen Show (4:3)</PresentationFormat>
  <Paragraphs>292</Paragraphs>
  <Slides>42</Slides>
  <Notes>41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42</vt:i4>
      </vt:variant>
    </vt:vector>
  </HeadingPairs>
  <TitlesOfParts>
    <vt:vector size="46" baseType="lpstr">
      <vt:lpstr>Stream</vt:lpstr>
      <vt:lpstr>Chart</vt:lpstr>
      <vt:lpstr>Worksheet</vt:lpstr>
      <vt:lpstr>Microsoft Office Excel 97-2003 Worksheet</vt:lpstr>
      <vt:lpstr>Slide 1</vt:lpstr>
      <vt:lpstr>Coupling Crime to Place: The Promise of Place-Based Criminology </vt:lpstr>
      <vt:lpstr>All I Ever Really Needed to Know I Learned  in the 72nd Precinct (1984-1985)</vt:lpstr>
      <vt:lpstr>Thematic Not Chronological Order</vt:lpstr>
      <vt:lpstr>The Promise of Place-Based Criminology</vt:lpstr>
      <vt:lpstr>The Key Units of Analysis for Crime at Place are Very Small</vt:lpstr>
      <vt:lpstr>Traditional “Places” in Criminology</vt:lpstr>
      <vt:lpstr>Jersey City Drug Hot Spots</vt:lpstr>
      <vt:lpstr>Juvenile Crime Hot Spots</vt:lpstr>
      <vt:lpstr>Street by Street Variability: Much of the Action of the Crime Problem Would be Lost by Studying Communities</vt:lpstr>
      <vt:lpstr>Spatial Attraction, Independence, Repulsion:  Bivariate K Statistic</vt:lpstr>
      <vt:lpstr>“Small Worlds”</vt:lpstr>
      <vt:lpstr>Rethinking the Crime Problem in Cities</vt:lpstr>
      <vt:lpstr>Crime is Strongly Coupled to Place</vt:lpstr>
      <vt:lpstr>Linking Crime and Place</vt:lpstr>
      <vt:lpstr>“Law of Concentration” Over Time </vt:lpstr>
      <vt:lpstr>     Stability of Crime at Place: All Crime</vt:lpstr>
      <vt:lpstr>Explaining Crime at Place</vt:lpstr>
      <vt:lpstr>Juvenile Activity Spaces, Unsupervised Socializing, and Juvenile Crime Hot Spots</vt:lpstr>
      <vt:lpstr>Predicting Hot Spots</vt:lpstr>
      <vt:lpstr>Most Important Predictors of Crime Hot Spots</vt:lpstr>
      <vt:lpstr>Crime Prevention at “Micro” Places is a Good Investment</vt:lpstr>
      <vt:lpstr>Isn’t It Obvious?….</vt:lpstr>
      <vt:lpstr>The Minneapolis Hot Spots Experiment (1990)</vt:lpstr>
      <vt:lpstr>Crime Calls</vt:lpstr>
      <vt:lpstr>Strong Evidence Supporting the Hot Spots Policing Approach</vt:lpstr>
      <vt:lpstr>National Research Council Report</vt:lpstr>
      <vt:lpstr>But Doesn’t Crime Just Move Around the Corner?</vt:lpstr>
      <vt:lpstr>Traditional Assumptions</vt:lpstr>
      <vt:lpstr>“Strong Coupling” and Crime Displacement</vt:lpstr>
      <vt:lpstr>Jersey City Drug Hot Spots Experiment</vt:lpstr>
      <vt:lpstr>Test of Displacement: Diffusion of Crime Control Benefits</vt:lpstr>
      <vt:lpstr>The Evidence and the Problem</vt:lpstr>
      <vt:lpstr>The Police Foundation Displacement and Diffusion Study</vt:lpstr>
      <vt:lpstr>The Sites</vt:lpstr>
      <vt:lpstr>Results</vt:lpstr>
      <vt:lpstr>Resistance to Spatial Displacement</vt:lpstr>
      <vt:lpstr>Resistance to Displacement Cont.</vt:lpstr>
      <vt:lpstr>Why Diffusion of Crime Control Benefits? </vt:lpstr>
      <vt:lpstr>Conclusions</vt:lpstr>
      <vt:lpstr>The Promise of Place-Based Criminology</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Placing Places in the Center of Police Practices</dc:title>
  <dc:creator>Prof. Weisburd</dc:creator>
  <cp:lastModifiedBy>ljb55</cp:lastModifiedBy>
  <cp:revision>446</cp:revision>
  <cp:lastPrinted>1601-01-01T00:00:00Z</cp:lastPrinted>
  <dcterms:created xsi:type="dcterms:W3CDTF">2006-03-16T08:34:10Z</dcterms:created>
  <dcterms:modified xsi:type="dcterms:W3CDTF">2010-07-09T13:35:06Z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