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2" r:id="rId3"/>
    <p:sldId id="270" r:id="rId4"/>
    <p:sldId id="355" r:id="rId5"/>
    <p:sldId id="357" r:id="rId6"/>
    <p:sldId id="343" r:id="rId7"/>
    <p:sldId id="359" r:id="rId8"/>
    <p:sldId id="264" r:id="rId9"/>
    <p:sldId id="297" r:id="rId10"/>
    <p:sldId id="318" r:id="rId11"/>
    <p:sldId id="317" r:id="rId12"/>
    <p:sldId id="309" r:id="rId13"/>
    <p:sldId id="298" r:id="rId14"/>
    <p:sldId id="311" r:id="rId15"/>
    <p:sldId id="313" r:id="rId16"/>
    <p:sldId id="312" r:id="rId17"/>
    <p:sldId id="314" r:id="rId18"/>
    <p:sldId id="353" r:id="rId19"/>
    <p:sldId id="291" r:id="rId20"/>
    <p:sldId id="335" r:id="rId21"/>
    <p:sldId id="336" r:id="rId22"/>
    <p:sldId id="337" r:id="rId23"/>
    <p:sldId id="338" r:id="rId24"/>
    <p:sldId id="339" r:id="rId25"/>
    <p:sldId id="340" r:id="rId26"/>
    <p:sldId id="351" r:id="rId27"/>
    <p:sldId id="354" r:id="rId28"/>
    <p:sldId id="356" r:id="rId29"/>
    <p:sldId id="360" r:id="rId30"/>
    <p:sldId id="361" r:id="rId31"/>
    <p:sldId id="362" r:id="rId32"/>
    <p:sldId id="364" r:id="rId33"/>
    <p:sldId id="36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4" autoAdjust="0"/>
    <p:restoredTop sz="94638" autoAdjust="0"/>
  </p:normalViewPr>
  <p:slideViewPr>
    <p:cSldViewPr snapToGrid="0" snapToObjects="1"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3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ST\Dropbox\Recruiters%20RCT\Recruiters%20and%20Recruits%20-%20RCT%20v1%20-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T\Dropbox\Recruiters%20RCT\Recruiters%20and%20Recruits%20-%20RCT%20v1%20-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Sheet1!$A$1:$A$10</c:f>
              <c:strCache>
                <c:ptCount val="10"/>
                <c:pt idx="0">
                  <c:v>MUNICIPAL CODE</c:v>
                </c:pt>
                <c:pt idx="1">
                  <c:v>ROBBERY</c:v>
                </c:pt>
                <c:pt idx="2">
                  <c:v>SCHOOL OFFENSE</c:v>
                </c:pt>
                <c:pt idx="3">
                  <c:v>BURGLARY</c:v>
                </c:pt>
                <c:pt idx="4">
                  <c:v>PROPERTY CRIME</c:v>
                </c:pt>
                <c:pt idx="5">
                  <c:v>PUBLIC ORDER</c:v>
                </c:pt>
                <c:pt idx="6">
                  <c:v>PROBATION/PAROLE VIOLATION</c:v>
                </c:pt>
                <c:pt idx="7">
                  <c:v>AUTO THEFT</c:v>
                </c:pt>
                <c:pt idx="8">
                  <c:v>JUVENILE</c:v>
                </c:pt>
                <c:pt idx="9">
                  <c:v>HOMICIDE</c:v>
                </c:pt>
              </c:strCache>
            </c:strRef>
          </c:cat>
          <c:val>
            <c:numRef>
              <c:f>Sheet1!$B$1:$B$10</c:f>
              <c:numCache>
                <c:formatCode>0%</c:formatCode>
                <c:ptCount val="10"/>
                <c:pt idx="0">
                  <c:v>0.15</c:v>
                </c:pt>
                <c:pt idx="1">
                  <c:v>0.13</c:v>
                </c:pt>
                <c:pt idx="2">
                  <c:v>0.13</c:v>
                </c:pt>
                <c:pt idx="3">
                  <c:v>0.1</c:v>
                </c:pt>
                <c:pt idx="4">
                  <c:v>0.09</c:v>
                </c:pt>
                <c:pt idx="5">
                  <c:v>0.08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69344"/>
        <c:axId val="60970880"/>
      </c:barChart>
      <c:catAx>
        <c:axId val="60969344"/>
        <c:scaling>
          <c:orientation val="minMax"/>
        </c:scaling>
        <c:delete val="0"/>
        <c:axPos val="l"/>
        <c:majorTickMark val="out"/>
        <c:minorTickMark val="none"/>
        <c:tickLblPos val="nextTo"/>
        <c:crossAx val="60970880"/>
        <c:crosses val="autoZero"/>
        <c:auto val="1"/>
        <c:lblAlgn val="ctr"/>
        <c:lblOffset val="100"/>
        <c:noMultiLvlLbl val="0"/>
      </c:catAx>
      <c:valAx>
        <c:axId val="60970880"/>
        <c:scaling>
          <c:orientation val="minMax"/>
          <c:max val="0.30000000000000004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096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Sheet1!$A$21:$A$30</c:f>
              <c:strCache>
                <c:ptCount val="10"/>
                <c:pt idx="0">
                  <c:v>SCHOOL OFFENSE</c:v>
                </c:pt>
                <c:pt idx="1">
                  <c:v>ROBBERY</c:v>
                </c:pt>
                <c:pt idx="2">
                  <c:v>BURGLARY</c:v>
                </c:pt>
                <c:pt idx="3">
                  <c:v>PROPERTY CRIME</c:v>
                </c:pt>
                <c:pt idx="4">
                  <c:v>PROBATION/PAROLE</c:v>
                </c:pt>
                <c:pt idx="5">
                  <c:v>MUNICIPAL CODE</c:v>
                </c:pt>
                <c:pt idx="6">
                  <c:v>PUBLIC ORDER</c:v>
                </c:pt>
                <c:pt idx="7">
                  <c:v>NARCOTICS</c:v>
                </c:pt>
                <c:pt idx="8">
                  <c:v>AUTO THEFT</c:v>
                </c:pt>
                <c:pt idx="9">
                  <c:v>JUVENILE</c:v>
                </c:pt>
              </c:strCache>
            </c:strRef>
          </c:cat>
          <c:val>
            <c:numRef>
              <c:f>Sheet1!$B$21:$B$30</c:f>
              <c:numCache>
                <c:formatCode>0.00%</c:formatCode>
                <c:ptCount val="10"/>
                <c:pt idx="0">
                  <c:v>0.13320000000000001</c:v>
                </c:pt>
                <c:pt idx="1">
                  <c:v>0.12559999999999999</c:v>
                </c:pt>
                <c:pt idx="2">
                  <c:v>9.7500000000000003E-2</c:v>
                </c:pt>
                <c:pt idx="3">
                  <c:v>9.3700000000000006E-2</c:v>
                </c:pt>
                <c:pt idx="4">
                  <c:v>8.2000000000000003E-2</c:v>
                </c:pt>
                <c:pt idx="5">
                  <c:v>7.3499999999999996E-2</c:v>
                </c:pt>
                <c:pt idx="6">
                  <c:v>7.3200000000000001E-2</c:v>
                </c:pt>
                <c:pt idx="7">
                  <c:v>7.3099999999999998E-2</c:v>
                </c:pt>
                <c:pt idx="8">
                  <c:v>7.0499999999999993E-2</c:v>
                </c:pt>
                <c:pt idx="9">
                  <c:v>6.5600000000000006E-2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80448"/>
        <c:axId val="73482240"/>
      </c:barChart>
      <c:catAx>
        <c:axId val="73480448"/>
        <c:scaling>
          <c:orientation val="minMax"/>
        </c:scaling>
        <c:delete val="0"/>
        <c:axPos val="l"/>
        <c:majorTickMark val="out"/>
        <c:minorTickMark val="none"/>
        <c:tickLblPos val="nextTo"/>
        <c:crossAx val="73482240"/>
        <c:crosses val="autoZero"/>
        <c:auto val="1"/>
        <c:lblAlgn val="ctr"/>
        <c:lblOffset val="100"/>
        <c:noMultiLvlLbl val="0"/>
      </c:catAx>
      <c:valAx>
        <c:axId val="73482240"/>
        <c:scaling>
          <c:orientation val="minMax"/>
          <c:max val="0.2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734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Sheet1!$F$27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Sheet1!$E$28:$E$33</c:f>
              <c:strCache>
                <c:ptCount val="6"/>
                <c:pt idx="0">
                  <c:v>SCHOOL OFFENSE</c:v>
                </c:pt>
                <c:pt idx="1">
                  <c:v>ROBBERY</c:v>
                </c:pt>
                <c:pt idx="2">
                  <c:v>JUVENILE</c:v>
                </c:pt>
                <c:pt idx="3">
                  <c:v>BURGLARY</c:v>
                </c:pt>
                <c:pt idx="4">
                  <c:v>HOMICIDE</c:v>
                </c:pt>
                <c:pt idx="5">
                  <c:v>PROPERTY CRIME</c:v>
                </c:pt>
              </c:strCache>
            </c:strRef>
          </c:cat>
          <c:val>
            <c:numRef>
              <c:f>Sheet1!$F$28:$F$33</c:f>
              <c:numCache>
                <c:formatCode>0.00%</c:formatCode>
                <c:ptCount val="6"/>
                <c:pt idx="0">
                  <c:v>0.33</c:v>
                </c:pt>
                <c:pt idx="1">
                  <c:v>0.31909999999999999</c:v>
                </c:pt>
                <c:pt idx="2">
                  <c:v>0.30049999999999999</c:v>
                </c:pt>
                <c:pt idx="3">
                  <c:v>0.24440000000000001</c:v>
                </c:pt>
                <c:pt idx="4">
                  <c:v>0.22800000000000001</c:v>
                </c:pt>
                <c:pt idx="5">
                  <c:v>0.21920000000000001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28576"/>
        <c:axId val="74730112"/>
      </c:barChart>
      <c:catAx>
        <c:axId val="74728576"/>
        <c:scaling>
          <c:orientation val="minMax"/>
        </c:scaling>
        <c:delete val="0"/>
        <c:axPos val="l"/>
        <c:majorTickMark val="out"/>
        <c:minorTickMark val="none"/>
        <c:tickLblPos val="nextTo"/>
        <c:crossAx val="74730112"/>
        <c:crosses val="autoZero"/>
        <c:auto val="1"/>
        <c:lblAlgn val="ctr"/>
        <c:lblOffset val="100"/>
        <c:noMultiLvlLbl val="0"/>
      </c:catAx>
      <c:valAx>
        <c:axId val="7473011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7472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Sheet2!$L$1</c:f>
              <c:strCache>
                <c:ptCount val="1"/>
                <c:pt idx="0">
                  <c:v>Arrests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13888888888888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461537387220639E-17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035230843847618E-3"/>
                  <c:y val="0.18518518518518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Sheet2!$G$2:$G$5</c:f>
              <c:strCache>
                <c:ptCount val="4"/>
                <c:pt idx="0">
                  <c:v>TREATMENT RECRUITER</c:v>
                </c:pt>
                <c:pt idx="1">
                  <c:v>CONTROL RECRUITER</c:v>
                </c:pt>
                <c:pt idx="2">
                  <c:v>TREATMENT RECRUIT</c:v>
                </c:pt>
                <c:pt idx="3">
                  <c:v>CONTROL RECRUIT</c:v>
                </c:pt>
              </c:strCache>
            </c:strRef>
          </c:cat>
          <c:val>
            <c:numRef>
              <c:f>Sheet2!$L$2:$L$5</c:f>
              <c:numCache>
                <c:formatCode>0.0%</c:formatCode>
                <c:ptCount val="4"/>
                <c:pt idx="0">
                  <c:v>1.4563106796116505E-2</c:v>
                </c:pt>
                <c:pt idx="1">
                  <c:v>4.6511627906976744E-2</c:v>
                </c:pt>
                <c:pt idx="2">
                  <c:v>1.0848126232741617E-2</c:v>
                </c:pt>
                <c:pt idx="3">
                  <c:v>1.6145307769929364E-2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80896"/>
        <c:axId val="76931840"/>
      </c:barChart>
      <c:catAx>
        <c:axId val="7688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76931840"/>
        <c:crosses val="autoZero"/>
        <c:auto val="1"/>
        <c:lblAlgn val="ctr"/>
        <c:lblOffset val="100"/>
        <c:noMultiLvlLbl val="0"/>
      </c:catAx>
      <c:valAx>
        <c:axId val="769318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7688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Charges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13888888888888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461537387220639E-17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035230843847618E-3"/>
                  <c:y val="0.18518518518518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Sheet2!$G$2:$G$5</c:f>
              <c:strCache>
                <c:ptCount val="4"/>
                <c:pt idx="0">
                  <c:v>TREATMENT RECRUITER</c:v>
                </c:pt>
                <c:pt idx="1">
                  <c:v>CONTROL RECRUITER</c:v>
                </c:pt>
                <c:pt idx="2">
                  <c:v>TREATMENT RECRUIT</c:v>
                </c:pt>
                <c:pt idx="3">
                  <c:v>CONTROL RECRUIT</c:v>
                </c:pt>
              </c:strCache>
            </c:strRef>
          </c:cat>
          <c:val>
            <c:numRef>
              <c:f>Sheet2!$K$2:$K$5</c:f>
              <c:numCache>
                <c:formatCode>0.0%</c:formatCode>
                <c:ptCount val="4"/>
                <c:pt idx="0">
                  <c:v>2.4271844660194174E-2</c:v>
                </c:pt>
                <c:pt idx="1">
                  <c:v>6.0465116279069767E-2</c:v>
                </c:pt>
                <c:pt idx="2">
                  <c:v>1.6765285996055226E-2</c:v>
                </c:pt>
                <c:pt idx="3">
                  <c:v>2.3208879919273461E-2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24576"/>
        <c:axId val="77226368"/>
      </c:barChart>
      <c:catAx>
        <c:axId val="7722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77226368"/>
        <c:crosses val="autoZero"/>
        <c:auto val="1"/>
        <c:lblAlgn val="ctr"/>
        <c:lblOffset val="100"/>
        <c:noMultiLvlLbl val="0"/>
      </c:catAx>
      <c:valAx>
        <c:axId val="772263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772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0.56944</cdr:x>
      <cdr:y>0.49085</cdr:y>
    </cdr:from>
    <cdr:to>
      <cdr:x>0.97116</cdr:x>
      <cdr:y>0.57005</cdr:y>
    </cdr:to>
    <cdr:sp macro="" textlink="">
      <cdr:nvSpPr>
        <cdr:cNvPr id="2" name="TextBox 4"/>
        <cdr:cNvSpPr txBox="1"/>
      </cdr:nvSpPr>
      <cdr:spPr>
        <a:xfrm xmlns:a="http://schemas.openxmlformats.org/drawingml/2006/main" rot="20493902">
          <a:off x="5107739" y="2670390"/>
          <a:ext cx="360338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200" b="1" dirty="0"/>
            <a:t>D = -</a:t>
          </a:r>
          <a:r>
            <a:rPr lang="en-GB" sz="2200" b="1" dirty="0" smtClean="0"/>
            <a:t>0.4 {CI </a:t>
          </a:r>
          <a:r>
            <a:rPr lang="en-GB" sz="2200" b="1" dirty="0"/>
            <a:t>= </a:t>
          </a:r>
          <a:r>
            <a:rPr lang="en-GB" sz="2200" b="1" dirty="0" smtClean="0"/>
            <a:t>(-1.3)-(0.5)}</a:t>
          </a:r>
          <a:endParaRPr lang="en-GB" sz="2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3315-0AE3-5F4E-AC4D-E0A62886393E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65BA-05B7-9F46-86D4-C0486CC52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0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4CC2-F50E-AE42-9765-511E135BDC02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2C4C2-355B-2842-BA76-1FD615003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C4C2-355B-2842-BA76-1FD6150037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B6AC-5451-41C5-AF6E-21D68E121398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49B3-6062-4744-8735-B13063CBA1D8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0A15-0431-44A9-936C-B88C7C227754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AEB4-8930-4111-A0B1-54B258F49695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E1AD-09C9-453C-9717-811B1B097477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D934-461F-4018-A608-EB199389EFB2}" type="datetime1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0A-62F7-4AC2-ADED-DA0722ADE19F}" type="datetime1">
              <a:rPr lang="en-US" smtClean="0"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2DE-C89D-42F1-AA5C-76B9E112DAE9}" type="datetime1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EC5-00CE-4A73-A73E-5914F846195E}" type="datetime1">
              <a:rPr lang="en-US" smtClean="0"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AC67-4968-423D-A503-00F3FF19B6EF}" type="datetime1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BA-2B4C-4FC4-9701-39B439BED3BB}" type="datetime1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9065-4CBA-4E0C-8A14-8D95E98CDCF1}" type="datetime1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903" y="3265729"/>
            <a:ext cx="8292663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“Typhoid </a:t>
            </a:r>
            <a:r>
              <a:rPr lang="en-US" dirty="0">
                <a:latin typeface="+mn-lt"/>
              </a:rPr>
              <a:t>Offenders</a:t>
            </a:r>
            <a:r>
              <a:rPr lang="en-US" dirty="0" smtClean="0">
                <a:latin typeface="+mn-lt"/>
              </a:rPr>
              <a:t>”:</a:t>
            </a:r>
            <a:br>
              <a:rPr lang="en-US" dirty="0" smtClean="0">
                <a:latin typeface="+mn-lt"/>
              </a:rPr>
            </a:b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 smtClean="0">
                <a:latin typeface="+mn-lt"/>
              </a:rPr>
              <a:t>Targeting, Tracking and Testing Criminal Recruiters and Recruits  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442" y="6022430"/>
            <a:ext cx="5898524" cy="6069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Ashley Englefield 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Cantab.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 &amp; Dr Barak Ariel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6" descr="http://historyofscience.com/G2I/timeline/images/cambridge_university_cr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75" y="228024"/>
            <a:ext cx="1527687" cy="19183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3557"/>
            <a:ext cx="2032438" cy="204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8704" y="4414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/>
              <a:t>6th International Conference on </a:t>
            </a:r>
            <a:r>
              <a:rPr lang="en-GB" sz="2800" dirty="0" smtClean="0"/>
              <a:t>Evidence-Based </a:t>
            </a:r>
            <a:r>
              <a:rPr lang="en-GB" sz="2800" dirty="0"/>
              <a:t>Policing</a:t>
            </a:r>
          </a:p>
        </p:txBody>
      </p:sp>
    </p:spTree>
    <p:extLst>
      <p:ext uri="{BB962C8B-B14F-4D97-AF65-F5344CB8AC3E}">
        <p14:creationId xmlns:p14="http://schemas.microsoft.com/office/powerpoint/2010/main" val="28823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2" y="274638"/>
            <a:ext cx="8469086" cy="11430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FFF00"/>
                </a:solidFill>
              </a:rPr>
              <a:t>Searching for </a:t>
            </a:r>
            <a:r>
              <a:rPr lang="nl-NL" sz="3800" kern="1200" dirty="0" smtClean="0">
                <a:solidFill>
                  <a:srgbClr val="FFFF00"/>
                </a:solidFill>
                <a:effectLst/>
              </a:rPr>
              <a:t>Recruiters &amp; Recruits in SPD</a:t>
            </a:r>
            <a:r>
              <a:rPr lang="nl-NL" sz="3800" dirty="0" smtClean="0">
                <a:solidFill>
                  <a:srgbClr val="FFFF00"/>
                </a:solidFill>
              </a:rPr>
              <a:t> </a:t>
            </a:r>
            <a:endParaRPr lang="en-US" sz="3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253"/>
            <a:ext cx="8516386" cy="3884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u="sng" dirty="0" smtClean="0">
                <a:solidFill>
                  <a:srgbClr val="FFFF00"/>
                </a:solidFill>
              </a:rPr>
              <a:t>Recruiter</a:t>
            </a:r>
            <a:r>
              <a:rPr lang="en-US" dirty="0" smtClean="0">
                <a:solidFill>
                  <a:schemeClr val="tx1"/>
                </a:solidFill>
              </a:rPr>
              <a:t>  	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  	</a:t>
            </a:r>
            <a:r>
              <a:rPr lang="en-US" dirty="0" smtClean="0">
                <a:solidFill>
                  <a:schemeClr val="tx1"/>
                </a:solidFill>
              </a:rPr>
              <a:t>3+ arrests </a:t>
            </a:r>
          </a:p>
          <a:p>
            <a:pPr marL="0" indent="0">
              <a:buNone/>
            </a:pPr>
            <a:r>
              <a:rPr lang="en-US" dirty="0" smtClean="0"/>
              <a:t>		 	</a:t>
            </a:r>
            <a:r>
              <a:rPr lang="en-US" dirty="0" smtClean="0">
                <a:sym typeface="Wingdings" pitchFamily="2" charset="2"/>
              </a:rPr>
              <a:t> 	</a:t>
            </a:r>
            <a:r>
              <a:rPr lang="en-US" dirty="0" smtClean="0"/>
              <a:t>3+ co-offenders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u="sng" dirty="0" smtClean="0">
                <a:solidFill>
                  <a:srgbClr val="FFFF00"/>
                </a:solidFill>
              </a:rPr>
              <a:t>Recruit</a:t>
            </a:r>
            <a:r>
              <a:rPr lang="en-US" dirty="0" smtClean="0"/>
              <a:t>  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first-time </a:t>
            </a:r>
            <a:r>
              <a:rPr lang="en-US" dirty="0"/>
              <a:t>offender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younger </a:t>
            </a:r>
            <a:r>
              <a:rPr lang="en-US" dirty="0"/>
              <a:t>than the </a:t>
            </a:r>
            <a:r>
              <a:rPr lang="en-US" dirty="0" smtClean="0"/>
              <a:t>recruiter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Recruiters / Recruits Found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43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1,092 Typhoid Recruiters (1.36%) </a:t>
            </a:r>
          </a:p>
          <a:p>
            <a:pPr marL="0" indent="0">
              <a:buNone/>
            </a:pPr>
            <a:r>
              <a:rPr lang="en-US" dirty="0"/>
              <a:t>4,157 Typhoid Recruits (5.18%)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(Offender Population </a:t>
            </a:r>
            <a:r>
              <a:rPr lang="en-US" dirty="0" smtClean="0"/>
              <a:t>= 80,245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kern="1200" dirty="0" smtClean="0">
                <a:solidFill>
                  <a:srgbClr val="FFFF00"/>
                </a:solidFill>
                <a:effectLst/>
              </a:rPr>
              <a:t>Recruiters (N=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1,092)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917949"/>
              </p:ext>
            </p:extLst>
          </p:nvPr>
        </p:nvGraphicFramePr>
        <p:xfrm>
          <a:off x="457200" y="2096655"/>
          <a:ext cx="7546297" cy="3901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02014"/>
                <a:gridCol w="1644283"/>
              </a:tblGrid>
              <a:tr h="37084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AVERAGES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Arrests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6.37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Solo</a:t>
                      </a:r>
                      <a:r>
                        <a:rPr lang="en-US" sz="2600" baseline="0" dirty="0" smtClean="0"/>
                        <a:t> Arrests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2.39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Total Co-Offenders*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5.44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Younger Co-Offenders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4.01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First Time Co-Offenders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2.11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Average Age Difference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Average Age of Co-Offender at Arrest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24.55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8236" y="6425051"/>
            <a:ext cx="464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*All co-offenders including recruits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64"/>
            <a:ext cx="843455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Percent of </a:t>
            </a:r>
            <a:r>
              <a:rPr lang="en-US" b="1" u="sng" dirty="0" smtClean="0">
                <a:solidFill>
                  <a:srgbClr val="FFFF00"/>
                </a:solidFill>
                <a:latin typeface="+mn-lt"/>
              </a:rPr>
              <a:t>Cases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with a Recruiter </a:t>
            </a:r>
            <a:r>
              <a:rPr lang="en-US" sz="4000" b="1" dirty="0" smtClean="0">
                <a:solidFill>
                  <a:srgbClr val="FFFF00"/>
                </a:solidFill>
                <a:latin typeface="+mn-lt"/>
              </a:rPr>
              <a:t>(Within Crime Categories)</a:t>
            </a:r>
            <a:endParaRPr lang="en-US" sz="4000" b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471260"/>
              </p:ext>
            </p:extLst>
          </p:nvPr>
        </p:nvGraphicFramePr>
        <p:xfrm>
          <a:off x="252248" y="1444702"/>
          <a:ext cx="8639504" cy="543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02"/>
            <a:ext cx="8229600" cy="114601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Recruiters’ Involvement in Crime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(Charges)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845131"/>
              </p:ext>
            </p:extLst>
          </p:nvPr>
        </p:nvGraphicFramePr>
        <p:xfrm>
          <a:off x="0" y="1371601"/>
          <a:ext cx="9144000" cy="53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0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61"/>
            <a:ext cx="8229600" cy="77984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Recruiters’ Involvement in Crime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(arrests)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42892"/>
              </p:ext>
            </p:extLst>
          </p:nvPr>
        </p:nvGraphicFramePr>
        <p:xfrm>
          <a:off x="631902" y="1848402"/>
          <a:ext cx="8000530" cy="50095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8986"/>
                <a:gridCol w="2147379"/>
                <a:gridCol w="2634165"/>
              </a:tblGrid>
              <a:tr h="61070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CLASS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% of Recruiters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%</a:t>
                      </a:r>
                      <a:r>
                        <a:rPr lang="en-US" sz="2400" b="1" baseline="0" dirty="0" smtClean="0"/>
                        <a:t> of all Offenders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NARCOTICS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74.73%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31.23%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PROBATION/PAROLE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58.79%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17.59%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ASSAULT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37.55%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27.36%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LARCENY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37.27%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21.95%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BURGLARY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35.99%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9.13%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JUDICIAL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35.81%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12.07%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WEAPONS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31.41%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9.01%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PROPERTY CRIME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30.31%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6.36%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PUBLIC ORDER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27.11%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smtClean="0">
                          <a:effectLst/>
                        </a:rPr>
                        <a:t>7.09%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3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ROBBERY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26.92%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4.75%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0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11"/>
            <a:ext cx="8229600" cy="81308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Recruits (N=4,157)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15449"/>
              </p:ext>
            </p:extLst>
          </p:nvPr>
        </p:nvGraphicFramePr>
        <p:xfrm>
          <a:off x="283779" y="914099"/>
          <a:ext cx="8623738" cy="581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7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73"/>
            <a:ext cx="8229600" cy="8130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Recruits’ </a:t>
            </a:r>
            <a:r>
              <a:rPr lang="en-US" dirty="0">
                <a:solidFill>
                  <a:srgbClr val="FFFF00"/>
                </a:solidFill>
              </a:rPr>
              <a:t>Involvement in Crime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(arrests</a:t>
            </a:r>
            <a:r>
              <a:rPr lang="en-US" sz="3600" dirty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90433"/>
              </p:ext>
            </p:extLst>
          </p:nvPr>
        </p:nvGraphicFramePr>
        <p:xfrm>
          <a:off x="1196898" y="1341458"/>
          <a:ext cx="7188819" cy="5293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29025"/>
                <a:gridCol w="1854487"/>
                <a:gridCol w="2505307"/>
              </a:tblGrid>
              <a:tr h="6116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of Recruits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%</a:t>
                      </a:r>
                      <a:r>
                        <a:rPr lang="en-US" sz="2400" baseline="0" dirty="0" smtClean="0"/>
                        <a:t> of all Offenders</a:t>
                      </a:r>
                      <a:endParaRPr lang="en-US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NARCOTICS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57.54%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31.23%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</a:rPr>
                        <a:t>PROBATION/PAROLE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35.60%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17.59%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ASSAULT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28.41%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27.36%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LARCENY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28.36%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21.95%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BURGLARY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26.68%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9.13%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JUDICIAL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24.15%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12.07%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PROPERTY CRIME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20.28%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6.36%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WEAPONS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19.58%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9.01%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ROBBERY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19.51%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4.75%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1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PUBLIC ORDER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19.29%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7.09%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</a:t>
            </a:r>
            <a:r>
              <a:rPr lang="en-US" sz="5400" dirty="0" smtClean="0"/>
              <a:t>racking influential Nodes in Co-Offending Networks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498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FF00"/>
                </a:solidFill>
                <a:latin typeface="+mn-lt"/>
              </a:rPr>
              <a:t>Network Analysis </a:t>
            </a:r>
            <a:br>
              <a:rPr lang="en-US" sz="4900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(“</a:t>
            </a:r>
            <a:r>
              <a:rPr lang="en-US" sz="3600" dirty="0" smtClean="0">
                <a:solidFill>
                  <a:srgbClr val="FFFF00"/>
                </a:solidFill>
              </a:rPr>
              <a:t>small </a:t>
            </a:r>
            <a:r>
              <a:rPr lang="en-US" sz="3600" dirty="0">
                <a:solidFill>
                  <a:srgbClr val="FFFF00"/>
                </a:solidFill>
              </a:rPr>
              <a:t>world” </a:t>
            </a:r>
            <a:r>
              <a:rPr lang="en-US" sz="3600" dirty="0" smtClean="0">
                <a:solidFill>
                  <a:srgbClr val="FFFF00"/>
                </a:solidFill>
              </a:rPr>
              <a:t>topology; Watts &amp; </a:t>
            </a:r>
            <a:r>
              <a:rPr lang="en-US" sz="3600" dirty="0" err="1" smtClean="0">
                <a:solidFill>
                  <a:srgbClr val="FFFF00"/>
                </a:solidFill>
              </a:rPr>
              <a:t>Strogatz</a:t>
            </a:r>
            <a:r>
              <a:rPr lang="en-US" sz="3600" dirty="0" smtClean="0">
                <a:solidFill>
                  <a:srgbClr val="FFFF00"/>
                </a:solidFill>
              </a:rPr>
              <a:t> 1998</a:t>
            </a:r>
            <a:r>
              <a:rPr lang="en-GB" sz="3600" dirty="0">
                <a:solidFill>
                  <a:srgbClr val="FFFF00"/>
                </a:solidFill>
              </a:rPr>
              <a:t>)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2" y="4310491"/>
            <a:ext cx="8229600" cy="22746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Recruiters and </a:t>
            </a:r>
            <a:r>
              <a:rPr lang="en-US" dirty="0">
                <a:latin typeface="+mn-lt"/>
              </a:rPr>
              <a:t>Co-Offenders</a:t>
            </a:r>
          </a:p>
          <a:p>
            <a:r>
              <a:rPr lang="en-US" dirty="0" smtClean="0">
                <a:latin typeface="+mn-lt"/>
              </a:rPr>
              <a:t>Node size represents total degrees (connections)</a:t>
            </a:r>
          </a:p>
          <a:p>
            <a:r>
              <a:rPr lang="en-US" dirty="0" err="1" smtClean="0">
                <a:latin typeface="+mn-lt"/>
              </a:rPr>
              <a:t>Colour</a:t>
            </a:r>
            <a:r>
              <a:rPr lang="en-US" dirty="0" smtClean="0">
                <a:latin typeface="+mn-lt"/>
              </a:rPr>
              <a:t> represents modularity (groupings</a:t>
            </a:r>
            <a:r>
              <a:rPr lang="en-US" dirty="0" smtClean="0"/>
              <a:t>)</a:t>
            </a:r>
            <a:endParaRPr lang="en-US" dirty="0" smtClean="0">
              <a:latin typeface="+mn-lt"/>
            </a:endParaRPr>
          </a:p>
        </p:txBody>
      </p:sp>
      <p:pic>
        <p:nvPicPr>
          <p:cNvPr id="6" name="Picture 5" descr="Screen Shot 2012-06-25 at 7.52.0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3" y="1552888"/>
            <a:ext cx="4445090" cy="26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T</a:t>
            </a:r>
            <a:r>
              <a:rPr lang="en-US" sz="5400" dirty="0" smtClean="0"/>
              <a:t>argeting Recruiters in      Co-Offending Networks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53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Network Analysis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uto_theft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9543"/>
          <a:stretch>
            <a:fillRect/>
          </a:stretch>
        </p:blipFill>
        <p:spPr>
          <a:xfrm>
            <a:off x="3575049" y="273050"/>
            <a:ext cx="5522085" cy="63229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57183"/>
            <a:ext cx="3594538" cy="4691063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Auto Theft 9.36%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Typhoid Recruiters - 27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Typhoid Recruits - 146</a:t>
            </a:r>
            <a:endParaRPr 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Network Analysis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burglary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9543"/>
          <a:stretch>
            <a:fillRect/>
          </a:stretch>
        </p:blipFill>
        <p:spPr>
          <a:xfrm>
            <a:off x="3575049" y="273050"/>
            <a:ext cx="5511317" cy="63106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820244"/>
            <a:ext cx="3626069" cy="4691063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Burglary 21.68%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Typhoid Recruiters </a:t>
            </a:r>
            <a:r>
              <a:rPr lang="en-US" sz="2600" b="1" dirty="0">
                <a:solidFill>
                  <a:schemeClr val="bg1"/>
                </a:solidFill>
              </a:rPr>
              <a:t>-</a:t>
            </a:r>
            <a:r>
              <a:rPr lang="en-GB" sz="2600" b="1" dirty="0" smtClean="0">
                <a:solidFill>
                  <a:schemeClr val="bg1"/>
                </a:solidFill>
              </a:rPr>
              <a:t> 482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Typhoid Recruits - 2003</a:t>
            </a:r>
            <a:endParaRPr lang="en-GB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Network Analysis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robbery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9543"/>
          <a:stretch>
            <a:fillRect/>
          </a:stretch>
        </p:blipFill>
        <p:spPr>
          <a:xfrm>
            <a:off x="3575050" y="273050"/>
            <a:ext cx="5500550" cy="62983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20244"/>
            <a:ext cx="4319752" cy="4691063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Robbery 26.32%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Typhoid Recruiters </a:t>
            </a:r>
            <a:r>
              <a:rPr lang="en-US" sz="2600" b="1" dirty="0" smtClean="0">
                <a:solidFill>
                  <a:schemeClr val="bg1"/>
                </a:solidFill>
              </a:rPr>
              <a:t>- 377</a:t>
            </a:r>
            <a:endParaRPr lang="en-GB" sz="2600" b="1" dirty="0">
              <a:solidFill>
                <a:schemeClr val="bg1"/>
              </a:solidFill>
            </a:endParaRPr>
          </a:p>
          <a:p>
            <a:r>
              <a:rPr lang="en-GB" sz="2600" b="1" dirty="0">
                <a:solidFill>
                  <a:schemeClr val="bg1"/>
                </a:solidFill>
              </a:rPr>
              <a:t>Typhoid Recruits </a:t>
            </a:r>
            <a:r>
              <a:rPr lang="en-GB" sz="2600" b="1" dirty="0" smtClean="0">
                <a:solidFill>
                  <a:schemeClr val="bg1"/>
                </a:solidFill>
              </a:rPr>
              <a:t> -  1599</a:t>
            </a:r>
            <a:endParaRPr lang="en-GB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Network Analysis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narcotics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9543"/>
          <a:stretch>
            <a:fillRect/>
          </a:stretch>
        </p:blipFill>
        <p:spPr>
          <a:xfrm>
            <a:off x="3575050" y="273050"/>
            <a:ext cx="5500550" cy="62983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434" y="741419"/>
            <a:ext cx="4288221" cy="4691063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Narcotics 32.38%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Typhoid Recruiters </a:t>
            </a:r>
            <a:r>
              <a:rPr lang="en-US" sz="2600" b="1" dirty="0" smtClean="0">
                <a:solidFill>
                  <a:schemeClr val="bg1"/>
                </a:solidFill>
              </a:rPr>
              <a:t>- 1040</a:t>
            </a:r>
            <a:endParaRPr lang="en-GB" sz="2600" b="1" dirty="0">
              <a:solidFill>
                <a:schemeClr val="bg1"/>
              </a:solidFill>
            </a:endParaRPr>
          </a:p>
          <a:p>
            <a:r>
              <a:rPr lang="en-GB" sz="2600" b="1" dirty="0">
                <a:solidFill>
                  <a:schemeClr val="bg1"/>
                </a:solidFill>
              </a:rPr>
              <a:t>Typhoid Recruits  </a:t>
            </a:r>
            <a:r>
              <a:rPr lang="en-GB" sz="2600" b="1" dirty="0" smtClean="0">
                <a:solidFill>
                  <a:schemeClr val="bg1"/>
                </a:solidFill>
              </a:rPr>
              <a:t>- 3848 </a:t>
            </a:r>
            <a:endParaRPr lang="en-GB" sz="2600" b="1" dirty="0">
              <a:solidFill>
                <a:schemeClr val="bg1"/>
              </a:solidFill>
            </a:endParaRPr>
          </a:p>
          <a:p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Network Analysis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otal_typhoids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9543"/>
          <a:stretch>
            <a:fillRect/>
          </a:stretch>
        </p:blipFill>
        <p:spPr>
          <a:xfrm>
            <a:off x="3575049" y="273050"/>
            <a:ext cx="5479015" cy="62736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20245"/>
            <a:ext cx="3878317" cy="4691063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Overall - 40.27%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Typhoid Recruiters </a:t>
            </a:r>
            <a:r>
              <a:rPr lang="en-US" sz="2600" b="1" dirty="0" smtClean="0">
                <a:solidFill>
                  <a:schemeClr val="bg1"/>
                </a:solidFill>
              </a:rPr>
              <a:t>- 1092</a:t>
            </a:r>
            <a:endParaRPr lang="en-GB" sz="2600" b="1" dirty="0">
              <a:solidFill>
                <a:schemeClr val="bg1"/>
              </a:solidFill>
            </a:endParaRPr>
          </a:p>
          <a:p>
            <a:r>
              <a:rPr lang="en-GB" sz="2600" b="1" dirty="0">
                <a:solidFill>
                  <a:schemeClr val="bg1"/>
                </a:solidFill>
              </a:rPr>
              <a:t>Typhoid Recruits  - </a:t>
            </a:r>
            <a:r>
              <a:rPr lang="en-GB" sz="2600" b="1" dirty="0" smtClean="0">
                <a:solidFill>
                  <a:schemeClr val="bg1"/>
                </a:solidFill>
              </a:rPr>
              <a:t>4157</a:t>
            </a:r>
            <a:endParaRPr lang="en-GB" sz="2600" b="1" dirty="0">
              <a:solidFill>
                <a:schemeClr val="bg1"/>
              </a:solidFill>
            </a:endParaRPr>
          </a:p>
          <a:p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total_typho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9543"/>
          <a:stretch>
            <a:fillRect/>
          </a:stretch>
        </p:blipFill>
        <p:spPr>
          <a:xfrm>
            <a:off x="-8475304" y="-8464409"/>
            <a:ext cx="26763304" cy="306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4262437"/>
            <a:ext cx="3460751" cy="2595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NSA – ‘PRISM’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39" y="2528887"/>
            <a:ext cx="5527261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200" y="194129"/>
            <a:ext cx="8737600" cy="2957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</a:t>
            </a:r>
            <a:r>
              <a:rPr lang="en-US" sz="4000" dirty="0" smtClean="0"/>
              <a:t>esting Focused and Vicarious Deterrence:</a:t>
            </a:r>
          </a:p>
          <a:p>
            <a:pPr marL="0" indent="0" algn="ctr">
              <a:buNone/>
            </a:pPr>
            <a:r>
              <a:rPr lang="en-US" sz="4000" dirty="0" smtClean="0"/>
              <a:t>Targeting Recruiters and its Effect on Recruits – A Randomized Controlled Trial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5162" y="3144838"/>
            <a:ext cx="2200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80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1988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Can We Effect Recruits by Targeting Their Recruiters?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GB" b="1" dirty="0" smtClean="0">
                <a:solidFill>
                  <a:srgbClr val="FFFF00"/>
                </a:solidFill>
              </a:rPr>
              <a:t>Two Hypotheses: </a:t>
            </a:r>
            <a:endParaRPr lang="en-GB" dirty="0">
              <a:solidFill>
                <a:srgbClr val="FFFF00"/>
              </a:solidFill>
            </a:endParaRPr>
          </a:p>
          <a:p>
            <a:pPr marL="342900" lvl="2" indent="-342900"/>
            <a:endParaRPr lang="en-GB" dirty="0" smtClean="0"/>
          </a:p>
          <a:p>
            <a:pPr marL="342900" lvl="2" indent="-342900"/>
            <a:r>
              <a:rPr lang="en-GB" b="1" u="sng" dirty="0" smtClean="0"/>
              <a:t>Focused Deterrence</a:t>
            </a:r>
            <a:r>
              <a:rPr lang="en-GB" dirty="0" smtClean="0"/>
              <a:t>: Increased </a:t>
            </a:r>
            <a:r>
              <a:rPr lang="en-GB" dirty="0"/>
              <a:t>police </a:t>
            </a:r>
            <a:r>
              <a:rPr lang="en-GB" dirty="0" smtClean="0"/>
              <a:t>control over </a:t>
            </a:r>
            <a:r>
              <a:rPr lang="en-GB" dirty="0"/>
              <a:t>Recruiters will reduce reoffending of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Recruiters</a:t>
            </a:r>
            <a:r>
              <a:rPr lang="en-GB" dirty="0"/>
              <a:t>, compared to Recruiters who are not subject to similar </a:t>
            </a:r>
            <a:r>
              <a:rPr lang="en-GB" dirty="0" smtClean="0"/>
              <a:t>control measures</a:t>
            </a:r>
          </a:p>
          <a:p>
            <a:pPr marL="342900" lvl="2" indent="-342900"/>
            <a:endParaRPr lang="en-GB" dirty="0"/>
          </a:p>
          <a:p>
            <a:pPr marL="342900" lvl="2" indent="-342900"/>
            <a:r>
              <a:rPr lang="en-GB" b="1" u="sng" dirty="0" smtClean="0"/>
              <a:t>Vicarious Deterrence</a:t>
            </a:r>
            <a:r>
              <a:rPr lang="en-GB" dirty="0" smtClean="0"/>
              <a:t>: Increased </a:t>
            </a:r>
            <a:r>
              <a:rPr lang="en-GB" dirty="0"/>
              <a:t>police </a:t>
            </a:r>
            <a:r>
              <a:rPr lang="en-GB" dirty="0" smtClean="0"/>
              <a:t>control over Recruiters will reduce </a:t>
            </a:r>
            <a:r>
              <a:rPr lang="en-GB" dirty="0"/>
              <a:t>reoffending of those that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recruited </a:t>
            </a:r>
            <a:r>
              <a:rPr lang="en-GB" dirty="0"/>
              <a:t>by </a:t>
            </a:r>
            <a:r>
              <a:rPr lang="en-GB" dirty="0" smtClean="0"/>
              <a:t>these Recruiters, </a:t>
            </a:r>
            <a:r>
              <a:rPr lang="en-GB" dirty="0"/>
              <a:t>compared to “control recruits</a:t>
            </a:r>
            <a:r>
              <a:rPr lang="en-GB" dirty="0" smtClean="0"/>
              <a:t>” </a:t>
            </a:r>
            <a:endParaRPr lang="en-GB" dirty="0"/>
          </a:p>
          <a:p>
            <a:pPr marL="342900" lvl="2" indent="-34290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053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Intervention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85" y="1669144"/>
            <a:ext cx="8512629" cy="4805366"/>
          </a:xfrm>
        </p:spPr>
        <p:txBody>
          <a:bodyPr>
            <a:noAutofit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en-GB" sz="2400" dirty="0" smtClean="0"/>
              <a:t>Monthly “</a:t>
            </a:r>
            <a:r>
              <a:rPr lang="en-GB" sz="2400" dirty="0" smtClean="0">
                <a:solidFill>
                  <a:srgbClr val="FFFF00"/>
                </a:solidFill>
              </a:rPr>
              <a:t>Knock </a:t>
            </a:r>
            <a:r>
              <a:rPr lang="en-GB" sz="2400" dirty="0">
                <a:solidFill>
                  <a:srgbClr val="FFFF00"/>
                </a:solidFill>
              </a:rPr>
              <a:t>and </a:t>
            </a:r>
            <a:r>
              <a:rPr lang="en-GB" sz="2400" dirty="0" smtClean="0">
                <a:solidFill>
                  <a:srgbClr val="FFFF00"/>
                </a:solidFill>
              </a:rPr>
              <a:t>Talk</a:t>
            </a:r>
            <a:r>
              <a:rPr lang="en-GB" sz="2400" dirty="0" smtClean="0"/>
              <a:t>” face-to-face encounter by uniformed officers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3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takes place anywhere</a:t>
            </a:r>
            <a:r>
              <a:rPr lang="en-GB" sz="2400" dirty="0"/>
              <a:t>, including but not limited to Recruiter’s home of residence, vehicle, or place of </a:t>
            </a:r>
            <a:r>
              <a:rPr lang="en-GB" sz="2400" dirty="0" smtClean="0"/>
              <a:t>employment</a:t>
            </a:r>
            <a:endParaRPr lang="en-GB" sz="2400" dirty="0"/>
          </a:p>
          <a:p>
            <a:pPr marL="342900" lvl="3" indent="-342900">
              <a:buFont typeface="Arial" pitchFamily="34" charset="0"/>
              <a:buChar char="•"/>
            </a:pPr>
            <a:endParaRPr lang="en-GB" sz="2400" dirty="0" smtClean="0"/>
          </a:p>
          <a:p>
            <a:r>
              <a:rPr lang="en-GB" sz="2400" dirty="0" smtClean="0"/>
              <a:t>Recruiter </a:t>
            </a:r>
            <a:r>
              <a:rPr lang="en-GB" sz="2400" dirty="0"/>
              <a:t>is </a:t>
            </a:r>
            <a:r>
              <a:rPr lang="en-GB" sz="2400" dirty="0" smtClean="0"/>
              <a:t>formally advised (</a:t>
            </a:r>
            <a:r>
              <a:rPr lang="en-GB" sz="2400" dirty="0" smtClean="0">
                <a:solidFill>
                  <a:srgbClr val="FFFF00"/>
                </a:solidFill>
              </a:rPr>
              <a:t>script</a:t>
            </a:r>
            <a:r>
              <a:rPr lang="en-GB" sz="2400" dirty="0" smtClean="0"/>
              <a:t>) that </a:t>
            </a:r>
            <a:r>
              <a:rPr lang="en-GB" sz="2400" dirty="0"/>
              <a:t>he or she is subject of increased police </a:t>
            </a:r>
            <a:r>
              <a:rPr lang="en-GB" sz="2400" dirty="0" smtClean="0"/>
              <a:t>scrutiny</a:t>
            </a:r>
          </a:p>
          <a:p>
            <a:endParaRPr lang="en-GB" sz="2400" dirty="0"/>
          </a:p>
          <a:p>
            <a:r>
              <a:rPr lang="en-GB" sz="2400" dirty="0" smtClean="0"/>
              <a:t>“</a:t>
            </a:r>
            <a:r>
              <a:rPr lang="en-GB" sz="2400" dirty="0" err="1" smtClean="0">
                <a:solidFill>
                  <a:srgbClr val="FFFF00"/>
                </a:solidFill>
              </a:rPr>
              <a:t>PJ</a:t>
            </a:r>
            <a:r>
              <a:rPr lang="en-GB" sz="2400" dirty="0" smtClean="0">
                <a:solidFill>
                  <a:srgbClr val="FFFF00"/>
                </a:solidFill>
              </a:rPr>
              <a:t> contact </a:t>
            </a:r>
            <a:r>
              <a:rPr lang="en-GB" sz="2400" dirty="0">
                <a:solidFill>
                  <a:srgbClr val="FFFF00"/>
                </a:solidFill>
              </a:rPr>
              <a:t>card</a:t>
            </a:r>
            <a:r>
              <a:rPr lang="en-GB" sz="2400" dirty="0"/>
              <a:t>” </a:t>
            </a:r>
            <a:r>
              <a:rPr lang="en-GB" sz="2400" dirty="0" smtClean="0"/>
              <a:t>is given to recruiter with a </a:t>
            </a:r>
            <a:r>
              <a:rPr lang="en-GB" sz="2400" dirty="0"/>
              <a:t>list of resources available </a:t>
            </a:r>
            <a:r>
              <a:rPr lang="en-GB" sz="2400" dirty="0" smtClean="0"/>
              <a:t>for the </a:t>
            </a:r>
            <a:r>
              <a:rPr lang="en-GB" sz="2400" dirty="0"/>
              <a:t>recruiter to assist with drug rehabilitation, jobs, counselling, </a:t>
            </a:r>
            <a:r>
              <a:rPr lang="en-GB" sz="2400" dirty="0" smtClean="0"/>
              <a:t>etc.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2928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Criminal Recruiters and Recruits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i="1" dirty="0" smtClean="0">
                <a:latin typeface="+mn-lt"/>
              </a:rPr>
              <a:t>“Both </a:t>
            </a:r>
            <a:r>
              <a:rPr lang="en-US" sz="3000" i="1" dirty="0">
                <a:latin typeface="+mn-lt"/>
              </a:rPr>
              <a:t>Juveniles and adults may also be vulnerable to the suggestive influence of </a:t>
            </a:r>
            <a:r>
              <a:rPr lang="en-US" sz="3000" i="1" dirty="0" smtClean="0">
                <a:latin typeface="+mn-lt"/>
              </a:rPr>
              <a:t>‘</a:t>
            </a:r>
            <a:r>
              <a:rPr lang="en-US" sz="3000" b="1" i="1" dirty="0" smtClean="0">
                <a:solidFill>
                  <a:srgbClr val="FFFF00"/>
                </a:solidFill>
                <a:latin typeface="+mn-lt"/>
              </a:rPr>
              <a:t>Typhoid </a:t>
            </a:r>
            <a:r>
              <a:rPr lang="en-US" sz="3000" b="1" i="1" dirty="0" err="1" smtClean="0">
                <a:solidFill>
                  <a:srgbClr val="FFFF00"/>
                </a:solidFill>
                <a:latin typeface="+mn-lt"/>
              </a:rPr>
              <a:t>Marys</a:t>
            </a:r>
            <a:r>
              <a:rPr lang="en-US" sz="3000" i="1" dirty="0" smtClean="0">
                <a:solidFill>
                  <a:srgbClr val="FFFF00"/>
                </a:solidFill>
                <a:latin typeface="+mn-lt"/>
              </a:rPr>
              <a:t>’</a:t>
            </a:r>
            <a:r>
              <a:rPr lang="en-US" sz="3000" i="1" dirty="0" smtClean="0">
                <a:latin typeface="+mn-lt"/>
              </a:rPr>
              <a:t>,  or </a:t>
            </a:r>
            <a:r>
              <a:rPr lang="en-US" sz="3000" i="1" dirty="0">
                <a:latin typeface="+mn-lt"/>
              </a:rPr>
              <a:t>people who </a:t>
            </a:r>
            <a:r>
              <a:rPr lang="en-US" sz="3000" b="1" i="1" dirty="0">
                <a:latin typeface="+mn-lt"/>
              </a:rPr>
              <a:t>accumulate high numbers of co-offenders</a:t>
            </a:r>
            <a:r>
              <a:rPr lang="en-US" sz="3000" i="1" dirty="0">
                <a:latin typeface="+mn-lt"/>
              </a:rPr>
              <a:t>. These </a:t>
            </a:r>
            <a:r>
              <a:rPr lang="en-US" sz="3000" i="1" dirty="0" smtClean="0">
                <a:latin typeface="+mn-lt"/>
              </a:rPr>
              <a:t>‘carriers’ </a:t>
            </a:r>
            <a:r>
              <a:rPr lang="en-US" sz="3000" i="1" dirty="0">
                <a:latin typeface="+mn-lt"/>
              </a:rPr>
              <a:t>are </a:t>
            </a:r>
            <a:r>
              <a:rPr lang="en-US" sz="3000" b="1" i="1" dirty="0">
                <a:latin typeface="+mn-lt"/>
              </a:rPr>
              <a:t>not ringleaders </a:t>
            </a:r>
            <a:r>
              <a:rPr lang="en-US" sz="3000" i="1" dirty="0">
                <a:latin typeface="+mn-lt"/>
              </a:rPr>
              <a:t>of an </a:t>
            </a:r>
            <a:r>
              <a:rPr lang="en-US" sz="3000" i="1" dirty="0" smtClean="0">
                <a:latin typeface="+mn-lt"/>
              </a:rPr>
              <a:t>ongoing </a:t>
            </a:r>
            <a:r>
              <a:rPr lang="en-US" sz="3000" i="1" dirty="0">
                <a:latin typeface="+mn-lt"/>
              </a:rPr>
              <a:t>group as much </a:t>
            </a:r>
            <a:r>
              <a:rPr lang="en-US" sz="3000" b="1" i="1" dirty="0">
                <a:solidFill>
                  <a:srgbClr val="FFFF00"/>
                </a:solidFill>
                <a:latin typeface="+mn-lt"/>
              </a:rPr>
              <a:t>as idea men in a social network</a:t>
            </a:r>
            <a:r>
              <a:rPr lang="en-US" sz="3000" i="1" dirty="0">
                <a:latin typeface="+mn-lt"/>
              </a:rPr>
              <a:t>, people whose presence in any particular </a:t>
            </a:r>
            <a:r>
              <a:rPr lang="en-US" sz="3000" i="1" dirty="0" smtClean="0">
                <a:latin typeface="+mn-lt"/>
              </a:rPr>
              <a:t>group may </a:t>
            </a:r>
            <a:r>
              <a:rPr lang="en-US" sz="3000" b="1" i="1" dirty="0">
                <a:latin typeface="+mn-lt"/>
              </a:rPr>
              <a:t>tip the balance</a:t>
            </a:r>
            <a:r>
              <a:rPr lang="en-US" sz="3000" i="1" dirty="0">
                <a:latin typeface="+mn-lt"/>
              </a:rPr>
              <a:t> of action towards committing a violent offense."</a:t>
            </a:r>
          </a:p>
          <a:p>
            <a:pPr marL="0" indent="0" algn="ctr">
              <a:buNone/>
            </a:pPr>
            <a:endParaRPr lang="en-US" sz="3000" dirty="0">
              <a:latin typeface="+mn-lt"/>
            </a:endParaRPr>
          </a:p>
          <a:p>
            <a:pPr marL="0" indent="0" algn="r">
              <a:buNone/>
            </a:pP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 smtClean="0"/>
              <a:t>Sherman L. (1992). “Attacking crime: police and crime control.” Crime and Justice 15: 159-230</a:t>
            </a:r>
          </a:p>
          <a:p>
            <a:pPr marL="0" indent="0" algn="ctr">
              <a:buNone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7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Random Allocation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69086" cy="5439229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Random Allocation within </a:t>
            </a:r>
            <a:r>
              <a:rPr lang="en-GB" sz="3000" dirty="0" smtClean="0"/>
              <a:t>6 Districts in Sacramento,          of </a:t>
            </a:r>
            <a:r>
              <a:rPr lang="en-GB" sz="3000" dirty="0" smtClean="0">
                <a:solidFill>
                  <a:srgbClr val="FFFF00"/>
                </a:solidFill>
              </a:rPr>
              <a:t>421</a:t>
            </a:r>
            <a:r>
              <a:rPr lang="en-GB" sz="3000" dirty="0" smtClean="0"/>
              <a:t> </a:t>
            </a:r>
            <a:r>
              <a:rPr lang="en-GB" sz="3000" dirty="0" smtClean="0">
                <a:solidFill>
                  <a:srgbClr val="FFFF00"/>
                </a:solidFill>
              </a:rPr>
              <a:t>eligible</a:t>
            </a:r>
            <a:r>
              <a:rPr lang="en-GB" sz="3000" dirty="0" smtClean="0"/>
              <a:t> </a:t>
            </a:r>
            <a:r>
              <a:rPr lang="en-GB" sz="3000" dirty="0" smtClean="0">
                <a:solidFill>
                  <a:srgbClr val="FFFF00"/>
                </a:solidFill>
              </a:rPr>
              <a:t>recruiters</a:t>
            </a:r>
          </a:p>
          <a:p>
            <a:endParaRPr lang="en-GB" sz="3000" dirty="0"/>
          </a:p>
          <a:p>
            <a:pPr lvl="1"/>
            <a:r>
              <a:rPr lang="en-US" sz="2900" b="1" dirty="0"/>
              <a:t>206 Prolific Offenders – Treatment </a:t>
            </a:r>
            <a:r>
              <a:rPr lang="en-US" sz="2900" b="1" dirty="0" smtClean="0"/>
              <a:t>Group</a:t>
            </a:r>
          </a:p>
          <a:p>
            <a:pPr lvl="2"/>
            <a:r>
              <a:rPr lang="en-US" sz="2700" dirty="0" smtClean="0"/>
              <a:t>(Associated with 991 Recruits)</a:t>
            </a:r>
            <a:endParaRPr lang="en-US" sz="2700" dirty="0"/>
          </a:p>
          <a:p>
            <a:pPr lvl="1"/>
            <a:endParaRPr lang="en-US" sz="2900" b="1" dirty="0"/>
          </a:p>
          <a:p>
            <a:pPr lvl="1"/>
            <a:r>
              <a:rPr lang="en-US" sz="2900" b="1" dirty="0"/>
              <a:t>215 Prolific Offenders – Control Group</a:t>
            </a:r>
          </a:p>
          <a:p>
            <a:pPr lvl="2"/>
            <a:r>
              <a:rPr lang="en-US" sz="2700" dirty="0" smtClean="0"/>
              <a:t>(Associated with 1,014 Recruits)</a:t>
            </a:r>
            <a:endParaRPr lang="en-US" sz="2700" dirty="0"/>
          </a:p>
          <a:p>
            <a:endParaRPr lang="en-GB" sz="3000" dirty="0" smtClean="0"/>
          </a:p>
          <a:p>
            <a:endParaRPr lang="en-GB" sz="3000" dirty="0"/>
          </a:p>
          <a:p>
            <a:r>
              <a:rPr lang="en-US" sz="2900" dirty="0" smtClean="0"/>
              <a:t>baseline comparability in terms of arrests, recruit count, age of co-offender and total n co-offender - none of the t-tests were statistically significant at p &lt; .1</a:t>
            </a:r>
            <a:endParaRPr lang="en-GB" sz="2900" dirty="0" smtClean="0"/>
          </a:p>
        </p:txBody>
      </p:sp>
    </p:spTree>
    <p:extLst>
      <p:ext uri="{BB962C8B-B14F-4D97-AF65-F5344CB8AC3E}">
        <p14:creationId xmlns:p14="http://schemas.microsoft.com/office/powerpoint/2010/main" val="12370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(very) Preliminary Results – Arrests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267216"/>
              </p:ext>
            </p:extLst>
          </p:nvPr>
        </p:nvGraphicFramePr>
        <p:xfrm>
          <a:off x="0" y="1417638"/>
          <a:ext cx="8969829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20493902">
            <a:off x="864415" y="2496216"/>
            <a:ext cx="3603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D = -</a:t>
            </a:r>
            <a:r>
              <a:rPr lang="en-GB" sz="2200" b="1" dirty="0" smtClean="0"/>
              <a:t>0.9 {CI </a:t>
            </a:r>
            <a:r>
              <a:rPr lang="en-GB" sz="2200" b="1" dirty="0"/>
              <a:t>= </a:t>
            </a:r>
            <a:r>
              <a:rPr lang="en-GB" sz="2200" b="1" dirty="0" smtClean="0"/>
              <a:t>(-1.7)-(-0.1)}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424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497554"/>
              </p:ext>
            </p:extLst>
          </p:nvPr>
        </p:nvGraphicFramePr>
        <p:xfrm>
          <a:off x="246742" y="1417639"/>
          <a:ext cx="8440057" cy="522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(very) Preliminary Results – Charges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93902">
            <a:off x="951501" y="2554274"/>
            <a:ext cx="3603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D = -</a:t>
            </a:r>
            <a:r>
              <a:rPr lang="en-GB" sz="2200" b="1" dirty="0" smtClean="0"/>
              <a:t>0.6 {CI </a:t>
            </a:r>
            <a:r>
              <a:rPr lang="en-GB" sz="2200" b="1" dirty="0"/>
              <a:t>= </a:t>
            </a:r>
            <a:r>
              <a:rPr lang="en-GB" sz="2200" b="1" dirty="0" smtClean="0"/>
              <a:t>(-0.9)-(-0.3)}</a:t>
            </a:r>
            <a:endParaRPr lang="en-GB" sz="2200" b="1" dirty="0"/>
          </a:p>
        </p:txBody>
      </p:sp>
      <p:sp>
        <p:nvSpPr>
          <p:cNvPr id="9" name="TextBox 4"/>
          <p:cNvSpPr txBox="1"/>
          <p:nvPr/>
        </p:nvSpPr>
        <p:spPr>
          <a:xfrm rot="20493902">
            <a:off x="4816820" y="3956149"/>
            <a:ext cx="3603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/>
              <a:t>D = -</a:t>
            </a:r>
            <a:r>
              <a:rPr lang="en-GB" sz="2200" b="1" dirty="0" smtClean="0"/>
              <a:t>0.2 {CI </a:t>
            </a:r>
            <a:r>
              <a:rPr lang="en-GB" sz="2200" b="1" dirty="0"/>
              <a:t>= </a:t>
            </a:r>
            <a:r>
              <a:rPr lang="en-GB" sz="2200" b="1" dirty="0" smtClean="0"/>
              <a:t>(-0.5)-(0.2)}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391866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903" y="3265729"/>
            <a:ext cx="8292663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“Typhoid </a:t>
            </a:r>
            <a:r>
              <a:rPr lang="en-US" dirty="0">
                <a:latin typeface="+mn-lt"/>
              </a:rPr>
              <a:t>Offenders</a:t>
            </a:r>
            <a:r>
              <a:rPr lang="en-US" dirty="0" smtClean="0">
                <a:latin typeface="+mn-lt"/>
              </a:rPr>
              <a:t>”:</a:t>
            </a:r>
            <a:br>
              <a:rPr lang="en-US" dirty="0" smtClean="0">
                <a:latin typeface="+mn-lt"/>
              </a:rPr>
            </a:b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 smtClean="0">
                <a:latin typeface="+mn-lt"/>
              </a:rPr>
              <a:t>Targeting, Tracking and Testing Criminal Recruiters and Recruits  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442" y="6022430"/>
            <a:ext cx="5898524" cy="6069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Ashley Englefield 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Cantab.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 &amp; Dr Barak Ariel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6" descr="http://historyofscience.com/G2I/timeline/images/cambridge_university_cr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75" y="228024"/>
            <a:ext cx="1527687" cy="19183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3557"/>
            <a:ext cx="2032438" cy="204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8704" y="4414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6th International Conference on </a:t>
            </a:r>
            <a:r>
              <a:rPr lang="en-GB" sz="2800" dirty="0" smtClean="0">
                <a:solidFill>
                  <a:prstClr val="white"/>
                </a:solidFill>
              </a:rPr>
              <a:t>Evidence-Based </a:t>
            </a:r>
            <a:r>
              <a:rPr lang="en-GB" sz="2800" dirty="0">
                <a:solidFill>
                  <a:prstClr val="white"/>
                </a:solidFill>
              </a:rPr>
              <a:t>Policing</a:t>
            </a:r>
          </a:p>
        </p:txBody>
      </p:sp>
    </p:spTree>
    <p:extLst>
      <p:ext uri="{BB962C8B-B14F-4D97-AF65-F5344CB8AC3E}">
        <p14:creationId xmlns:p14="http://schemas.microsoft.com/office/powerpoint/2010/main" val="754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Criminal Recruiters and Recruits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8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If we could identify high-rate offenders who recruited a large number of persons into committing delinquent acts or who had a substantial effect on the individual crime rates of a large number of offenders, </a:t>
            </a:r>
            <a:r>
              <a:rPr lang="en-US" sz="2800" i="1" dirty="0" smtClean="0">
                <a:solidFill>
                  <a:srgbClr val="FFFF00"/>
                </a:solidFill>
              </a:rPr>
              <a:t>then these offender recruiters might be targeted for special treatment</a:t>
            </a:r>
            <a:r>
              <a:rPr lang="en-US" sz="2800" i="1" dirty="0" smtClean="0"/>
              <a:t>.”</a:t>
            </a:r>
            <a:r>
              <a:rPr lang="en-US" sz="2800" i="1" strike="sngStrike" dirty="0" smtClean="0"/>
              <a:t> 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1600" dirty="0" smtClean="0"/>
              <a:t>Reiss</a:t>
            </a:r>
            <a:r>
              <a:rPr lang="en-US" sz="1600" dirty="0"/>
              <a:t>, </a:t>
            </a:r>
            <a:r>
              <a:rPr lang="en-US" sz="1600" dirty="0" err="1"/>
              <a:t>A.J</a:t>
            </a:r>
            <a:r>
              <a:rPr lang="en-US" sz="1600" dirty="0"/>
              <a:t>., (1988) </a:t>
            </a:r>
            <a:r>
              <a:rPr lang="en-US" sz="1600" dirty="0" smtClean="0"/>
              <a:t>“Co-Offending </a:t>
            </a:r>
            <a:r>
              <a:rPr lang="en-US" sz="1600" dirty="0"/>
              <a:t>and Criminal Careers</a:t>
            </a:r>
            <a:r>
              <a:rPr lang="en-US" sz="1600" dirty="0" smtClean="0"/>
              <a:t>’,” </a:t>
            </a:r>
            <a:r>
              <a:rPr lang="en-US" sz="1600" i="1" dirty="0" smtClean="0"/>
              <a:t>Crime </a:t>
            </a:r>
            <a:r>
              <a:rPr lang="en-US" sz="1600" i="1" dirty="0"/>
              <a:t>and </a:t>
            </a:r>
            <a:r>
              <a:rPr lang="en-US" sz="1600" i="1" dirty="0" smtClean="0"/>
              <a:t>Justice </a:t>
            </a:r>
            <a:r>
              <a:rPr lang="en-US" sz="1600" dirty="0" smtClean="0"/>
              <a:t>10: 117-170</a:t>
            </a:r>
            <a:r>
              <a:rPr lang="en-US" sz="1600" u="sng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7718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Evidence on Recruiters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5" y="1568668"/>
            <a:ext cx="8529145" cy="544698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Elaborate body of evidence on co-offenders and criminal networks</a:t>
            </a:r>
          </a:p>
          <a:p>
            <a:pPr lvl="1">
              <a:buFontTx/>
              <a:buChar char="-"/>
            </a:pPr>
            <a:r>
              <a:rPr lang="en-GB" dirty="0" err="1"/>
              <a:t>McGloin</a:t>
            </a:r>
            <a:r>
              <a:rPr lang="en-GB" dirty="0"/>
              <a:t> &amp; </a:t>
            </a:r>
            <a:r>
              <a:rPr lang="en-GB" dirty="0" err="1"/>
              <a:t>Piquero</a:t>
            </a:r>
            <a:r>
              <a:rPr lang="en-GB" dirty="0"/>
              <a:t> (2010</a:t>
            </a:r>
            <a:r>
              <a:rPr lang="en-GB" dirty="0" smtClean="0"/>
              <a:t>); </a:t>
            </a:r>
            <a:r>
              <a:rPr lang="en-GB" dirty="0"/>
              <a:t>Carrington (2009 </a:t>
            </a:r>
            <a:r>
              <a:rPr lang="en-GB" dirty="0" smtClean="0"/>
              <a:t>); </a:t>
            </a:r>
            <a:r>
              <a:rPr lang="en-GB" dirty="0" err="1" smtClean="0"/>
              <a:t>Xu</a:t>
            </a:r>
            <a:r>
              <a:rPr lang="en-GB" dirty="0" smtClean="0"/>
              <a:t> &amp; Chen (2005); </a:t>
            </a:r>
            <a:r>
              <a:rPr lang="en-GB" dirty="0" err="1" smtClean="0"/>
              <a:t>Bruinsma</a:t>
            </a:r>
            <a:r>
              <a:rPr lang="en-GB" dirty="0" smtClean="0"/>
              <a:t> &amp; </a:t>
            </a:r>
            <a:r>
              <a:rPr lang="en-GB" dirty="0" err="1" smtClean="0"/>
              <a:t>Bernasco</a:t>
            </a:r>
            <a:r>
              <a:rPr lang="en-GB" dirty="0" smtClean="0"/>
              <a:t> (2004); </a:t>
            </a:r>
            <a:r>
              <a:rPr lang="en-GB" dirty="0"/>
              <a:t>Sparrow (1991); </a:t>
            </a:r>
            <a:r>
              <a:rPr lang="en-GB" dirty="0" smtClean="0"/>
              <a:t> Reiss </a:t>
            </a:r>
            <a:r>
              <a:rPr lang="en-GB" dirty="0"/>
              <a:t>(1988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  <a:p>
            <a:r>
              <a:rPr lang="en-GB" b="1" dirty="0" smtClean="0">
                <a:solidFill>
                  <a:srgbClr val="FFFF00"/>
                </a:solidFill>
              </a:rPr>
              <a:t>Growing yet limited research on Recruiters/ Influential Nods/ Centrality</a:t>
            </a:r>
          </a:p>
          <a:p>
            <a:pPr lvl="1"/>
            <a:r>
              <a:rPr lang="en-US" dirty="0" err="1" smtClean="0"/>
              <a:t>Sarnecki</a:t>
            </a:r>
            <a:r>
              <a:rPr lang="en-US" dirty="0" smtClean="0"/>
              <a:t> (1990)</a:t>
            </a:r>
            <a:endParaRPr lang="en-GB" dirty="0"/>
          </a:p>
          <a:p>
            <a:pPr lvl="1"/>
            <a:r>
              <a:rPr lang="en-US" dirty="0"/>
              <a:t>Reiss and Farrington (1991)  </a:t>
            </a:r>
          </a:p>
          <a:p>
            <a:pPr lvl="1"/>
            <a:r>
              <a:rPr lang="en-US" dirty="0" err="1" smtClean="0"/>
              <a:t>Warr</a:t>
            </a:r>
            <a:r>
              <a:rPr lang="en-US" dirty="0" smtClean="0"/>
              <a:t> </a:t>
            </a:r>
            <a:r>
              <a:rPr lang="en-US" dirty="0"/>
              <a:t>(1996)</a:t>
            </a:r>
            <a:endParaRPr lang="en-GB" dirty="0"/>
          </a:p>
          <a:p>
            <a:pPr lvl="1"/>
            <a:r>
              <a:rPr lang="en-US" dirty="0"/>
              <a:t>Farrington and van </a:t>
            </a:r>
            <a:r>
              <a:rPr lang="en-US" dirty="0" err="1" smtClean="0"/>
              <a:t>Mastrigt</a:t>
            </a:r>
            <a:r>
              <a:rPr lang="en-US" dirty="0" smtClean="0"/>
              <a:t> </a:t>
            </a:r>
            <a:r>
              <a:rPr lang="en-US" dirty="0"/>
              <a:t>(2011</a:t>
            </a:r>
            <a:r>
              <a:rPr lang="en-US" dirty="0" smtClean="0"/>
              <a:t>)</a:t>
            </a:r>
            <a:endParaRPr lang="en-GB" dirty="0"/>
          </a:p>
          <a:p>
            <a:pPr lvl="1"/>
            <a:r>
              <a:rPr lang="en-GB" dirty="0" err="1"/>
              <a:t>Tayebi</a:t>
            </a:r>
            <a:r>
              <a:rPr lang="en-GB" dirty="0"/>
              <a:t> et al (2011)</a:t>
            </a:r>
            <a:endParaRPr lang="en-US" dirty="0"/>
          </a:p>
          <a:p>
            <a:pPr lvl="1"/>
            <a:r>
              <a:rPr lang="en-US" dirty="0" err="1" smtClean="0"/>
              <a:t>McGloin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Nguyen (2012)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4124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Definition of Recruiters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0" y="1647489"/>
            <a:ext cx="9002110" cy="5368165"/>
          </a:xfrm>
        </p:spPr>
        <p:txBody>
          <a:bodyPr>
            <a:noAutofit/>
          </a:bodyPr>
          <a:lstStyle/>
          <a:p>
            <a:pPr marL="442913" lvl="1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 (Body)"/>
              </a:rPr>
              <a:t>“</a:t>
            </a:r>
            <a:r>
              <a:rPr lang="en-US" sz="2600" i="1" dirty="0" smtClean="0">
                <a:latin typeface="Calibri (Body)"/>
              </a:rPr>
              <a:t>Responsible </a:t>
            </a:r>
            <a:r>
              <a:rPr lang="en-US" sz="2600" i="1" dirty="0">
                <a:latin typeface="Calibri (Body)"/>
              </a:rPr>
              <a:t>for introducing individuals into a pattern of repeated criminal </a:t>
            </a:r>
            <a:r>
              <a:rPr lang="en-US" sz="2600" i="1" dirty="0" smtClean="0">
                <a:latin typeface="Calibri (Body)"/>
              </a:rPr>
              <a:t>behavior</a:t>
            </a:r>
            <a:r>
              <a:rPr lang="en-US" sz="2600" dirty="0" smtClean="0">
                <a:latin typeface="Calibri (Body)"/>
              </a:rPr>
              <a:t>” (Reiss &amp; Farrington 1991)</a:t>
            </a:r>
            <a:endParaRPr lang="en-US" sz="2600" dirty="0">
              <a:latin typeface="Calibri (Body)"/>
            </a:endParaRPr>
          </a:p>
          <a:p>
            <a:pPr marL="442913" lvl="1" indent="-342900">
              <a:buFont typeface="Wingdings" pitchFamily="2" charset="2"/>
              <a:buChar char="§"/>
            </a:pPr>
            <a:endParaRPr lang="en-US" sz="2600" dirty="0" smtClean="0">
              <a:latin typeface="Calibri (Body)"/>
            </a:endParaRPr>
          </a:p>
          <a:p>
            <a:pPr marL="442913" lvl="1" indent="-342900">
              <a:buFont typeface="Wingdings" pitchFamily="2" charset="2"/>
              <a:buChar char="§"/>
            </a:pPr>
            <a:r>
              <a:rPr lang="en-GB" sz="2600" i="1" dirty="0" smtClean="0">
                <a:latin typeface="Calibri (Body)"/>
              </a:rPr>
              <a:t>“Instigation </a:t>
            </a:r>
            <a:r>
              <a:rPr lang="en-GB" sz="2600" i="1" dirty="0">
                <a:latin typeface="Calibri (Body)"/>
              </a:rPr>
              <a:t>of </a:t>
            </a:r>
            <a:r>
              <a:rPr lang="en-GB" sz="2600" i="1" dirty="0" smtClean="0">
                <a:latin typeface="Calibri (Body)"/>
              </a:rPr>
              <a:t>co-offending” </a:t>
            </a:r>
            <a:r>
              <a:rPr lang="en-GB" sz="2600" dirty="0" smtClean="0">
                <a:latin typeface="Calibri (Body)"/>
              </a:rPr>
              <a:t>(</a:t>
            </a:r>
            <a:r>
              <a:rPr lang="en-GB" sz="2600" dirty="0" err="1" smtClean="0">
                <a:latin typeface="Calibri (Body)"/>
              </a:rPr>
              <a:t>McGloin</a:t>
            </a:r>
            <a:r>
              <a:rPr lang="en-GB" sz="2600" dirty="0" smtClean="0">
                <a:latin typeface="Calibri (Body)"/>
              </a:rPr>
              <a:t> &amp; </a:t>
            </a:r>
            <a:r>
              <a:rPr lang="en-US" sz="2600" dirty="0">
                <a:latin typeface="Calibri (Body)"/>
              </a:rPr>
              <a:t>Nguyen </a:t>
            </a:r>
            <a:r>
              <a:rPr lang="en-US" sz="2600" dirty="0" smtClean="0">
                <a:latin typeface="Calibri (Body)"/>
              </a:rPr>
              <a:t>2012)</a:t>
            </a:r>
            <a:endParaRPr lang="en-US" sz="2600" dirty="0">
              <a:latin typeface="Calibri (Body)"/>
            </a:endParaRPr>
          </a:p>
          <a:p>
            <a:pPr marL="442913" lvl="1" indent="-342900">
              <a:buFont typeface="Wingdings" pitchFamily="2" charset="2"/>
              <a:buChar char="§"/>
            </a:pPr>
            <a:endParaRPr lang="en-GB" sz="2600" dirty="0" smtClean="0">
              <a:latin typeface="Calibri (Body)"/>
            </a:endParaRPr>
          </a:p>
          <a:p>
            <a:pPr marL="442913" lvl="1" indent="-342900">
              <a:buFont typeface="Wingdings" pitchFamily="2" charset="2"/>
              <a:buChar char="§"/>
            </a:pPr>
            <a:r>
              <a:rPr lang="en-GB" sz="2600" dirty="0" smtClean="0">
                <a:latin typeface="Calibri (Body)"/>
              </a:rPr>
              <a:t>Operationally </a:t>
            </a:r>
            <a:r>
              <a:rPr lang="en-GB" sz="2600" dirty="0">
                <a:latin typeface="Calibri (Body)"/>
              </a:rPr>
              <a:t>defined </a:t>
            </a:r>
            <a:r>
              <a:rPr lang="en-GB" sz="2600" dirty="0" smtClean="0">
                <a:latin typeface="Calibri (Body)"/>
              </a:rPr>
              <a:t>as </a:t>
            </a:r>
            <a:r>
              <a:rPr lang="en-US" sz="2600" dirty="0" smtClean="0">
                <a:latin typeface="Calibri (Body)"/>
              </a:rPr>
              <a:t>(Farrington and </a:t>
            </a:r>
            <a:r>
              <a:rPr lang="en-US" sz="2600" dirty="0" err="1">
                <a:latin typeface="Calibri (Body)"/>
              </a:rPr>
              <a:t>Mastrigt</a:t>
            </a:r>
            <a:r>
              <a:rPr lang="en-US" sz="2600" dirty="0">
                <a:latin typeface="Calibri (Body)"/>
              </a:rPr>
              <a:t> 2011</a:t>
            </a:r>
            <a:r>
              <a:rPr lang="en-GB" sz="2600" dirty="0" smtClean="0">
                <a:latin typeface="Calibri (Body)"/>
              </a:rPr>
              <a:t>):</a:t>
            </a:r>
          </a:p>
          <a:p>
            <a:pPr marL="1166813" lvl="3" indent="-725488">
              <a:buAutoNum type="alphaLcParenBoth"/>
              <a:tabLst>
                <a:tab pos="361950" algn="l"/>
              </a:tabLst>
            </a:pPr>
            <a:r>
              <a:rPr lang="en-GB" sz="2400" dirty="0" smtClean="0">
                <a:solidFill>
                  <a:srgbClr val="FFFF00"/>
                </a:solidFill>
                <a:latin typeface="Calibri (Body)"/>
              </a:rPr>
              <a:t>“</a:t>
            </a:r>
            <a:r>
              <a:rPr lang="en-GB" sz="2400" dirty="0">
                <a:solidFill>
                  <a:srgbClr val="FFFF00"/>
                </a:solidFill>
                <a:latin typeface="Calibri (Body)"/>
              </a:rPr>
              <a:t>prolific offenders”, having </a:t>
            </a:r>
            <a:r>
              <a:rPr lang="en-GB" sz="2400" dirty="0" smtClean="0">
                <a:solidFill>
                  <a:srgbClr val="FFFF00"/>
                </a:solidFill>
                <a:latin typeface="Calibri (Body)"/>
              </a:rPr>
              <a:t>10+ offenses </a:t>
            </a:r>
            <a:r>
              <a:rPr lang="en-GB" sz="2400" dirty="0">
                <a:solidFill>
                  <a:srgbClr val="FFFF00"/>
                </a:solidFill>
                <a:latin typeface="Calibri (Body)"/>
              </a:rPr>
              <a:t>in </a:t>
            </a:r>
            <a:r>
              <a:rPr lang="en-GB" sz="2400" dirty="0" smtClean="0">
                <a:solidFill>
                  <a:srgbClr val="FFFF00"/>
                </a:solidFill>
                <a:latin typeface="Calibri (Body)"/>
              </a:rPr>
              <a:t>36 </a:t>
            </a:r>
            <a:r>
              <a:rPr lang="en-GB" sz="2400" dirty="0">
                <a:solidFill>
                  <a:srgbClr val="FFFF00"/>
                </a:solidFill>
                <a:latin typeface="Calibri (Body)"/>
              </a:rPr>
              <a:t>months; </a:t>
            </a:r>
            <a:endParaRPr lang="en-GB" sz="2400" dirty="0" smtClean="0">
              <a:solidFill>
                <a:srgbClr val="FFFF00"/>
              </a:solidFill>
              <a:latin typeface="Calibri (Body)"/>
            </a:endParaRPr>
          </a:p>
          <a:p>
            <a:pPr marL="1166813" lvl="3" indent="-725488">
              <a:buAutoNum type="alphaLcParenBoth"/>
              <a:tabLst>
                <a:tab pos="361950" algn="l"/>
              </a:tabLst>
            </a:pPr>
            <a:r>
              <a:rPr lang="en-GB" sz="2400" dirty="0" smtClean="0">
                <a:solidFill>
                  <a:srgbClr val="FFFF00"/>
                </a:solidFill>
                <a:latin typeface="Calibri (Body)"/>
              </a:rPr>
              <a:t>At least 5 co-offenders  </a:t>
            </a:r>
          </a:p>
          <a:p>
            <a:pPr marL="1166813" lvl="3" indent="-725488">
              <a:buAutoNum type="alphaLcParenBoth"/>
              <a:tabLst>
                <a:tab pos="361950" algn="l"/>
              </a:tabLst>
            </a:pPr>
            <a:r>
              <a:rPr lang="en-GB" sz="2400" dirty="0" smtClean="0">
                <a:solidFill>
                  <a:srgbClr val="FFFF00"/>
                </a:solidFill>
                <a:latin typeface="Calibri (Body)"/>
              </a:rPr>
              <a:t>at </a:t>
            </a:r>
            <a:r>
              <a:rPr lang="en-GB" sz="2400" dirty="0">
                <a:solidFill>
                  <a:srgbClr val="FFFF00"/>
                </a:solidFill>
                <a:latin typeface="Calibri (Body)"/>
              </a:rPr>
              <a:t>least 51% of </a:t>
            </a:r>
            <a:r>
              <a:rPr lang="en-GB" sz="2400" dirty="0" smtClean="0">
                <a:solidFill>
                  <a:srgbClr val="FFFF00"/>
                </a:solidFill>
                <a:latin typeface="Calibri (Body)"/>
              </a:rPr>
              <a:t>co-offenders younger </a:t>
            </a:r>
            <a:r>
              <a:rPr lang="en-GB" sz="2400" dirty="0">
                <a:solidFill>
                  <a:srgbClr val="FFFF00"/>
                </a:solidFill>
                <a:latin typeface="Calibri (Body)"/>
              </a:rPr>
              <a:t>than </a:t>
            </a:r>
            <a:r>
              <a:rPr lang="en-GB" sz="2400" dirty="0" smtClean="0">
                <a:solidFill>
                  <a:srgbClr val="FFFF00"/>
                </a:solidFill>
                <a:latin typeface="Calibri (Body)"/>
              </a:rPr>
              <a:t>themselves</a:t>
            </a:r>
          </a:p>
          <a:p>
            <a:pPr marL="400050" lvl="1" indent="0">
              <a:buNone/>
              <a:tabLst>
                <a:tab pos="36195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Calibri (Body)"/>
              </a:rPr>
              <a:t>				</a:t>
            </a:r>
            <a:endParaRPr lang="en-US" sz="2400" dirty="0">
              <a:solidFill>
                <a:srgbClr val="FFFF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2522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Recruiters and Recruits in Sacramento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241245"/>
            <a:ext cx="7457089" cy="6348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Sacramento Police Department Data</a:t>
            </a:r>
            <a:endParaRPr lang="en-US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966"/>
            <a:ext cx="8229600" cy="46624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2004 - 2012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80,245 </a:t>
            </a:r>
            <a:r>
              <a:rPr lang="en-US" dirty="0" smtClean="0">
                <a:latin typeface="+mn-lt"/>
              </a:rPr>
              <a:t>persons arrested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53,268 persons arrested </a:t>
            </a:r>
            <a:r>
              <a:rPr lang="en-US" dirty="0" smtClean="0"/>
              <a:t>only once </a:t>
            </a:r>
            <a:r>
              <a:rPr lang="en-US" dirty="0"/>
              <a:t>(66%)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112,963 instances of solo arrest (88%)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128,629 cases where an arrest was made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251,285 </a:t>
            </a:r>
            <a:r>
              <a:rPr lang="en-US" dirty="0" smtClean="0">
                <a:latin typeface="+mn-lt"/>
              </a:rPr>
              <a:t>distinct charges</a:t>
            </a:r>
          </a:p>
        </p:txBody>
      </p:sp>
    </p:spTree>
    <p:extLst>
      <p:ext uri="{BB962C8B-B14F-4D97-AF65-F5344CB8AC3E}">
        <p14:creationId xmlns:p14="http://schemas.microsoft.com/office/powerpoint/2010/main" val="17225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04"/>
            <a:ext cx="8229600" cy="72891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Co-Offending Rates</a:t>
            </a:r>
            <a:endParaRPr lang="en-US" sz="40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38549"/>
              </p:ext>
            </p:extLst>
          </p:nvPr>
        </p:nvGraphicFramePr>
        <p:xfrm>
          <a:off x="863600" y="1264955"/>
          <a:ext cx="7097358" cy="52978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4631"/>
                <a:gridCol w="1880169"/>
                <a:gridCol w="2982558"/>
              </a:tblGrid>
              <a:tr h="5933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CRIME CLASS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GB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CRIME %</a:t>
                      </a:r>
                      <a:endParaRPr lang="en-GB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n-GB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WITHIN CRIME CATEGORY</a:t>
                      </a:r>
                      <a:endParaRPr lang="en-GB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SCHOOL OFFENSE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0.39%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28.03%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ROBBERY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2.56%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24.53%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HOMICIDE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0.30%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21.50%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5.78%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20.24%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MUNICIPAL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1.76%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15.84%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PROPERTY CRIME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3.86%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14.72%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0.20%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14.51%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ALCOHOL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1.08%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13.23%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PUBLIC ORDER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4.93%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12.41%</a:t>
                      </a:r>
                    </a:p>
                  </a:txBody>
                  <a:tcPr marL="9525" marR="9525" marT="9525" marB="0" anchor="b"/>
                </a:tc>
              </a:tr>
              <a:tr h="44348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GRAND</a:t>
                      </a:r>
                      <a:r>
                        <a:rPr lang="en-GB" sz="20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MEAN</a:t>
                      </a:r>
                      <a:endParaRPr lang="en-GB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----------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11.89%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2527</TotalTime>
  <Words>1052</Words>
  <Application>Microsoft Office PowerPoint</Application>
  <PresentationFormat>On-screen Show (4:3)</PresentationFormat>
  <Paragraphs>240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Black</vt:lpstr>
      <vt:lpstr>“Typhoid Offenders”:  Targeting, Tracking and Testing Criminal Recruiters and Recruits  </vt:lpstr>
      <vt:lpstr>PowerPoint Presentation</vt:lpstr>
      <vt:lpstr>Criminal Recruiters and Recruits</vt:lpstr>
      <vt:lpstr>Criminal Recruiters and Recruits</vt:lpstr>
      <vt:lpstr>Evidence on Recruiters </vt:lpstr>
      <vt:lpstr>Definition of Recruiters </vt:lpstr>
      <vt:lpstr>Recruiters and Recruits in Sacramento</vt:lpstr>
      <vt:lpstr>Sacramento Police Department Data</vt:lpstr>
      <vt:lpstr>Co-Offending Rates</vt:lpstr>
      <vt:lpstr>Searching for Recruiters &amp; Recruits in SPD </vt:lpstr>
      <vt:lpstr>Recruiters / Recruits Found</vt:lpstr>
      <vt:lpstr>Recruiters (N= 1,092)</vt:lpstr>
      <vt:lpstr>Percent of Cases with a Recruiter (Within Crime Categories)</vt:lpstr>
      <vt:lpstr>Recruiters’ Involvement in Crime (Charges)</vt:lpstr>
      <vt:lpstr>Recruiters’ Involvement in Crime  (arrests)</vt:lpstr>
      <vt:lpstr>Recruits (N=4,157)</vt:lpstr>
      <vt:lpstr>Recruits’ Involvement in Crime  (arrests)</vt:lpstr>
      <vt:lpstr>PowerPoint Presentation</vt:lpstr>
      <vt:lpstr>Network Analysis  (“small world” topology; Watts &amp; Strogatz 1998)</vt:lpstr>
      <vt:lpstr>Network Analysis </vt:lpstr>
      <vt:lpstr>Network Analysis </vt:lpstr>
      <vt:lpstr>Network Analysis</vt:lpstr>
      <vt:lpstr>Network Analysis </vt:lpstr>
      <vt:lpstr>Network Analysis </vt:lpstr>
      <vt:lpstr>PowerPoint Presentation</vt:lpstr>
      <vt:lpstr>NSA – ‘PRISM’</vt:lpstr>
      <vt:lpstr>PowerPoint Presentation</vt:lpstr>
      <vt:lpstr>Can We Effect Recruits by Targeting Their Recruiters?</vt:lpstr>
      <vt:lpstr>Intervention</vt:lpstr>
      <vt:lpstr>Random Allocation</vt:lpstr>
      <vt:lpstr>(very) Preliminary Results – Arrests</vt:lpstr>
      <vt:lpstr>(very) Preliminary Results – Charges</vt:lpstr>
      <vt:lpstr>“Typhoid Offenders”:  Targeting, Tracking and Testing Criminal Recruiters and Recruits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e</dc:creator>
  <cp:lastModifiedBy>Lucinda Bowditch</cp:lastModifiedBy>
  <cp:revision>257</cp:revision>
  <dcterms:created xsi:type="dcterms:W3CDTF">2012-05-27T05:25:10Z</dcterms:created>
  <dcterms:modified xsi:type="dcterms:W3CDTF">2013-07-23T07:20:05Z</dcterms:modified>
</cp:coreProperties>
</file>