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96" r:id="rId3"/>
    <p:sldId id="391" r:id="rId4"/>
    <p:sldId id="348" r:id="rId5"/>
    <p:sldId id="393" r:id="rId6"/>
    <p:sldId id="369" r:id="rId7"/>
    <p:sldId id="371" r:id="rId8"/>
    <p:sldId id="352" r:id="rId9"/>
    <p:sldId id="405" r:id="rId10"/>
    <p:sldId id="387" r:id="rId11"/>
    <p:sldId id="355" r:id="rId12"/>
    <p:sldId id="374" r:id="rId13"/>
    <p:sldId id="375" r:id="rId14"/>
    <p:sldId id="382" r:id="rId15"/>
    <p:sldId id="384" r:id="rId16"/>
    <p:sldId id="395" r:id="rId17"/>
    <p:sldId id="358" r:id="rId18"/>
    <p:sldId id="400" r:id="rId19"/>
    <p:sldId id="390" r:id="rId20"/>
    <p:sldId id="403" r:id="rId21"/>
    <p:sldId id="398" r:id="rId22"/>
    <p:sldId id="402" r:id="rId23"/>
    <p:sldId id="349" r:id="rId24"/>
    <p:sldId id="399" r:id="rId25"/>
    <p:sldId id="404" r:id="rId26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FF00"/>
    <a:srgbClr val="CC0000"/>
    <a:srgbClr val="0000FF"/>
    <a:srgbClr val="669900"/>
    <a:srgbClr val="CCFF66"/>
    <a:srgbClr val="80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4737" autoAdjust="0"/>
  </p:normalViewPr>
  <p:slideViewPr>
    <p:cSldViewPr>
      <p:cViewPr>
        <p:scale>
          <a:sx n="66" d="100"/>
          <a:sy n="66" d="100"/>
        </p:scale>
        <p:origin x="-48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4AFD20-F6E9-47DB-BC5D-4F40B91D424F}" type="datetimeFigureOut">
              <a:rPr lang="en-GB"/>
              <a:pPr>
                <a:defRPr/>
              </a:pPr>
              <a:t>04/07/2011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F94074-DDCC-493C-9759-2606910878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1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03B8C4-A82C-481F-87E2-84041F36F2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17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44A1B-1A31-42C0-AB4A-499155CEC981}" type="slidenum">
              <a:rPr lang="en-GB" smtClean="0"/>
              <a:pPr>
                <a:defRPr/>
              </a:pPr>
              <a:t>1</a:t>
            </a:fld>
            <a:endParaRPr lang="en-GB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7D39F-5F20-426A-A354-BEB62602F9D9}" type="slidenum">
              <a:rPr lang="en-GB" smtClean="0"/>
              <a:pPr>
                <a:defRPr/>
              </a:pPr>
              <a:t>5</a:t>
            </a:fld>
            <a:endParaRPr lang="en-GB" smtClean="0"/>
          </a:p>
        </p:txBody>
      </p:sp>
      <p:sp>
        <p:nvSpPr>
          <p:cNvPr id="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7790F-CF08-43F7-A688-D10B65BD9401}" type="slidenum">
              <a:rPr lang="en-GB" smtClean="0"/>
              <a:pPr>
                <a:defRPr/>
              </a:pPr>
              <a:t>11</a:t>
            </a:fld>
            <a:endParaRPr lang="en-GB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13288"/>
            <a:ext cx="5432425" cy="446881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24EA1D-6273-441F-BE9A-6B1CDB69DEBC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 explanation required!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78FA5-E487-4255-9AA6-42A22E193836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A7E843-E3FA-41F0-B22F-4CB1990DE441}" type="slidenum">
              <a:rPr lang="en-GB" smtClean="0"/>
              <a:pPr>
                <a:defRPr/>
              </a:pPr>
              <a:t>25</a:t>
            </a:fld>
            <a:endParaRPr lang="en-GB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7C13-2AC3-4E67-8F8E-B104AAD9C5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2349-903A-461D-8ACD-34DDFB9C40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D2606-693D-440D-89F4-3332EEC42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3BE7-012C-40BF-A5AB-8CDB7C0F32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6CBA-1A84-4BB2-9301-F6E47FC26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E656B-E5EC-4DAB-A6C7-F531F49B73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DE4A0-54A2-4066-9D4C-68554C8EE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931C-B167-498C-8B86-4F3AA5845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D53C-2E6B-4929-9D34-1AB473A88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E2251-D875-483D-B057-779C190B1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18DD3-33D8-4EA4-9A73-456BE201E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A6E9-BAEF-420C-888E-0D02968DE8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B7A5-B4D7-4D1E-ADF1-8416F9CBA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C240B-B179-44B5-8639-E55852E8E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BE022FE-AAAC-4020-B269-17E29B7CA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9.png"/><Relationship Id="rId4" Type="http://schemas.openxmlformats.org/officeDocument/2006/relationships/image" Target="../media/image31.jpeg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95288" y="260350"/>
            <a:ext cx="8496300" cy="6191250"/>
          </a:xfrm>
          <a:prstGeom prst="flowChartAlternateProcess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27088" y="1412875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en-GB" sz="5400" b="1" i="1">
                <a:solidFill>
                  <a:schemeClr val="accent2"/>
                </a:solidFill>
              </a:rPr>
              <a:t>‘Adapting the Blues’</a:t>
            </a:r>
            <a:endParaRPr lang="en-GB" sz="5400" b="1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852738"/>
            <a:ext cx="6400800" cy="1655762"/>
          </a:xfrm>
        </p:spPr>
        <p:txBody>
          <a:bodyPr lIns="0" tIns="0" rIns="0" bIns="0"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GB" sz="2400" b="1" dirty="0">
                <a:solidFill>
                  <a:srgbClr val="0099FF"/>
                </a:solidFill>
              </a:rPr>
              <a:t>Sir Denis O’Connor CBE QPM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400" dirty="0"/>
              <a:t>Her Majesty’s Chief Inspector of Constabulary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1800" dirty="0" smtClean="0">
              <a:latin typeface="+mj-lt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GB" sz="1800" b="1" dirty="0" smtClean="0">
                <a:latin typeface="+mj-lt"/>
              </a:rPr>
              <a:t>4</a:t>
            </a:r>
            <a:r>
              <a:rPr lang="en-GB" sz="1800" b="1" baseline="30000" dirty="0" smtClean="0">
                <a:latin typeface="+mj-lt"/>
              </a:rPr>
              <a:t>th</a:t>
            </a:r>
            <a:r>
              <a:rPr lang="en-GB" sz="1800" b="1" dirty="0" smtClean="0">
                <a:latin typeface="+mj-lt"/>
              </a:rPr>
              <a:t> July 2011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GB" sz="1800" dirty="0" smtClean="0">
                <a:latin typeface="+mj-lt"/>
              </a:rPr>
              <a:t>4</a:t>
            </a:r>
            <a:r>
              <a:rPr lang="en-GB" sz="1800" baseline="30000" dirty="0" smtClean="0">
                <a:latin typeface="+mj-lt"/>
              </a:rPr>
              <a:t>th</a:t>
            </a:r>
            <a:r>
              <a:rPr lang="en-GB" sz="1800" dirty="0" smtClean="0">
                <a:latin typeface="+mj-lt"/>
              </a:rPr>
              <a:t> International Evidence Based Policing Conference</a:t>
            </a:r>
            <a:endParaRPr lang="en-GB" sz="1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8437" name="Picture 5" descr="#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157788"/>
            <a:ext cx="2505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ambridge P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300663"/>
            <a:ext cx="411003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31888"/>
            <a:ext cx="8229600" cy="5392737"/>
          </a:xfrm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323850" y="333375"/>
            <a:ext cx="8496300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US / England &amp; Wales Crime trends 1981 – 2011</a:t>
            </a:r>
          </a:p>
        </p:txBody>
      </p:sp>
      <p:grpSp>
        <p:nvGrpSpPr>
          <p:cNvPr id="28676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8677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052513"/>
            <a:ext cx="8748712" cy="3400425"/>
          </a:xfrm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468313" y="4652963"/>
            <a:ext cx="78486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/>
              <a:t>Since 1997 crime spending has increased and overall crime has been reduced by 32% yet confidence in the government to stop crime is low. </a:t>
            </a:r>
          </a:p>
          <a:p>
            <a:pPr eaLnBrk="0" hangingPunct="0">
              <a:spcBef>
                <a:spcPct val="50000"/>
              </a:spcBef>
            </a:pPr>
            <a:r>
              <a:rPr lang="en-GB" sz="1600"/>
              <a:t>When Mori asked respondents, only 20% were willing to accept crime overall is actually declining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468313" y="6165850"/>
            <a:ext cx="74882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GB" sz="1200"/>
              <a:t>Source: IPSOS MORI - ‘Closing the Gaps: Crime and Public Perceptions’.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9704" name="Picture 6" descr="#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Line 7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214313" y="260350"/>
            <a:ext cx="8605837" cy="647700"/>
            <a:chOff x="158" y="119"/>
            <a:chExt cx="5353" cy="408"/>
          </a:xfrm>
        </p:grpSpPr>
        <p:sp>
          <p:nvSpPr>
            <p:cNvPr id="29702" name="AutoShape 9"/>
            <p:cNvSpPr>
              <a:spLocks noChangeArrowheads="1"/>
            </p:cNvSpPr>
            <p:nvPr/>
          </p:nvSpPr>
          <p:spPr bwMode="auto">
            <a:xfrm>
              <a:off x="158" y="119"/>
              <a:ext cx="4264" cy="40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29703" name="Rectangle 10"/>
            <p:cNvSpPr>
              <a:spLocks noChangeArrowheads="1"/>
            </p:cNvSpPr>
            <p:nvPr/>
          </p:nvSpPr>
          <p:spPr bwMode="auto">
            <a:xfrm>
              <a:off x="248" y="190"/>
              <a:ext cx="52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2400" b="1">
                  <a:solidFill>
                    <a:schemeClr val="bg1"/>
                  </a:solidFill>
                </a:rPr>
                <a:t>The “Reassurance Gap”</a:t>
              </a:r>
              <a:endParaRPr lang="en-GB" sz="2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Front page ASB re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9510">
            <a:off x="5003800" y="1149350"/>
            <a:ext cx="3400425" cy="478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31751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4581525"/>
            <a:ext cx="5113338" cy="2276475"/>
          </a:xfrm>
          <a:prstGeom prst="rect">
            <a:avLst/>
          </a:prstGeom>
        </p:spPr>
        <p:txBody>
          <a:bodyPr/>
          <a:lstStyle/>
          <a:p>
            <a:pPr marL="228600" indent="-228600" eaLnBrk="0" hangingPunct="0">
              <a:lnSpc>
                <a:spcPct val="150000"/>
              </a:lnSpc>
              <a:spcBef>
                <a:spcPct val="20000"/>
              </a:spcBef>
              <a:spcAft>
                <a:spcPct val="25000"/>
              </a:spcAft>
              <a:defRPr/>
            </a:pPr>
            <a:endParaRPr lang="en-GB" sz="2800" kern="0" dirty="0">
              <a:latin typeface="+mn-lt"/>
            </a:endParaRPr>
          </a:p>
        </p:txBody>
      </p:sp>
      <p:pic>
        <p:nvPicPr>
          <p:cNvPr id="31749" name="Picture 2" descr="http://www.independent.co.uk/multimedia/archive/00247/4853674_247072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205038"/>
            <a:ext cx="34925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4"/>
          <p:cNvSpPr>
            <a:spLocks noChangeArrowheads="1"/>
          </p:cNvSpPr>
          <p:nvPr/>
        </p:nvSpPr>
        <p:spPr bwMode="auto">
          <a:xfrm>
            <a:off x="323850" y="333375"/>
            <a:ext cx="4752975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ASB has not gone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http://upload.wikimedia.org/wikipedia/commons/9/90/London_Houses_of_Parliament_and_Westminster_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860800"/>
            <a:ext cx="3509963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250825" y="333375"/>
            <a:ext cx="8208963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The real story of adaptation</a:t>
            </a:r>
          </a:p>
        </p:txBody>
      </p:sp>
      <p:grpSp>
        <p:nvGrpSpPr>
          <p:cNvPr id="32772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32776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323850" y="1557338"/>
            <a:ext cx="56165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/>
              <a:t>The big changes depended on: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400"/>
              <a:t>  Explanation (research)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400"/>
              <a:t>  Operationalising (police leadership)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GB" sz="2400"/>
              <a:t>  Promotion (politicians)</a:t>
            </a:r>
          </a:p>
        </p:txBody>
      </p:sp>
      <p:pic>
        <p:nvPicPr>
          <p:cNvPr id="32774" name="Picture 2" descr="http://upload.wikimedia.org/wikipedia/commons/thumb/b/b4/KingsCollegeChapelWest.jpg/288px-KingsCollegeChapelW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196975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 descr="http://keyguarduklimited.co.uk/images/acp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781300"/>
            <a:ext cx="190500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33800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8213"/>
            <a:ext cx="8497888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8"/>
          <p:cNvSpPr txBox="1">
            <a:spLocks noChangeArrowheads="1"/>
          </p:cNvSpPr>
          <p:nvPr/>
        </p:nvSpPr>
        <p:spPr bwMode="auto">
          <a:xfrm>
            <a:off x="179388" y="1268413"/>
            <a:ext cx="48244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/>
              <a:t>  </a:t>
            </a:r>
            <a:r>
              <a:rPr lang="en-GB" sz="2000"/>
              <a:t>BCS reductions flattening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2000"/>
              <a:t>  Forces already declaring crime rises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0"/>
            <a:ext cx="3960812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14"/>
          <p:cNvSpPr txBox="1">
            <a:spLocks noChangeArrowheads="1"/>
          </p:cNvSpPr>
          <p:nvPr/>
        </p:nvSpPr>
        <p:spPr bwMode="auto">
          <a:xfrm>
            <a:off x="323850" y="2708275"/>
            <a:ext cx="4392613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1995 – 2010 BCS and recorded crime</a:t>
            </a:r>
          </a:p>
        </p:txBody>
      </p:sp>
      <p:sp>
        <p:nvSpPr>
          <p:cNvPr id="33799" name="AutoShape 4"/>
          <p:cNvSpPr>
            <a:spLocks noChangeArrowheads="1"/>
          </p:cNvSpPr>
          <p:nvPr/>
        </p:nvSpPr>
        <p:spPr bwMode="auto">
          <a:xfrm>
            <a:off x="179388" y="404813"/>
            <a:ext cx="5040312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Crime can go up as well as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74613"/>
          <a:ext cx="8064500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2095793" imgH="1857143" progId="">
                  <p:embed/>
                </p:oleObj>
              </mc:Choice>
              <mc:Fallback>
                <p:oleObj name="Photo Editor Photo" r:id="rId4" imgW="2095793" imgH="18571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4613"/>
                        <a:ext cx="8064500" cy="593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468313" y="5924550"/>
            <a:ext cx="79375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“Once in a while a door opens, and lets the future in”</a:t>
            </a:r>
          </a:p>
          <a:p>
            <a:pPr>
              <a:defRPr/>
            </a:pPr>
            <a:r>
              <a:rPr lang="en-GB" sz="1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Graham Greene</a:t>
            </a: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1030" name="Picture 7" descr="#°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323850" y="333375"/>
            <a:ext cx="7127875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The changing police / security paradigm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1" name="Group 17"/>
          <p:cNvGrpSpPr>
            <a:grpSpLocks/>
          </p:cNvGrpSpPr>
          <p:nvPr/>
        </p:nvGrpSpPr>
        <p:grpSpPr bwMode="auto">
          <a:xfrm>
            <a:off x="0" y="1127125"/>
            <a:ext cx="9144000" cy="5032375"/>
            <a:chOff x="0" y="1556792"/>
            <a:chExt cx="9144000" cy="5033377"/>
          </a:xfrm>
        </p:grpSpPr>
        <p:grpSp>
          <p:nvGrpSpPr>
            <p:cNvPr id="37897" name="Group 18"/>
            <p:cNvGrpSpPr>
              <a:grpSpLocks/>
            </p:cNvGrpSpPr>
            <p:nvPr/>
          </p:nvGrpSpPr>
          <p:grpSpPr bwMode="auto">
            <a:xfrm>
              <a:off x="0" y="1556792"/>
              <a:ext cx="9144000" cy="3213100"/>
              <a:chOff x="1475656" y="4333606"/>
              <a:chExt cx="7668344" cy="2524395"/>
            </a:xfrm>
          </p:grpSpPr>
          <p:pic>
            <p:nvPicPr>
              <p:cNvPr id="37899" name="Picture 10" descr="http://righttowork.org.uk/wp-content/uploads/2010/12/tory-conf-demo-300x19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20072" y="4333606"/>
                <a:ext cx="3923928" cy="25243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900" name="Picture 12" descr="http://i.dailymail.co.uk/i/pix/2011/03/27/article-1370587-0B59A31100000578-88_306x204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75656" y="4365105"/>
                <a:ext cx="3739342" cy="2492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898" name="TextBox 19"/>
            <p:cNvSpPr txBox="1">
              <a:spLocks noChangeArrowheads="1"/>
            </p:cNvSpPr>
            <p:nvPr/>
          </p:nvSpPr>
          <p:spPr bwMode="auto">
            <a:xfrm>
              <a:off x="0" y="4651177"/>
              <a:ext cx="9144000" cy="19389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2400" b="1">
                  <a:solidFill>
                    <a:srgbClr val="00FF00"/>
                  </a:solidFill>
                </a:rPr>
                <a:t>		</a:t>
              </a:r>
              <a:r>
                <a:rPr lang="en-GB" sz="2400" b="1">
                  <a:solidFill>
                    <a:schemeClr val="bg1"/>
                  </a:solidFill>
                </a:rPr>
                <a:t>Peaceful protest</a:t>
              </a:r>
            </a:p>
            <a:p>
              <a:r>
                <a:rPr lang="en-GB" sz="2400" b="1">
                  <a:solidFill>
                    <a:schemeClr val="bg1"/>
                  </a:solidFill>
                </a:rPr>
                <a:t>			or </a:t>
              </a:r>
            </a:p>
            <a:p>
              <a:r>
                <a:rPr lang="en-GB" sz="2400" b="1">
                  <a:solidFill>
                    <a:schemeClr val="bg1"/>
                  </a:solidFill>
                </a:rPr>
                <a:t>		criminal activity</a:t>
              </a:r>
            </a:p>
            <a:p>
              <a:r>
                <a:rPr lang="en-GB" sz="2400" b="1">
                  <a:solidFill>
                    <a:schemeClr val="bg1"/>
                  </a:solidFill>
                </a:rPr>
                <a:t>			or</a:t>
              </a:r>
            </a:p>
            <a:p>
              <a:r>
                <a:rPr lang="en-GB" sz="2400" b="1">
                  <a:solidFill>
                    <a:schemeClr val="bg1"/>
                  </a:solidFill>
                </a:rPr>
                <a:t>		       BOTH?</a:t>
              </a:r>
            </a:p>
          </p:txBody>
        </p:sp>
      </p:grp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395288" y="260350"/>
            <a:ext cx="7345362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GB" sz="2400" b="1">
                <a:solidFill>
                  <a:schemeClr val="bg1"/>
                </a:solidFill>
              </a:rPr>
              <a:t>Adapting to Protest</a:t>
            </a:r>
          </a:p>
        </p:txBody>
      </p:sp>
      <p:grpSp>
        <p:nvGrpSpPr>
          <p:cNvPr id="37893" name="Group 34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37895" name="Picture 35" descr="#°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6" name="Line 36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94" name="Picture 9" descr="Front page Adapting to Protest Repor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2044">
            <a:off x="5865813" y="4113213"/>
            <a:ext cx="1552575" cy="217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38914" name="AutoShape 4"/>
          <p:cNvSpPr>
            <a:spLocks noChangeArrowheads="1"/>
          </p:cNvSpPr>
          <p:nvPr/>
        </p:nvSpPr>
        <p:spPr bwMode="auto">
          <a:xfrm>
            <a:off x="323850" y="333375"/>
            <a:ext cx="3240088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Austerity bites</a:t>
            </a:r>
          </a:p>
        </p:txBody>
      </p:sp>
      <p:grpSp>
        <p:nvGrpSpPr>
          <p:cNvPr id="38915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38917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8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31913" y="1844675"/>
            <a:ext cx="5472112" cy="3016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en-GB" sz="1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en-GB" sz="3600" dirty="0"/>
              <a:t>5 - 10% ….	</a:t>
            </a:r>
          </a:p>
          <a:p>
            <a:pPr>
              <a:defRPr/>
            </a:pPr>
            <a:endParaRPr lang="en-GB" sz="3600" dirty="0"/>
          </a:p>
          <a:p>
            <a:pPr>
              <a:defRPr/>
            </a:pPr>
            <a:r>
              <a:rPr lang="en-GB" sz="3600" dirty="0"/>
              <a:t>10 - 20% ….   </a:t>
            </a:r>
          </a:p>
          <a:p>
            <a:pPr>
              <a:defRPr/>
            </a:pPr>
            <a:r>
              <a:rPr lang="en-GB" sz="3600" dirty="0"/>
              <a:t>	</a:t>
            </a:r>
          </a:p>
          <a:p>
            <a:pPr>
              <a:defRPr/>
            </a:pPr>
            <a:r>
              <a:rPr lang="en-GB" sz="3600" dirty="0"/>
              <a:t>20% +….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grpSp>
        <p:nvGrpSpPr>
          <p:cNvPr id="39938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39942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9" name="AutoShape 4"/>
          <p:cNvSpPr>
            <a:spLocks noChangeArrowheads="1"/>
          </p:cNvSpPr>
          <p:nvPr/>
        </p:nvSpPr>
        <p:spPr bwMode="auto">
          <a:xfrm>
            <a:off x="323850" y="333375"/>
            <a:ext cx="4392613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Disruption and change</a:t>
            </a:r>
          </a:p>
        </p:txBody>
      </p:sp>
      <p:pic>
        <p:nvPicPr>
          <p:cNvPr id="39940" name="Picture 4" descr="http://www.clickorlando.com/2006/0508/9176960_240X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268413"/>
            <a:ext cx="61928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5435600" y="551656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Florida brush 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6" descr="http://l.thumbs.canstockphoto.com/canstock4455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2852738"/>
            <a:ext cx="28321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scissors-budget-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6913" y="2609850"/>
            <a:ext cx="3367087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333375"/>
          <a:ext cx="904081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5" imgW="14752381" imgH="4466667" progId="">
                  <p:embed/>
                </p:oleObj>
              </mc:Choice>
              <mc:Fallback>
                <p:oleObj name="Photo Editor Photo" r:id="rId5" imgW="14752381" imgH="446666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75"/>
                        <a:ext cx="9040813" cy="2735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/>
        </p:nvGraphicFramePr>
        <p:xfrm>
          <a:off x="3427413" y="4724400"/>
          <a:ext cx="5716587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hoto Editor Photo" r:id="rId7" imgW="4238095" imgH="1228571" progId="">
                  <p:embed/>
                </p:oleObj>
              </mc:Choice>
              <mc:Fallback>
                <p:oleObj name="Photo Editor Photo" r:id="rId7" imgW="4238095" imgH="1228571" progId="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4724400"/>
                        <a:ext cx="5716587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0" y="3141663"/>
          <a:ext cx="3700463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hoto Editor Photo" r:id="rId9" imgW="7249537" imgH="5514286" progId="">
                  <p:embed/>
                </p:oleObj>
              </mc:Choice>
              <mc:Fallback>
                <p:oleObj name="Photo Editor Photo" r:id="rId9" imgW="7249537" imgH="55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1663"/>
                        <a:ext cx="3700463" cy="32400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5" name="Group 34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059" name="Picture 35" descr="#°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Line 36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0" y="0"/>
            <a:ext cx="9144000" cy="638175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7" name="AutoShape 4"/>
          <p:cNvSpPr>
            <a:spLocks noChangeArrowheads="1"/>
          </p:cNvSpPr>
          <p:nvPr/>
        </p:nvSpPr>
        <p:spPr bwMode="auto">
          <a:xfrm>
            <a:off x="539750" y="404813"/>
            <a:ext cx="5832475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Leadership in a Policing revolution</a:t>
            </a:r>
          </a:p>
        </p:txBody>
      </p:sp>
      <p:sp>
        <p:nvSpPr>
          <p:cNvPr id="2058" name="Text Box 18"/>
          <p:cNvSpPr txBox="1">
            <a:spLocks noChangeArrowheads="1"/>
          </p:cNvSpPr>
          <p:nvPr/>
        </p:nvSpPr>
        <p:spPr bwMode="auto">
          <a:xfrm>
            <a:off x="755650" y="2133600"/>
            <a:ext cx="7272338" cy="36623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Simultaneous policing revolution in</a:t>
            </a:r>
          </a:p>
          <a:p>
            <a:pPr algn="ctr">
              <a:spcBef>
                <a:spcPct val="50000"/>
              </a:spcBef>
            </a:pPr>
            <a:endParaRPr lang="en-GB" sz="2800" b="1"/>
          </a:p>
          <a:p>
            <a:pPr algn="ctr">
              <a:spcBef>
                <a:spcPct val="50000"/>
              </a:spcBef>
              <a:buFont typeface="Wingdings 2" pitchFamily="18" charset="2"/>
              <a:buChar char=""/>
            </a:pPr>
            <a:r>
              <a:rPr lang="en-GB" sz="2800" b="1">
                <a:sym typeface="Wingdings 2" pitchFamily="18" charset="2"/>
              </a:rPr>
              <a:t>  Accountability</a:t>
            </a:r>
          </a:p>
          <a:p>
            <a:pPr algn="ctr">
              <a:spcBef>
                <a:spcPct val="50000"/>
              </a:spcBef>
              <a:buFont typeface="Wingdings 2" pitchFamily="18" charset="2"/>
              <a:buChar char=""/>
            </a:pPr>
            <a:r>
              <a:rPr lang="en-GB" sz="2800" b="1">
                <a:sym typeface="Wingdings 2" pitchFamily="18" charset="2"/>
              </a:rPr>
              <a:t>  Funding</a:t>
            </a:r>
          </a:p>
          <a:p>
            <a:pPr algn="ctr">
              <a:spcBef>
                <a:spcPct val="50000"/>
              </a:spcBef>
              <a:buFont typeface="Wingdings 2" pitchFamily="18" charset="2"/>
              <a:buChar char=""/>
            </a:pPr>
            <a:r>
              <a:rPr lang="en-GB" sz="2800" b="1">
                <a:sym typeface="Wingdings 2" pitchFamily="18" charset="2"/>
              </a:rPr>
              <a:t>  National Institutions</a:t>
            </a:r>
          </a:p>
          <a:p>
            <a:pPr>
              <a:spcBef>
                <a:spcPct val="50000"/>
              </a:spcBef>
              <a:buFont typeface="Wingdings 2" pitchFamily="18" charset="2"/>
              <a:buChar char=""/>
            </a:pPr>
            <a:endParaRPr lang="en-GB" sz="2400" b="1"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4643438" y="1196975"/>
            <a:ext cx="4032250" cy="531336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>
            <a:off x="323850" y="333375"/>
            <a:ext cx="3960813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GB" sz="2400" b="1">
                <a:solidFill>
                  <a:schemeClr val="bg1"/>
                </a:solidFill>
              </a:rPr>
              <a:t>Tangled up in blue </a:t>
            </a:r>
          </a:p>
        </p:txBody>
      </p:sp>
      <p:pic>
        <p:nvPicPr>
          <p:cNvPr id="20484" name="Picture 5" descr="BobDylan19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196975"/>
            <a:ext cx="417353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0487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3708400" y="1412875"/>
            <a:ext cx="4824413" cy="2652713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bg1"/>
                </a:solidFill>
              </a:rPr>
              <a:t>“Her folks they said our lives together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bg1"/>
                </a:solidFill>
              </a:rPr>
              <a:t>Sure was gonna be rough…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bg1"/>
                </a:solidFill>
              </a:rPr>
              <a:t>Lord knows I’ve paid some dues getting through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chemeClr val="bg1"/>
                </a:solidFill>
              </a:rPr>
              <a:t>Tangled up in blue.”</a:t>
            </a:r>
          </a:p>
          <a:p>
            <a:pPr>
              <a:lnSpc>
                <a:spcPct val="150000"/>
              </a:lnSpc>
            </a:pPr>
            <a:r>
              <a:rPr lang="en-GB" sz="1200" b="1">
                <a:solidFill>
                  <a:schemeClr val="bg1"/>
                </a:solidFill>
              </a:rPr>
              <a:t>Bob Dylan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AutoShape 4"/>
          <p:cNvSpPr>
            <a:spLocks noChangeArrowheads="1"/>
          </p:cNvSpPr>
          <p:nvPr/>
        </p:nvSpPr>
        <p:spPr bwMode="auto">
          <a:xfrm>
            <a:off x="611188" y="476250"/>
            <a:ext cx="5832475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City </a:t>
            </a:r>
            <a:r>
              <a:rPr lang="en-US" sz="2800" b="1" dirty="0">
                <a:solidFill>
                  <a:schemeClr val="bg1"/>
                </a:solidFill>
              </a:rPr>
              <a:t>Hot Spots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273675" y="1125538"/>
            <a:ext cx="3762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Courtesy of Lawrence W. Sherman</a:t>
            </a:r>
          </a:p>
        </p:txBody>
      </p:sp>
      <p:grpSp>
        <p:nvGrpSpPr>
          <p:cNvPr id="43012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43013" name="Picture 7" descr="#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4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grpSp>
        <p:nvGrpSpPr>
          <p:cNvPr id="45058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45061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59" name="Picture 2" descr="http://t3.gstatic.com/images?q=tbn:ANd9GcRxYiSkixGeL-K6OAKmNyEccjGuaY1AA4QVOW2zMo7fPkPdrZmu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692150"/>
            <a:ext cx="32702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4643438" y="1989138"/>
            <a:ext cx="38893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“…believing as I do that man in the distant future will be </a:t>
            </a:r>
            <a:endParaRPr lang="en-GB" sz="3200"/>
          </a:p>
          <a:p>
            <a:r>
              <a:rPr lang="en-US" sz="3200"/>
              <a:t>a far more perfect creature than he now is.”</a:t>
            </a:r>
          </a:p>
          <a:p>
            <a:endParaRPr lang="en-US" sz="1600"/>
          </a:p>
          <a:p>
            <a:pPr algn="r"/>
            <a:r>
              <a:rPr lang="en-US" sz="2400"/>
              <a:t>Charles Darwin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8" descr="dna_cpk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60350"/>
            <a:ext cx="324008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2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46084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3" name="AutoShape 4"/>
          <p:cNvSpPr>
            <a:spLocks noChangeArrowheads="1"/>
          </p:cNvSpPr>
          <p:nvPr/>
        </p:nvSpPr>
        <p:spPr bwMode="auto">
          <a:xfrm>
            <a:off x="250825" y="333375"/>
            <a:ext cx="2089150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" descr="http://4.bp.blogspot.com/_eWzeUQjh4iY/TMatXyi9WLI/AAAAAAAAARk/11kBzpfIj58/s1600/bletilla2%2B20101026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5888"/>
            <a:ext cx="8677275" cy="6375400"/>
          </a:xfrm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47107" name="AutoShape 4"/>
          <p:cNvSpPr>
            <a:spLocks noChangeArrowheads="1"/>
          </p:cNvSpPr>
          <p:nvPr/>
        </p:nvSpPr>
        <p:spPr bwMode="auto">
          <a:xfrm>
            <a:off x="323850" y="333375"/>
            <a:ext cx="3960813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 hardy hybrid</a:t>
            </a:r>
          </a:p>
        </p:txBody>
      </p:sp>
      <p:grpSp>
        <p:nvGrpSpPr>
          <p:cNvPr id="47108" name="Group 6"/>
          <p:cNvGrpSpPr>
            <a:grpSpLocks/>
          </p:cNvGrpSpPr>
          <p:nvPr/>
        </p:nvGrpSpPr>
        <p:grpSpPr bwMode="auto">
          <a:xfrm>
            <a:off x="323850" y="6308725"/>
            <a:ext cx="8496300" cy="282575"/>
            <a:chOff x="204" y="4020"/>
            <a:chExt cx="5352" cy="178"/>
          </a:xfrm>
        </p:grpSpPr>
        <p:pic>
          <p:nvPicPr>
            <p:cNvPr id="47110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1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611188" y="52292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1"/>
                </a:solidFill>
              </a:rPr>
              <a:t>Striata Hybrids Bletilla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48130" name="AutoShape 4"/>
          <p:cNvSpPr>
            <a:spLocks noChangeArrowheads="1"/>
          </p:cNvSpPr>
          <p:nvPr/>
        </p:nvSpPr>
        <p:spPr bwMode="auto">
          <a:xfrm>
            <a:off x="827088" y="765175"/>
            <a:ext cx="7491412" cy="51847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3200" b="1"/>
              <a:t>“The wicked flee when</a:t>
            </a:r>
          </a:p>
          <a:p>
            <a:pPr algn="ctr"/>
            <a:r>
              <a:rPr lang="en-US" sz="3200" b="1"/>
              <a:t>no man pursueth;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but the righteous are </a:t>
            </a:r>
          </a:p>
          <a:p>
            <a:pPr algn="ctr"/>
            <a:r>
              <a:rPr lang="en-US" sz="3200" b="1"/>
              <a:t>as bold as a lion”</a:t>
            </a:r>
            <a:endParaRPr lang="en-GB" sz="3200" b="1"/>
          </a:p>
          <a:p>
            <a:pPr algn="ctr"/>
            <a:r>
              <a:rPr lang="en-US" sz="2400"/>
              <a:t> </a:t>
            </a:r>
            <a:endParaRPr lang="en-GB" sz="2400"/>
          </a:p>
          <a:p>
            <a:pPr algn="ctr"/>
            <a:r>
              <a:rPr lang="en-US" sz="2400"/>
              <a:t>			Proverbs 28:1</a:t>
            </a:r>
            <a:endParaRPr lang="en-GB" sz="2400"/>
          </a:p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48131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48132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3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395288" y="333375"/>
            <a:ext cx="8496300" cy="6191250"/>
          </a:xfrm>
          <a:prstGeom prst="flowChartAlternateProcess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827088" y="1412875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ctr"/>
            <a:endParaRPr lang="en-US" sz="5400" b="1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1773238"/>
            <a:ext cx="6400800" cy="1655762"/>
          </a:xfrm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6000" b="1" i="1" dirty="0" smtClean="0">
                <a:solidFill>
                  <a:srgbClr val="0099FF"/>
                </a:solidFill>
              </a:rPr>
              <a:t>Any Questions?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2400" b="1" dirty="0" smtClean="0">
              <a:solidFill>
                <a:srgbClr val="0099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GB" sz="2400" b="1" dirty="0" smtClean="0">
              <a:solidFill>
                <a:srgbClr val="0099FF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400" b="1" dirty="0" smtClean="0">
                <a:solidFill>
                  <a:srgbClr val="0099FF"/>
                </a:solidFill>
              </a:rPr>
              <a:t>Sir </a:t>
            </a:r>
            <a:r>
              <a:rPr lang="en-GB" sz="2400" b="1" dirty="0">
                <a:solidFill>
                  <a:srgbClr val="0099FF"/>
                </a:solidFill>
              </a:rPr>
              <a:t>Denis O’Connor CBE QPM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GB" sz="2400" dirty="0"/>
              <a:t>Her Majesty’s Chief Inspector of Constabulary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GB" sz="1800" dirty="0" smtClean="0">
              <a:latin typeface="+mj-lt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GB" sz="1800" b="1" dirty="0" smtClean="0">
                <a:latin typeface="+mj-lt"/>
              </a:rPr>
              <a:t>4</a:t>
            </a:r>
            <a:r>
              <a:rPr lang="en-GB" sz="1800" b="1" baseline="30000" dirty="0" smtClean="0">
                <a:latin typeface="+mj-lt"/>
              </a:rPr>
              <a:t>th</a:t>
            </a:r>
            <a:r>
              <a:rPr lang="en-GB" sz="1800" b="1" dirty="0" smtClean="0">
                <a:latin typeface="+mj-lt"/>
              </a:rPr>
              <a:t> July 2011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GB" sz="1800" dirty="0" smtClean="0">
                <a:latin typeface="+mj-lt"/>
              </a:rPr>
              <a:t>4</a:t>
            </a:r>
            <a:r>
              <a:rPr lang="en-GB" sz="1800" baseline="30000" dirty="0" smtClean="0">
                <a:latin typeface="+mj-lt"/>
              </a:rPr>
              <a:t>th</a:t>
            </a:r>
            <a:r>
              <a:rPr lang="en-GB" sz="1800" dirty="0" smtClean="0">
                <a:latin typeface="+mj-lt"/>
              </a:rPr>
              <a:t> International Evidence Based Policing Conference</a:t>
            </a:r>
            <a:endParaRPr lang="en-GB" sz="1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9157" name="Picture 5" descr="#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5157788"/>
            <a:ext cx="2505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 descr="Cambridge P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300663"/>
            <a:ext cx="4110037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http://2.bp.blogspot.com/_8ndgSYbdkZ0/S7gSYY5iBuI/AAAAAAAADZk/G0-BlMRQZc8/s1600/homeal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373438"/>
            <a:ext cx="4392612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23850" y="404813"/>
            <a:ext cx="7343775" cy="7207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GB" sz="2400" b="1">
                <a:solidFill>
                  <a:schemeClr val="bg1"/>
                </a:solidFill>
              </a:rPr>
              <a:t>Policing is intrinsically adaptive</a:t>
            </a:r>
          </a:p>
        </p:txBody>
      </p:sp>
      <p:pic>
        <p:nvPicPr>
          <p:cNvPr id="21509" name="Picture 19" descr="http://www.westyorkshire.police.uk/Images/Uploads/Small/Pesistent%20shoplifters_female%20suspect%2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284538"/>
            <a:ext cx="2676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http://4wardeveruk.org/wp-content/uploads/2010/12/MP900400849_565x320-300x1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2565400"/>
            <a:ext cx="24733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Group 34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1517" name="Picture 35" descr="#°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Line 36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Oval 12"/>
          <p:cNvSpPr/>
          <p:nvPr/>
        </p:nvSpPr>
        <p:spPr bwMode="auto">
          <a:xfrm>
            <a:off x="1331640" y="3933056"/>
            <a:ext cx="360040" cy="432048"/>
          </a:xfrm>
          <a:prstGeom prst="ellipse">
            <a:avLst/>
          </a:prstGeom>
          <a:gradFill flip="none" rotWithShape="1">
            <a:gsLst>
              <a:gs pos="0">
                <a:srgbClr val="FFFFCC">
                  <a:alpha val="50196"/>
                </a:srgb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15" name="Rectangle 13"/>
          <p:cNvSpPr>
            <a:spLocks noChangeArrowheads="1"/>
          </p:cNvSpPr>
          <p:nvPr/>
        </p:nvSpPr>
        <p:spPr bwMode="auto">
          <a:xfrm>
            <a:off x="900113" y="1557338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002060"/>
                </a:solidFill>
              </a:rPr>
              <a:t>A simple shop-lifting call …</a:t>
            </a: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5364163" y="1773238"/>
            <a:ext cx="3348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002060"/>
                </a:solidFill>
              </a:rPr>
              <a:t>…could turn out to be</a:t>
            </a:r>
          </a:p>
          <a:p>
            <a:pPr algn="ctr"/>
            <a:r>
              <a:rPr lang="en-GB" sz="2000" b="1">
                <a:solidFill>
                  <a:srgbClr val="002060"/>
                </a:solidFill>
              </a:rPr>
              <a:t>a child protection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1" descr="http://upload.wikimedia.org/wikipedia/commons/3/3a/Bletilla_striata_003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324975" cy="6327775"/>
          </a:xfrm>
        </p:spPr>
      </p:pic>
      <p:grpSp>
        <p:nvGrpSpPr>
          <p:cNvPr id="22530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2532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3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323850" y="333375"/>
            <a:ext cx="6192838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Adaptation … lessons from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468313" y="260350"/>
            <a:ext cx="9540875" cy="6891338"/>
            <a:chOff x="2699" y="709"/>
            <a:chExt cx="2676" cy="2778"/>
          </a:xfrm>
        </p:grpSpPr>
        <p:pic>
          <p:nvPicPr>
            <p:cNvPr id="2355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709"/>
              <a:ext cx="2034" cy="24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2699" y="3339"/>
              <a:ext cx="267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b="1">
                <a:solidFill>
                  <a:schemeClr val="bg2"/>
                </a:solidFill>
              </a:endParaRPr>
            </a:p>
          </p:txBody>
        </p:sp>
      </p:grpSp>
      <p:grpSp>
        <p:nvGrpSpPr>
          <p:cNvPr id="23554" name="Group 5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3556" name="Picture 6" descr="#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7" name="Line 7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AutoShape 8"/>
          <p:cNvSpPr>
            <a:spLocks noChangeArrowheads="1"/>
          </p:cNvSpPr>
          <p:nvPr/>
        </p:nvSpPr>
        <p:spPr bwMode="auto">
          <a:xfrm>
            <a:off x="395288" y="404813"/>
            <a:ext cx="3960812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Our Noble 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827088" y="765175"/>
            <a:ext cx="7491412" cy="51847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 </a:t>
            </a:r>
            <a:r>
              <a:rPr lang="en-US" sz="3200" b="1"/>
              <a:t>“The wicked flee when </a:t>
            </a:r>
          </a:p>
          <a:p>
            <a:pPr algn="ctr"/>
            <a:r>
              <a:rPr lang="en-US" sz="3200" b="1"/>
              <a:t>no man pursueth…”</a:t>
            </a:r>
            <a:endParaRPr lang="en-GB" sz="3200" b="1"/>
          </a:p>
          <a:p>
            <a:pPr algn="ctr"/>
            <a:r>
              <a:rPr lang="en-US" sz="2400"/>
              <a:t> </a:t>
            </a:r>
            <a:endParaRPr lang="en-GB" sz="2400"/>
          </a:p>
          <a:p>
            <a:pPr algn="ctr"/>
            <a:r>
              <a:rPr lang="en-US" sz="2400"/>
              <a:t>			Proverbs 28:1</a:t>
            </a:r>
            <a:endParaRPr lang="en-GB" sz="2400"/>
          </a:p>
          <a:p>
            <a:pPr algn="ctr"/>
            <a:endParaRPr lang="en-US" sz="2400" b="1">
              <a:solidFill>
                <a:schemeClr val="bg1"/>
              </a:solidFill>
            </a:endParaRPr>
          </a:p>
        </p:txBody>
      </p:sp>
      <p:grpSp>
        <p:nvGrpSpPr>
          <p:cNvPr id="25603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5604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68313" y="1268413"/>
            <a:ext cx="8207375" cy="46815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26627" name="AutoShape 4"/>
          <p:cNvSpPr>
            <a:spLocks noChangeArrowheads="1"/>
          </p:cNvSpPr>
          <p:nvPr/>
        </p:nvSpPr>
        <p:spPr bwMode="auto">
          <a:xfrm>
            <a:off x="323850" y="333375"/>
            <a:ext cx="4608513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Some questions for you….</a:t>
            </a:r>
          </a:p>
        </p:txBody>
      </p:sp>
      <p:grpSp>
        <p:nvGrpSpPr>
          <p:cNvPr id="26628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6630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684213" y="1484313"/>
            <a:ext cx="79200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Please tick one or more of the following:</a:t>
            </a:r>
          </a:p>
          <a:p>
            <a:pPr eaLnBrk="0" hangingPunct="0">
              <a:defRPr/>
            </a:pPr>
            <a:endParaRPr lang="en-US" sz="2400" dirty="0"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400" dirty="0">
                <a:latin typeface="Arial" pitchFamily="34" charset="0"/>
                <a:ea typeface="MS Mincho" pitchFamily="49" charset="-128"/>
                <a:cs typeface="Arial" pitchFamily="34" charset="0"/>
              </a:rPr>
              <a:t>Is your research geared to:</a:t>
            </a:r>
          </a:p>
          <a:p>
            <a:pPr eaLnBrk="0" hangingPunct="0">
              <a:defRPr/>
            </a:pPr>
            <a:endParaRPr lang="en-US" sz="2400" dirty="0"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defRPr/>
            </a:pPr>
            <a:r>
              <a:rPr lang="en-US" sz="2400" dirty="0">
                <a:latin typeface="Arial" pitchFamily="34" charset="0"/>
                <a:ea typeface="MS Mincho" pitchFamily="49" charset="-128"/>
                <a:cs typeface="Arial" pitchFamily="34" charset="0"/>
              </a:rPr>
              <a:t>  	Generational austerity? </a:t>
            </a:r>
          </a:p>
          <a:p>
            <a:pPr eaLnBrk="0" hangingPunct="0">
              <a:buFont typeface="Wingdings" pitchFamily="2" charset="2"/>
              <a:buChar char="q"/>
              <a:defRPr/>
            </a:pPr>
            <a:endParaRPr lang="en-US" sz="2400" dirty="0"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defRPr/>
            </a:pPr>
            <a:r>
              <a:rPr lang="en-US" sz="2400" dirty="0">
                <a:latin typeface="Arial" pitchFamily="34" charset="0"/>
                <a:ea typeface="MS Mincho" pitchFamily="49" charset="-128"/>
                <a:cs typeface="Arial" pitchFamily="34" charset="0"/>
              </a:rPr>
              <a:t>  	Garnering the political will to make the necessary 	hard choices? </a:t>
            </a:r>
          </a:p>
          <a:p>
            <a:pPr eaLnBrk="0" hangingPunct="0">
              <a:buFont typeface="Wingdings" pitchFamily="2" charset="2"/>
              <a:buChar char="q"/>
              <a:defRPr/>
            </a:pPr>
            <a:endParaRPr lang="en-US" sz="2400" dirty="0">
              <a:latin typeface="Arial" pitchFamily="34" charset="0"/>
              <a:ea typeface="MS Mincho" pitchFamily="49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q"/>
              <a:defRPr/>
            </a:pPr>
            <a:r>
              <a:rPr lang="en-US" sz="2400" dirty="0">
                <a:latin typeface="Arial" pitchFamily="34" charset="0"/>
                <a:ea typeface="MS Mincho" pitchFamily="49" charset="-128"/>
                <a:cs typeface="Arial" pitchFamily="34" charset="0"/>
              </a:rPr>
              <a:t>  	Being able to inform the </a:t>
            </a:r>
            <a:r>
              <a:rPr lang="en-US" sz="2400" dirty="0">
                <a:latin typeface="Cambria"/>
                <a:ea typeface="MS Mincho" pitchFamily="49" charset="-128"/>
                <a:cs typeface="Arial" pitchFamily="34" charset="0"/>
              </a:rPr>
              <a:t>‘</a:t>
            </a:r>
            <a:r>
              <a:rPr lang="en-US" sz="2400" dirty="0">
                <a:latin typeface="Arial" pitchFamily="34" charset="0"/>
                <a:ea typeface="MS Mincho" pitchFamily="49" charset="-128"/>
                <a:cs typeface="Arial" pitchFamily="34" charset="0"/>
              </a:rPr>
              <a:t>better for less</a:t>
            </a:r>
            <a:r>
              <a:rPr lang="en-US" sz="2400" dirty="0">
                <a:latin typeface="Cambria"/>
                <a:ea typeface="MS Mincho" pitchFamily="49" charset="-128"/>
                <a:cs typeface="Arial" pitchFamily="34" charset="0"/>
              </a:rPr>
              <a:t>’</a:t>
            </a:r>
            <a:r>
              <a:rPr lang="en-US" sz="2400" dirty="0">
                <a:latin typeface="Arial" pitchFamily="34" charset="0"/>
                <a:ea typeface="MS Mincho" pitchFamily="49" charset="-128"/>
                <a:cs typeface="Arial" pitchFamily="34" charset="0"/>
              </a:rPr>
              <a:t> 	requirement of police leadership?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323850" y="333375"/>
            <a:ext cx="7127875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The case of the peppered moth</a:t>
            </a:r>
          </a:p>
        </p:txBody>
      </p:sp>
      <p:grpSp>
        <p:nvGrpSpPr>
          <p:cNvPr id="27651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27655" name="Picture 7" descr="#°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4643438" y="1341438"/>
            <a:ext cx="3889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800"/>
              <a:t>“The significance of an adaptation can only be understood in relation</a:t>
            </a:r>
          </a:p>
          <a:p>
            <a:pPr algn="r"/>
            <a:r>
              <a:rPr lang="en-GB" sz="2800"/>
              <a:t>to the total biology</a:t>
            </a:r>
          </a:p>
          <a:p>
            <a:pPr algn="r"/>
            <a:r>
              <a:rPr lang="en-GB" sz="2800"/>
              <a:t> of the species”</a:t>
            </a:r>
            <a:br>
              <a:rPr lang="en-GB" sz="2800"/>
            </a:br>
            <a:r>
              <a:rPr lang="en-GB" b="1"/>
              <a:t>J. S. Huxley</a:t>
            </a:r>
          </a:p>
        </p:txBody>
      </p:sp>
      <p:pic>
        <p:nvPicPr>
          <p:cNvPr id="27653" name="Picture 6" descr="http://www.csc.villanova.edu/~ysp/Teacher/Webpages/mstp_payne/Web_project/images/peppered_moth/2moth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52513"/>
            <a:ext cx="2952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http://t3.gstatic.com/images?q=tbn:ANd9GcR0U22P2HaOd3iv8ZgHJKPeXtMXXRHP7kzZiomdYurd_ogqoFj1-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284538"/>
            <a:ext cx="486568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What lies beneath….</a:t>
            </a:r>
          </a:p>
        </p:txBody>
      </p:sp>
      <p:sp>
        <p:nvSpPr>
          <p:cNvPr id="51203" name="AutoShape 4"/>
          <p:cNvSpPr>
            <a:spLocks noChangeArrowheads="1"/>
          </p:cNvSpPr>
          <p:nvPr/>
        </p:nvSpPr>
        <p:spPr bwMode="auto">
          <a:xfrm>
            <a:off x="323850" y="333375"/>
            <a:ext cx="3240088" cy="647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chemeClr val="bg1"/>
                </a:solidFill>
              </a:rPr>
              <a:t>‘Outside in’…</a:t>
            </a:r>
          </a:p>
        </p:txBody>
      </p:sp>
      <p:grpSp>
        <p:nvGrpSpPr>
          <p:cNvPr id="51204" name="Group 6"/>
          <p:cNvGrpSpPr>
            <a:grpSpLocks/>
          </p:cNvGrpSpPr>
          <p:nvPr/>
        </p:nvGrpSpPr>
        <p:grpSpPr bwMode="auto">
          <a:xfrm>
            <a:off x="323850" y="6381750"/>
            <a:ext cx="8496300" cy="282575"/>
            <a:chOff x="204" y="4020"/>
            <a:chExt cx="5352" cy="178"/>
          </a:xfrm>
        </p:grpSpPr>
        <p:pic>
          <p:nvPicPr>
            <p:cNvPr id="51205" name="Picture 7" descr="#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7" y="4020"/>
              <a:ext cx="49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6" name="Line 8"/>
            <p:cNvSpPr>
              <a:spLocks noChangeShapeType="1"/>
            </p:cNvSpPr>
            <p:nvPr/>
          </p:nvSpPr>
          <p:spPr bwMode="auto">
            <a:xfrm flipH="1">
              <a:off x="204" y="4110"/>
              <a:ext cx="4717" cy="0"/>
            </a:xfrm>
            <a:prstGeom prst="lin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1208" name="Object 2"/>
          <p:cNvGraphicFramePr>
            <a:graphicFrameLocks noChangeAspect="1"/>
          </p:cNvGraphicFramePr>
          <p:nvPr/>
        </p:nvGraphicFramePr>
        <p:xfrm>
          <a:off x="1187450" y="1160463"/>
          <a:ext cx="6840538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Photo Editor Photo" r:id="rId4" imgW="3809524" imgH="2857899" progId="MSPhotoEd.3">
                  <p:embed/>
                </p:oleObj>
              </mc:Choice>
              <mc:Fallback>
                <p:oleObj name="Photo Editor Photo" r:id="rId4" imgW="3809524" imgH="285789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60463"/>
                        <a:ext cx="6840538" cy="5129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14007</TotalTime>
  <Words>478</Words>
  <Application>Microsoft Office PowerPoint</Application>
  <PresentationFormat>On-screen Show (4:3)</PresentationFormat>
  <Paragraphs>120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BaysK</dc:creator>
  <cp:lastModifiedBy>LMH</cp:lastModifiedBy>
  <cp:revision>219</cp:revision>
  <dcterms:created xsi:type="dcterms:W3CDTF">2011-03-28T10:13:27Z</dcterms:created>
  <dcterms:modified xsi:type="dcterms:W3CDTF">2011-07-04T15:49:52Z</dcterms:modified>
</cp:coreProperties>
</file>