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8" r:id="rId4"/>
    <p:sldId id="258" r:id="rId5"/>
    <p:sldId id="259" r:id="rId6"/>
    <p:sldId id="264" r:id="rId7"/>
    <p:sldId id="265" r:id="rId8"/>
    <p:sldId id="266" r:id="rId9"/>
    <p:sldId id="260" r:id="rId10"/>
    <p:sldId id="267" r:id="rId11"/>
    <p:sldId id="261" r:id="rId12"/>
    <p:sldId id="270" r:id="rId13"/>
    <p:sldId id="269" r:id="rId14"/>
    <p:sldId id="262" r:id="rId15"/>
    <p:sldId id="263" r:id="rId16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6015" tIns="48007" rIns="96015" bIns="4800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5"/>
          </a:xfrm>
          <a:prstGeom prst="rect">
            <a:avLst/>
          </a:prstGeom>
        </p:spPr>
        <p:txBody>
          <a:bodyPr vert="horz" lIns="96015" tIns="48007" rIns="96015" bIns="48007" rtlCol="0"/>
          <a:lstStyle>
            <a:lvl1pPr algn="r">
              <a:defRPr sz="1300"/>
            </a:lvl1pPr>
          </a:lstStyle>
          <a:p>
            <a:fld id="{1DD7B46D-F722-4B94-AB9D-F091470E9502}" type="datetimeFigureOut">
              <a:rPr lang="en-GB" smtClean="0"/>
              <a:pPr/>
              <a:t>7/9/2010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15" tIns="48007" rIns="96015" bIns="4800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6015" tIns="48007" rIns="96015" bIns="480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5"/>
          </a:xfrm>
          <a:prstGeom prst="rect">
            <a:avLst/>
          </a:prstGeom>
        </p:spPr>
        <p:txBody>
          <a:bodyPr vert="horz" lIns="96015" tIns="48007" rIns="96015" bIns="4800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5"/>
          </a:xfrm>
          <a:prstGeom prst="rect">
            <a:avLst/>
          </a:prstGeom>
        </p:spPr>
        <p:txBody>
          <a:bodyPr vert="horz" lIns="96015" tIns="48007" rIns="96015" bIns="48007" rtlCol="0" anchor="b"/>
          <a:lstStyle>
            <a:lvl1pPr algn="r">
              <a:defRPr sz="1300"/>
            </a:lvl1pPr>
          </a:lstStyle>
          <a:p>
            <a:fld id="{4884CBE9-213F-4FBF-99B9-39740F5C091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76DC-E76D-40EF-9057-9751B4526333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723-53E8-4898-9567-0E676235436C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A9EB-BAC0-4DEB-88AF-E2BD1E293EC6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97D-48B8-4764-8B12-975A643CDE85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1142A-FF7C-4FDE-BB1F-80E5C37CED4D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742F3-D38A-4103-82AC-804577E2F348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D53A-12F5-4686-889D-D2ED908DE3DD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42F04-B661-4077-8AF6-BB032AEBCEB9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9465-3E86-4510-94DF-8AA7324B9C34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7039-C226-4710-A798-BD46BD106311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27B98-9766-4472-8D64-A7AE7DB0F1E8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7FEFD-0DEA-4068-842E-BF7ABFB85575}" type="datetime1">
              <a:rPr lang="en-GB" smtClean="0"/>
              <a:pPr/>
              <a:t>7/9/2010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AE986-8364-44B4-A29C-F73C0F1322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204365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should ministers and parliament be educated on evidence?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Howarth</a:t>
            </a:r>
          </a:p>
          <a:p>
            <a:r>
              <a:rPr lang="en-GB" dirty="0" smtClean="0"/>
              <a:t>Clare College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Conclusive?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1428"/>
            <a:ext cx="9144000" cy="1859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056"/>
            <a:ext cx="891711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Penal Policy 1995-2010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0520"/>
          </a:xfrm>
        </p:spPr>
        <p:txBody>
          <a:bodyPr>
            <a:normAutofit/>
          </a:bodyPr>
          <a:lstStyle/>
          <a:p>
            <a:r>
              <a:rPr lang="en-GB" dirty="0" smtClean="0"/>
              <a:t>Big build up of evidence over time </a:t>
            </a:r>
          </a:p>
          <a:p>
            <a:pPr lvl="1"/>
            <a:r>
              <a:rPr lang="en-GB" dirty="0" smtClean="0"/>
              <a:t>Parliamentary slow model (select committees etc)</a:t>
            </a:r>
          </a:p>
          <a:p>
            <a:r>
              <a:rPr lang="en-GB" dirty="0" smtClean="0"/>
              <a:t>But no overt change in policy after ‘prison works’</a:t>
            </a:r>
          </a:p>
          <a:p>
            <a:r>
              <a:rPr lang="en-GB" dirty="0" smtClean="0"/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Penal Policy 1995-2010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New model process impervious to evidence</a:t>
            </a:r>
          </a:p>
          <a:p>
            <a:pPr lvl="1"/>
            <a:r>
              <a:rPr lang="en-GB" dirty="0" smtClean="0"/>
              <a:t>What  do we want to say? </a:t>
            </a:r>
          </a:p>
          <a:p>
            <a:pPr lvl="2"/>
            <a:r>
              <a:rPr lang="en-GB" dirty="0" smtClean="0"/>
              <a:t>“Tough on crime” (=prison)</a:t>
            </a:r>
          </a:p>
          <a:p>
            <a:pPr lvl="1"/>
            <a:r>
              <a:rPr lang="en-GB" dirty="0" smtClean="0"/>
              <a:t>What do we do? </a:t>
            </a:r>
          </a:p>
          <a:p>
            <a:pPr lvl="2"/>
            <a:r>
              <a:rPr lang="en-GB" dirty="0" smtClean="0"/>
              <a:t>Signal more prison and longer sentences</a:t>
            </a:r>
          </a:p>
          <a:p>
            <a:pPr lvl="1"/>
            <a:r>
              <a:rPr lang="en-GB" dirty="0" smtClean="0"/>
              <a:t>Leads to crisis, but what is </a:t>
            </a:r>
            <a:r>
              <a:rPr lang="en-GB" i="1" dirty="0" smtClean="0"/>
              <a:t>new model </a:t>
            </a:r>
            <a:r>
              <a:rPr lang="en-GB" dirty="0" smtClean="0"/>
              <a:t>response? </a:t>
            </a:r>
          </a:p>
          <a:p>
            <a:pPr lvl="1"/>
            <a:r>
              <a:rPr lang="en-GB" dirty="0" smtClean="0"/>
              <a:t>Must stand up story, therefore build new prisons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Penal Policy 1995-2010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 post evaluation style</a:t>
            </a:r>
          </a:p>
          <a:p>
            <a:pPr lvl="1"/>
            <a:r>
              <a:rPr lang="en-GB" dirty="0" smtClean="0"/>
              <a:t>Cloud of conflicting goals/ future stories</a:t>
            </a:r>
          </a:p>
          <a:p>
            <a:pPr lvl="1"/>
            <a:r>
              <a:rPr lang="en-GB" dirty="0" smtClean="0"/>
              <a:t>“Punishment” in lead because no evidence needed (Editor of Daily Mail as survey with N=1?)</a:t>
            </a:r>
          </a:p>
          <a:p>
            <a:pPr lvl="1"/>
            <a:r>
              <a:rPr lang="en-GB" dirty="0" smtClean="0"/>
              <a:t>BCS crime rate also used, because happened to be convenient and available (but </a:t>
            </a:r>
            <a:r>
              <a:rPr lang="en-GB" dirty="0" err="1" smtClean="0"/>
              <a:t>nb</a:t>
            </a:r>
            <a:r>
              <a:rPr lang="en-GB" dirty="0" smtClean="0"/>
              <a:t> international comparisons ignored)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Penal Policy 2010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Fiscal Crisis</a:t>
            </a:r>
          </a:p>
          <a:p>
            <a:r>
              <a:rPr lang="en-GB" dirty="0" smtClean="0"/>
              <a:t>Ultra-fast process</a:t>
            </a:r>
          </a:p>
          <a:p>
            <a:pPr lvl="1"/>
            <a:r>
              <a:rPr lang="en-GB" dirty="0" smtClean="0"/>
              <a:t>No time for new evidence or analysis</a:t>
            </a:r>
          </a:p>
          <a:p>
            <a:pPr lvl="1"/>
            <a:r>
              <a:rPr lang="en-GB" dirty="0" smtClean="0"/>
              <a:t>Go with what we have:</a:t>
            </a:r>
          </a:p>
          <a:p>
            <a:pPr lvl="2"/>
            <a:r>
              <a:rPr lang="en-GB" dirty="0" smtClean="0"/>
              <a:t>Prison doesn’t work – cancel building programme</a:t>
            </a:r>
          </a:p>
          <a:p>
            <a:pPr lvl="2"/>
            <a:r>
              <a:rPr lang="en-GB" dirty="0" smtClean="0"/>
              <a:t>Cheaper alternatives that do work instead</a:t>
            </a:r>
          </a:p>
          <a:p>
            <a:pPr lvl="2"/>
            <a:r>
              <a:rPr lang="en-GB" dirty="0" smtClean="0"/>
              <a:t>Don’t know which works best, so market process</a:t>
            </a:r>
          </a:p>
          <a:p>
            <a:r>
              <a:rPr lang="en-GB" dirty="0" smtClean="0"/>
              <a:t>Better policy but problems:</a:t>
            </a:r>
          </a:p>
          <a:p>
            <a:pPr lvl="1"/>
            <a:r>
              <a:rPr lang="en-GB" dirty="0" smtClean="0"/>
              <a:t>What are ex ante goals?</a:t>
            </a:r>
          </a:p>
          <a:p>
            <a:pPr lvl="1"/>
            <a:r>
              <a:rPr lang="en-GB" dirty="0" smtClean="0"/>
              <a:t>Evidence-compatible rather than evidence-based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Understanding policy process includes understanding politics</a:t>
            </a:r>
          </a:p>
          <a:p>
            <a:r>
              <a:rPr lang="en-GB" dirty="0" smtClean="0"/>
              <a:t>Politics can change</a:t>
            </a:r>
          </a:p>
          <a:p>
            <a:r>
              <a:rPr lang="en-GB" dirty="0" smtClean="0"/>
              <a:t>Keep feeding in evidence even when it is not welcome, because a time might come when it is welcome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Decision </a:t>
            </a:r>
            <a:r>
              <a:rPr lang="en-GB" dirty="0" err="1" smtClean="0"/>
              <a:t>vs</a:t>
            </a:r>
            <a:r>
              <a:rPr lang="en-GB" dirty="0" smtClean="0"/>
              <a:t> Presentation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Classical model</a:t>
            </a:r>
          </a:p>
          <a:p>
            <a:pPr lvl="1"/>
            <a:r>
              <a:rPr lang="en-GB" dirty="0" smtClean="0"/>
              <a:t>We decide what to do, then we decide how to present it in the best light</a:t>
            </a:r>
          </a:p>
          <a:p>
            <a:r>
              <a:rPr lang="en-GB" dirty="0" smtClean="0"/>
              <a:t>New model</a:t>
            </a:r>
          </a:p>
          <a:p>
            <a:pPr lvl="1"/>
            <a:r>
              <a:rPr lang="en-GB" dirty="0" smtClean="0"/>
              <a:t>We decide what we want to say, then we decide what we have to do to stand our ‘story’ up</a:t>
            </a:r>
          </a:p>
          <a:p>
            <a:r>
              <a:rPr lang="en-GB" dirty="0" smtClean="0"/>
              <a:t>“Strategic communication is now the whole of politics”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 ante </a:t>
            </a:r>
            <a:r>
              <a:rPr lang="en-GB" dirty="0" err="1" smtClean="0"/>
              <a:t>vs</a:t>
            </a:r>
            <a:r>
              <a:rPr lang="en-GB" dirty="0" smtClean="0"/>
              <a:t> Ex post explanation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 ante:</a:t>
            </a:r>
          </a:p>
          <a:p>
            <a:pPr lvl="1"/>
            <a:r>
              <a:rPr lang="en-GB" dirty="0" smtClean="0"/>
              <a:t>Specify goals in advance</a:t>
            </a:r>
          </a:p>
          <a:p>
            <a:pPr lvl="1"/>
            <a:r>
              <a:rPr lang="en-GB" dirty="0" smtClean="0"/>
              <a:t>Clear priority of goals</a:t>
            </a:r>
          </a:p>
          <a:p>
            <a:pPr lvl="1"/>
            <a:r>
              <a:rPr lang="en-GB" dirty="0" smtClean="0"/>
              <a:t>Clear tests of success/ failure</a:t>
            </a:r>
          </a:p>
          <a:p>
            <a:r>
              <a:rPr lang="en-GB" dirty="0" smtClean="0"/>
              <a:t>Ex post</a:t>
            </a:r>
          </a:p>
          <a:p>
            <a:pPr lvl="1"/>
            <a:r>
              <a:rPr lang="en-GB" dirty="0" smtClean="0"/>
              <a:t>Cluster of conflicting goals</a:t>
            </a:r>
          </a:p>
          <a:p>
            <a:pPr lvl="1"/>
            <a:r>
              <a:rPr lang="en-GB" dirty="0" smtClean="0"/>
              <a:t>Choose goals ex post on basis of :</a:t>
            </a:r>
          </a:p>
          <a:p>
            <a:pPr lvl="2"/>
            <a:r>
              <a:rPr lang="en-GB" dirty="0" smtClean="0"/>
              <a:t>Which ones can’t be falsified</a:t>
            </a:r>
          </a:p>
          <a:p>
            <a:pPr lvl="2"/>
            <a:r>
              <a:rPr lang="en-GB" dirty="0" smtClean="0"/>
              <a:t>Which ones turned out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Whitehall </a:t>
            </a:r>
            <a:r>
              <a:rPr lang="en-GB" dirty="0" err="1" smtClean="0"/>
              <a:t>vs</a:t>
            </a:r>
            <a:r>
              <a:rPr lang="en-GB" dirty="0" smtClean="0"/>
              <a:t> Westminster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Whitehall model</a:t>
            </a:r>
          </a:p>
          <a:p>
            <a:pPr lvl="1"/>
            <a:r>
              <a:rPr lang="en-GB" dirty="0" smtClean="0"/>
              <a:t>Decide, announce, defend</a:t>
            </a:r>
          </a:p>
          <a:p>
            <a:pPr lvl="2"/>
            <a:r>
              <a:rPr lang="en-GB" dirty="0" smtClean="0"/>
              <a:t>Consult only on modalities</a:t>
            </a:r>
          </a:p>
          <a:p>
            <a:pPr lvl="2"/>
            <a:r>
              <a:rPr lang="en-GB" dirty="0" smtClean="0"/>
              <a:t>Obscure costs of alternatives</a:t>
            </a:r>
          </a:p>
          <a:p>
            <a:r>
              <a:rPr lang="en-GB" dirty="0" smtClean="0"/>
              <a:t>Westminster model</a:t>
            </a:r>
          </a:p>
          <a:p>
            <a:pPr lvl="1"/>
            <a:r>
              <a:rPr lang="en-GB" dirty="0" smtClean="0"/>
              <a:t>Debate, wait, attack</a:t>
            </a:r>
          </a:p>
          <a:p>
            <a:pPr lvl="2"/>
            <a:r>
              <a:rPr lang="en-GB" dirty="0" smtClean="0"/>
              <a:t>Difficult to propose alternatives</a:t>
            </a:r>
          </a:p>
          <a:p>
            <a:pPr lvl="2"/>
            <a:r>
              <a:rPr lang="en-GB" dirty="0" smtClean="0"/>
              <a:t>Scrutiny after the fact, not before</a:t>
            </a:r>
          </a:p>
          <a:p>
            <a:pPr lvl="2"/>
            <a:r>
              <a:rPr lang="en-GB" dirty="0" smtClean="0"/>
              <a:t>“Duty to oppose”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Fast </a:t>
            </a:r>
            <a:r>
              <a:rPr lang="en-GB" dirty="0" err="1" smtClean="0"/>
              <a:t>vs</a:t>
            </a:r>
            <a:r>
              <a:rPr lang="en-GB" dirty="0" smtClean="0"/>
              <a:t> Slow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Slow policymaking route</a:t>
            </a:r>
          </a:p>
          <a:p>
            <a:pPr lvl="1"/>
            <a:r>
              <a:rPr lang="en-GB" dirty="0" smtClean="0"/>
              <a:t>Green papers, select committee reports</a:t>
            </a:r>
          </a:p>
          <a:p>
            <a:pPr lvl="1"/>
            <a:r>
              <a:rPr lang="en-GB" dirty="0" smtClean="0"/>
              <a:t>Many opportunities for input, evidence</a:t>
            </a:r>
          </a:p>
          <a:p>
            <a:pPr lvl="1"/>
            <a:r>
              <a:rPr lang="en-GB" dirty="0" smtClean="0"/>
              <a:t>But beware of the shelf</a:t>
            </a:r>
          </a:p>
          <a:p>
            <a:r>
              <a:rPr lang="en-GB" dirty="0" smtClean="0"/>
              <a:t>Fast policymaking route</a:t>
            </a:r>
          </a:p>
          <a:p>
            <a:pPr lvl="1"/>
            <a:r>
              <a:rPr lang="en-GB" dirty="0" smtClean="0"/>
              <a:t>Crises, report stages of bills, statements</a:t>
            </a:r>
          </a:p>
          <a:p>
            <a:pPr lvl="1"/>
            <a:r>
              <a:rPr lang="en-GB" dirty="0" smtClean="0"/>
              <a:t>No time for new evidence/ thought</a:t>
            </a:r>
          </a:p>
          <a:p>
            <a:pPr lvl="1"/>
            <a:r>
              <a:rPr lang="en-GB" dirty="0" smtClean="0"/>
              <a:t>Has to be in place already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Uncertainty </a:t>
            </a:r>
            <a:r>
              <a:rPr lang="en-GB" dirty="0" err="1" smtClean="0"/>
              <a:t>vs</a:t>
            </a:r>
            <a:r>
              <a:rPr lang="en-GB" dirty="0" smtClean="0"/>
              <a:t> Certainty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/>
          </a:bodyPr>
          <a:lstStyle/>
          <a:p>
            <a:r>
              <a:rPr lang="en-GB" dirty="0" smtClean="0"/>
              <a:t>Fan diagrams – Office of Budget Responsibility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204864"/>
            <a:ext cx="567690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Uncertainty </a:t>
            </a:r>
            <a:r>
              <a:rPr lang="en-GB" dirty="0" err="1" smtClean="0"/>
              <a:t>vs</a:t>
            </a:r>
            <a:r>
              <a:rPr lang="en-GB" dirty="0" smtClean="0"/>
              <a:t> Certainty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Forest plots – </a:t>
            </a:r>
            <a:r>
              <a:rPr lang="en-GB" dirty="0" err="1" smtClean="0"/>
              <a:t>Shapland</a:t>
            </a:r>
            <a:r>
              <a:rPr lang="en-GB" dirty="0" smtClean="0"/>
              <a:t> Report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492896"/>
            <a:ext cx="709612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Uncertainty </a:t>
            </a:r>
            <a:r>
              <a:rPr lang="en-GB" dirty="0" err="1" smtClean="0"/>
              <a:t>vs</a:t>
            </a:r>
            <a:r>
              <a:rPr lang="en-GB" dirty="0" smtClean="0"/>
              <a:t> Certainty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i="1" dirty="0" smtClean="0"/>
              <a:t>Publication</a:t>
            </a:r>
            <a:r>
              <a:rPr lang="en-GB" dirty="0" smtClean="0"/>
              <a:t> of uncertainty unwelcome in classical model, esp. in Whitehall</a:t>
            </a:r>
          </a:p>
          <a:p>
            <a:pPr lvl="1"/>
            <a:r>
              <a:rPr lang="en-GB" dirty="0" smtClean="0"/>
              <a:t>Relevant to decision, but complicates ‘defend’ phase</a:t>
            </a:r>
          </a:p>
          <a:p>
            <a:pPr lvl="1"/>
            <a:r>
              <a:rPr lang="en-GB" dirty="0" smtClean="0"/>
              <a:t>Tell us the risks, but we will deal with them in our way</a:t>
            </a:r>
          </a:p>
          <a:p>
            <a:r>
              <a:rPr lang="en-GB" dirty="0" smtClean="0"/>
              <a:t>Uncertainty even less welcome in new model</a:t>
            </a:r>
          </a:p>
          <a:p>
            <a:pPr lvl="1"/>
            <a:r>
              <a:rPr lang="en-GB" dirty="0" smtClean="0"/>
              <a:t>‘Stories’ have no room for uncertainty/ risk</a:t>
            </a:r>
          </a:p>
          <a:p>
            <a:pPr lvl="1"/>
            <a:r>
              <a:rPr lang="en-GB" dirty="0" smtClean="0"/>
              <a:t>Risks must either be exaggerated or ignored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Penal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Evidence (as known to </a:t>
            </a:r>
            <a:r>
              <a:rPr lang="en-GB" dirty="0" err="1" smtClean="0"/>
              <a:t>MoJ</a:t>
            </a:r>
            <a:r>
              <a:rPr lang="en-GB" dirty="0" smtClean="0"/>
              <a:t>):</a:t>
            </a:r>
          </a:p>
          <a:p>
            <a:pPr lvl="1"/>
            <a:r>
              <a:rPr lang="en-GB" dirty="0" smtClean="0"/>
              <a:t>Short prison sentences very ineffective and v expensive</a:t>
            </a:r>
          </a:p>
          <a:p>
            <a:pPr lvl="1"/>
            <a:r>
              <a:rPr lang="en-GB" dirty="0" smtClean="0"/>
              <a:t>Drug treatment (property) and alcohol treatment (violence) reasonably effective</a:t>
            </a:r>
          </a:p>
          <a:p>
            <a:pPr lvl="1"/>
            <a:r>
              <a:rPr lang="en-GB" dirty="0" smtClean="0"/>
              <a:t>D/A treatment more effective outside prison</a:t>
            </a:r>
          </a:p>
          <a:p>
            <a:pPr lvl="1"/>
            <a:r>
              <a:rPr lang="en-GB" dirty="0" smtClean="0"/>
              <a:t>Prison less ineffective if housing/employment/ education/ relationships</a:t>
            </a:r>
          </a:p>
          <a:p>
            <a:pPr lvl="1"/>
            <a:r>
              <a:rPr lang="en-GB" dirty="0" smtClean="0"/>
              <a:t>Restorative justice effective and cheap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E986-8364-44B4-A29C-F73C0F1322C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582</Words>
  <Application>Microsoft Office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How should ministers and parliament be educated on evidence?</vt:lpstr>
      <vt:lpstr>Decision vs Presentation</vt:lpstr>
      <vt:lpstr>Ex ante vs Ex post explanation</vt:lpstr>
      <vt:lpstr>Whitehall vs Westminster</vt:lpstr>
      <vt:lpstr>Fast vs Slow</vt:lpstr>
      <vt:lpstr>Uncertainty vs Certainty</vt:lpstr>
      <vt:lpstr>Uncertainty vs Certainty</vt:lpstr>
      <vt:lpstr>Uncertainty vs Certainty</vt:lpstr>
      <vt:lpstr>Example: Penal Policy</vt:lpstr>
      <vt:lpstr>Conclusive?</vt:lpstr>
      <vt:lpstr>Penal Policy 1995-2010</vt:lpstr>
      <vt:lpstr>Penal Policy 1995-2010</vt:lpstr>
      <vt:lpstr>Penal Policy 1995-2010</vt:lpstr>
      <vt:lpstr>Penal Policy 2010</vt:lpstr>
      <vt:lpstr>Conclusion</vt:lpstr>
    </vt:vector>
  </TitlesOfParts>
  <Company>The Houses of Parliament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should ministers and parliament be educated on evidence?</dc:title>
  <dc:creator>David</dc:creator>
  <cp:lastModifiedBy>ljb55</cp:lastModifiedBy>
  <cp:revision>31</cp:revision>
  <dcterms:created xsi:type="dcterms:W3CDTF">2010-07-05T13:32:42Z</dcterms:created>
  <dcterms:modified xsi:type="dcterms:W3CDTF">2010-07-09T13:37:12Z</dcterms:modified>
</cp:coreProperties>
</file>