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62" r:id="rId6"/>
    <p:sldId id="263" r:id="rId7"/>
    <p:sldId id="264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265C-937F-4B19-9176-6577BA456AD3}" type="datetimeFigureOut">
              <a:rPr lang="en-GB" smtClean="0"/>
              <a:pPr/>
              <a:t>05/07/2011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9FC7-9D40-4496-864D-68CFC27427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265C-937F-4B19-9176-6577BA456AD3}" type="datetimeFigureOut">
              <a:rPr lang="en-GB" smtClean="0"/>
              <a:pPr/>
              <a:t>05/07/2011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9FC7-9D40-4496-864D-68CFC27427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265C-937F-4B19-9176-6577BA456AD3}" type="datetimeFigureOut">
              <a:rPr lang="en-GB" smtClean="0"/>
              <a:pPr/>
              <a:t>05/07/2011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9FC7-9D40-4496-864D-68CFC27427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265C-937F-4B19-9176-6577BA456AD3}" type="datetimeFigureOut">
              <a:rPr lang="en-GB" smtClean="0"/>
              <a:pPr/>
              <a:t>05/07/2011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9FC7-9D40-4496-864D-68CFC27427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265C-937F-4B19-9176-6577BA456AD3}" type="datetimeFigureOut">
              <a:rPr lang="en-GB" smtClean="0"/>
              <a:pPr/>
              <a:t>05/07/2011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9FC7-9D40-4496-864D-68CFC27427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265C-937F-4B19-9176-6577BA456AD3}" type="datetimeFigureOut">
              <a:rPr lang="en-GB" smtClean="0"/>
              <a:pPr/>
              <a:t>05/07/2011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9FC7-9D40-4496-864D-68CFC27427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265C-937F-4B19-9176-6577BA456AD3}" type="datetimeFigureOut">
              <a:rPr lang="en-GB" smtClean="0"/>
              <a:pPr/>
              <a:t>05/07/2011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9FC7-9D40-4496-864D-68CFC27427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265C-937F-4B19-9176-6577BA456AD3}" type="datetimeFigureOut">
              <a:rPr lang="en-GB" smtClean="0"/>
              <a:pPr/>
              <a:t>05/07/2011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9FC7-9D40-4496-864D-68CFC27427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265C-937F-4B19-9176-6577BA456AD3}" type="datetimeFigureOut">
              <a:rPr lang="en-GB" smtClean="0"/>
              <a:pPr/>
              <a:t>05/07/2011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9FC7-9D40-4496-864D-68CFC27427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265C-937F-4B19-9176-6577BA456AD3}" type="datetimeFigureOut">
              <a:rPr lang="en-GB" smtClean="0"/>
              <a:pPr/>
              <a:t>05/07/2011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9FC7-9D40-4496-864D-68CFC27427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1265C-937F-4B19-9176-6577BA456AD3}" type="datetimeFigureOut">
              <a:rPr lang="en-GB" smtClean="0"/>
              <a:pPr/>
              <a:t>05/07/2011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69FC7-9D40-4496-864D-68CFC27427B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1265C-937F-4B19-9176-6577BA456AD3}" type="datetimeFigureOut">
              <a:rPr lang="en-GB" smtClean="0"/>
              <a:pPr/>
              <a:t>05/07/2011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69FC7-9D40-4496-864D-68CFC27427B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980728"/>
            <a:ext cx="7992888" cy="2232248"/>
          </a:xfrm>
        </p:spPr>
        <p:txBody>
          <a:bodyPr/>
          <a:lstStyle/>
          <a:p>
            <a:r>
              <a:rPr lang="en-GB" dirty="0" smtClean="0"/>
              <a:t>The Cambridge Randomizer</a:t>
            </a:r>
            <a:endParaRPr lang="en-GB" dirty="0"/>
          </a:p>
        </p:txBody>
      </p:sp>
      <p:pic>
        <p:nvPicPr>
          <p:cNvPr id="4" name="Picture 4" descr="University of Cambrid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188640"/>
            <a:ext cx="2704990" cy="648072"/>
          </a:xfrm>
          <a:prstGeom prst="rect">
            <a:avLst/>
          </a:prstGeom>
          <a:noFill/>
        </p:spPr>
      </p:pic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653136"/>
            <a:ext cx="18192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3528" y="5661248"/>
          <a:ext cx="1728192" cy="611634"/>
        </p:xfrm>
        <a:graphic>
          <a:graphicData uri="http://schemas.openxmlformats.org/drawingml/2006/table">
            <a:tbl>
              <a:tblPr/>
              <a:tblGrid>
                <a:gridCol w="1728192"/>
              </a:tblGrid>
              <a:tr h="611634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300" b="1" dirty="0">
                          <a:solidFill>
                            <a:srgbClr val="333333"/>
                          </a:solidFill>
                          <a:latin typeface="Book Antiqua"/>
                          <a:ea typeface="Calibri"/>
                          <a:cs typeface="Book Antiqua"/>
                        </a:rPr>
                        <a:t>Sycamore Tree Programme Evaluation</a:t>
                      </a:r>
                      <a:endParaRPr lang="en-GB" sz="1200" dirty="0">
                        <a:solidFill>
                          <a:srgbClr val="333333"/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5F49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F49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F49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49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9" descr="wmp-logo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543" y="4149799"/>
            <a:ext cx="1224409" cy="935385"/>
          </a:xfrm>
          <a:prstGeom prst="rect">
            <a:avLst/>
          </a:prstGeom>
          <a:noFill/>
        </p:spPr>
      </p:pic>
      <p:pic>
        <p:nvPicPr>
          <p:cNvPr id="8" name="Picture 2" descr="BTP 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5290" y="5665058"/>
            <a:ext cx="1584942" cy="7882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6016" y="3861048"/>
            <a:ext cx="15144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C:\Users\Barak\AppData\Local\Microsoft\Windows\Temporary Internet Files\Content.Outlook\CV8FXKNP\UofU_logo_horizonta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04248" y="4725144"/>
            <a:ext cx="1952625" cy="533400"/>
          </a:xfrm>
          <a:prstGeom prst="rect">
            <a:avLst/>
          </a:prstGeom>
          <a:noFill/>
        </p:spPr>
      </p:pic>
      <p:pic>
        <p:nvPicPr>
          <p:cNvPr id="1029" name="Picture 5" descr="C:\Users\Barak\AppData\Local\Microsoft\Windows\Temporary Internet Files\Content.Outlook\CV8FXKNP\5_nyu_logo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04248" y="4077072"/>
            <a:ext cx="2069976" cy="403453"/>
          </a:xfrm>
          <a:prstGeom prst="rect">
            <a:avLst/>
          </a:prstGeom>
          <a:noFill/>
        </p:spPr>
      </p:pic>
      <p:pic>
        <p:nvPicPr>
          <p:cNvPr id="1030" name="Picture 6" descr="C:\Users\Barak\AppData\Local\Microsoft\Windows\Temporary Internet Files\Content.Outlook\CV8FXKNP\cvrlogo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483768" y="5589240"/>
            <a:ext cx="1905000" cy="904875"/>
          </a:xfrm>
          <a:prstGeom prst="rect">
            <a:avLst/>
          </a:prstGeom>
          <a:noFill/>
        </p:spPr>
      </p:pic>
      <p:pic>
        <p:nvPicPr>
          <p:cNvPr id="13" name="Picture 3" descr="3לוגו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452320" y="5517232"/>
            <a:ext cx="792659" cy="129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The Problem</a:t>
            </a:r>
            <a:r>
              <a:rPr lang="en-GB" b="1" dirty="0" smtClean="0"/>
              <a:t>: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92514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carefully designed experiments, random assignment (</a:t>
            </a:r>
            <a:r>
              <a:rPr lang="en-US" dirty="0" smtClean="0">
                <a:solidFill>
                  <a:srgbClr val="FF0000"/>
                </a:solidFill>
              </a:rPr>
              <a:t>RA</a:t>
            </a:r>
            <a:r>
              <a:rPr lang="en-US" dirty="0" smtClean="0"/>
              <a:t>) procedures can be quite expensive, time-consuming and difficult to manage </a:t>
            </a:r>
          </a:p>
          <a:p>
            <a:endParaRPr lang="en-US" dirty="0" smtClean="0"/>
          </a:p>
          <a:p>
            <a:r>
              <a:rPr lang="en-US" dirty="0" smtClean="0"/>
              <a:t>RA is usually carried out by the research team, not the treatment-provider, in order to increase the likelihood that the integrity of the research will not be challenged.</a:t>
            </a:r>
          </a:p>
          <a:p>
            <a:endParaRPr lang="en-US" dirty="0" smtClean="0"/>
          </a:p>
          <a:p>
            <a:r>
              <a:rPr lang="en-US" b="1" dirty="0" smtClean="0"/>
              <a:t>Can treatment providers conduct the RA themselves, without jeopardizing the integrity of the RCT?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435280" cy="1143000"/>
          </a:xfrm>
        </p:spPr>
        <p:txBody>
          <a:bodyPr>
            <a:normAutofit/>
          </a:bodyPr>
          <a:lstStyle/>
          <a:p>
            <a:r>
              <a:rPr lang="en-GB" b="1" u="sng" dirty="0" smtClean="0"/>
              <a:t>The Cambridge Randomizer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1368152"/>
            <a:ext cx="9010328" cy="544522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 low-cost, secure and user-friendly online portal for RA</a:t>
            </a:r>
          </a:p>
          <a:p>
            <a:endParaRPr lang="en-US" dirty="0" smtClean="0"/>
          </a:p>
          <a:p>
            <a:r>
              <a:rPr lang="en-US" b="1" dirty="0" smtClean="0"/>
              <a:t>Treatment-providers can now conduct the RA themselves :</a:t>
            </a:r>
          </a:p>
          <a:p>
            <a:pPr marL="914400" lvl="1" indent="-514350">
              <a:buAutoNum type="arabicPeriod"/>
            </a:pPr>
            <a:r>
              <a:rPr lang="en-US" b="1" dirty="0" smtClean="0"/>
              <a:t>Secure log-in (meets data protection demands)</a:t>
            </a:r>
          </a:p>
          <a:p>
            <a:pPr marL="914400" lvl="1" indent="-514350">
              <a:buAutoNum type="arabicPeriod"/>
            </a:pPr>
            <a:r>
              <a:rPr lang="en-US" b="1" dirty="0" smtClean="0"/>
              <a:t>Assess eligibility of cases to participate in the RCT </a:t>
            </a:r>
          </a:p>
          <a:p>
            <a:pPr marL="914400" lvl="1" indent="-514350">
              <a:buAutoNum type="arabicPeriod"/>
            </a:pPr>
            <a:r>
              <a:rPr lang="en-US" b="1" dirty="0" smtClean="0"/>
              <a:t>provide instantaneous baseline information for each case </a:t>
            </a:r>
          </a:p>
          <a:p>
            <a:endParaRPr lang="en-US" dirty="0" smtClean="0"/>
          </a:p>
          <a:p>
            <a:r>
              <a:rPr lang="en-US" smtClean="0"/>
              <a:t>Immediate random llocation</a:t>
            </a:r>
            <a:r>
              <a:rPr lang="en-US" dirty="0" smtClean="0"/>
              <a:t> </a:t>
            </a:r>
            <a:r>
              <a:rPr lang="en-US" dirty="0" smtClean="0"/>
              <a:t>into treatment and control groups.</a:t>
            </a:r>
          </a:p>
          <a:p>
            <a:endParaRPr lang="en-US" dirty="0" smtClean="0"/>
          </a:p>
          <a:p>
            <a:r>
              <a:rPr lang="en-US" dirty="0" smtClean="0"/>
              <a:t>The Randomizer automatically sends an electronic report to the research team with each case that goes through the pipeline </a:t>
            </a:r>
            <a:r>
              <a:rPr lang="en-US" dirty="0" smtClean="0">
                <a:sym typeface="Wingdings" pitchFamily="2" charset="2"/>
              </a:rPr>
              <a:t> Researchers maintain control over the scientific process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Both quantitative and qualitative data can be accommodated.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i="1" dirty="0" smtClean="0"/>
              <a:t>“Random Assignment Without Tears”</a:t>
            </a:r>
            <a:endParaRPr lang="en-GB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nshot6.jpg"/>
          <p:cNvPicPr/>
          <p:nvPr/>
        </p:nvPicPr>
        <p:blipFill>
          <a:blip r:embed="rId2" cstate="print"/>
          <a:srcRect r="3099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5.jpg"/>
          <p:cNvPicPr/>
          <p:nvPr/>
        </p:nvPicPr>
        <p:blipFill>
          <a:blip r:embed="rId2" cstate="print"/>
          <a:srcRect r="2800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11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16" y="980728"/>
            <a:ext cx="8892480" cy="1974081"/>
          </a:xfrm>
        </p:spPr>
        <p:txBody>
          <a:bodyPr>
            <a:noAutofit/>
          </a:bodyPr>
          <a:lstStyle/>
          <a:p>
            <a:r>
              <a:rPr lang="en-US" sz="2400" dirty="0" smtClean="0"/>
              <a:t>Ariel, Barak, Lawrence Sherman and Jordi Vila (</a:t>
            </a:r>
            <a:r>
              <a:rPr lang="en-US" sz="2400" i="1" dirty="0" smtClean="0"/>
              <a:t>forthcoming?</a:t>
            </a:r>
            <a:r>
              <a:rPr lang="en-US" sz="2400" dirty="0" smtClean="0"/>
              <a:t>). “Random Assignment without Tears: How to Stop Worrying and Love the Cambridge Randomizer.”  </a:t>
            </a:r>
            <a:r>
              <a:rPr lang="en-US" sz="2400" i="1" dirty="0" smtClean="0"/>
              <a:t>Journal of Experimental Criminology 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800" y="2924944"/>
            <a:ext cx="3312368" cy="504056"/>
          </a:xfrm>
          <a:solidFill>
            <a:srgbClr val="FFFF00"/>
          </a:solidFill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 </a:t>
            </a:r>
            <a:r>
              <a:rPr lang="en-GB" dirty="0" smtClean="0">
                <a:solidFill>
                  <a:schemeClr val="tx1"/>
                </a:solidFill>
              </a:rPr>
              <a:t>ba285@cam.ac.uk</a:t>
            </a:r>
          </a:p>
        </p:txBody>
      </p:sp>
      <p:pic>
        <p:nvPicPr>
          <p:cNvPr id="4" name="Picture 4" descr="University of Cambrid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188640"/>
            <a:ext cx="2704990" cy="648072"/>
          </a:xfrm>
          <a:prstGeom prst="rect">
            <a:avLst/>
          </a:prstGeom>
          <a:noFill/>
        </p:spPr>
      </p:pic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653136"/>
            <a:ext cx="18192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3528" y="5661248"/>
          <a:ext cx="1728192" cy="611634"/>
        </p:xfrm>
        <a:graphic>
          <a:graphicData uri="http://schemas.openxmlformats.org/drawingml/2006/table">
            <a:tbl>
              <a:tblPr/>
              <a:tblGrid>
                <a:gridCol w="1728192"/>
              </a:tblGrid>
              <a:tr h="611634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300" b="1" dirty="0">
                          <a:solidFill>
                            <a:srgbClr val="333333"/>
                          </a:solidFill>
                          <a:latin typeface="Book Antiqua"/>
                          <a:ea typeface="Calibri"/>
                          <a:cs typeface="Book Antiqua"/>
                        </a:rPr>
                        <a:t>Sycamore Tree Programme Evaluation</a:t>
                      </a:r>
                      <a:endParaRPr lang="en-GB" sz="1200" dirty="0">
                        <a:solidFill>
                          <a:srgbClr val="333333"/>
                        </a:solidFill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5F49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F49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F49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49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9" descr="wmp-logo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543" y="4149799"/>
            <a:ext cx="1224409" cy="935385"/>
          </a:xfrm>
          <a:prstGeom prst="rect">
            <a:avLst/>
          </a:prstGeom>
          <a:noFill/>
        </p:spPr>
      </p:pic>
      <p:pic>
        <p:nvPicPr>
          <p:cNvPr id="8" name="Picture 2" descr="BTP 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5290" y="5665058"/>
            <a:ext cx="1584942" cy="7882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6016" y="3861048"/>
            <a:ext cx="151447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C:\Users\Barak\AppData\Local\Microsoft\Windows\Temporary Internet Files\Content.Outlook\CV8FXKNP\UofU_logo_horizonta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04248" y="4725144"/>
            <a:ext cx="1952625" cy="533400"/>
          </a:xfrm>
          <a:prstGeom prst="rect">
            <a:avLst/>
          </a:prstGeom>
          <a:noFill/>
        </p:spPr>
      </p:pic>
      <p:pic>
        <p:nvPicPr>
          <p:cNvPr id="1029" name="Picture 5" descr="C:\Users\Barak\AppData\Local\Microsoft\Windows\Temporary Internet Files\Content.Outlook\CV8FXKNP\5_nyu_logo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04248" y="4077072"/>
            <a:ext cx="2069976" cy="403453"/>
          </a:xfrm>
          <a:prstGeom prst="rect">
            <a:avLst/>
          </a:prstGeom>
          <a:noFill/>
        </p:spPr>
      </p:pic>
      <p:pic>
        <p:nvPicPr>
          <p:cNvPr id="1030" name="Picture 6" descr="C:\Users\Barak\AppData\Local\Microsoft\Windows\Temporary Internet Files\Content.Outlook\CV8FXKNP\cvrlogo.gi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483768" y="5589240"/>
            <a:ext cx="1905000" cy="904875"/>
          </a:xfrm>
          <a:prstGeom prst="rect">
            <a:avLst/>
          </a:prstGeom>
          <a:noFill/>
        </p:spPr>
      </p:pic>
      <p:pic>
        <p:nvPicPr>
          <p:cNvPr id="13" name="Picture 3" descr="3לוגו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452320" y="5517232"/>
            <a:ext cx="792659" cy="129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210</Words>
  <Application>Microsoft Office PowerPoint</Application>
  <PresentationFormat>On-screen Show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The Cambridge Randomizer</vt:lpstr>
      <vt:lpstr>The Problem:</vt:lpstr>
      <vt:lpstr>The Cambridge Randomizer</vt:lpstr>
      <vt:lpstr>“Random Assignment Without Tears”</vt:lpstr>
      <vt:lpstr>Slide 5</vt:lpstr>
      <vt:lpstr>Slide 6</vt:lpstr>
      <vt:lpstr>Slide 7</vt:lpstr>
      <vt:lpstr>Ariel, Barak, Lawrence Sherman and Jordi Vila (forthcoming?). “Random Assignment without Tears: How to Stop Worrying and Love the Cambridge Randomizer.”  Journal of Experimental Criminology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Cambridge Randomizer</dc:title>
  <dc:creator>Dr Barak Ariel, Adv.</dc:creator>
  <cp:lastModifiedBy>Dr Barak Ariel, Adv.</cp:lastModifiedBy>
  <cp:revision>9</cp:revision>
  <dcterms:created xsi:type="dcterms:W3CDTF">2011-06-30T06:01:28Z</dcterms:created>
  <dcterms:modified xsi:type="dcterms:W3CDTF">2011-07-05T07:48:08Z</dcterms:modified>
</cp:coreProperties>
</file>