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notesSlides/notesSlide1.xml" ContentType="application/vnd.openxmlformats-officedocument.presentationml.notesSlide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8.xml" ContentType="application/vnd.openxmlformats-officedocument.drawingml.chart+xml"/>
  <Override PartName="/ppt/notesSlides/notesSlide8.xml" ContentType="application/vnd.openxmlformats-officedocument.presentationml.notesSlide+xml"/>
  <Override PartName="/ppt/charts/chart9.xml" ContentType="application/vnd.openxmlformats-officedocument.drawingml.chart+xml"/>
  <Override PartName="/ppt/notesSlides/notesSlide9.xml" ContentType="application/vnd.openxmlformats-officedocument.presentationml.notesSlide+xml"/>
  <Override PartName="/ppt/charts/chart10.xml" ContentType="application/vnd.openxmlformats-officedocument.drawingml.chart+xml"/>
  <Override PartName="/ppt/notesSlides/notesSlide10.xml" ContentType="application/vnd.openxmlformats-officedocument.presentationml.notesSlide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20" r:id="rId7"/>
    <p:sldMasterId id="2147483732" r:id="rId8"/>
  </p:sldMasterIdLst>
  <p:notesMasterIdLst>
    <p:notesMasterId r:id="rId77"/>
  </p:notesMasterIdLst>
  <p:sldIdLst>
    <p:sldId id="284" r:id="rId9"/>
    <p:sldId id="295" r:id="rId10"/>
    <p:sldId id="297" r:id="rId11"/>
    <p:sldId id="296" r:id="rId12"/>
    <p:sldId id="298" r:id="rId13"/>
    <p:sldId id="299" r:id="rId14"/>
    <p:sldId id="300" r:id="rId15"/>
    <p:sldId id="301" r:id="rId16"/>
    <p:sldId id="302" r:id="rId17"/>
    <p:sldId id="306" r:id="rId18"/>
    <p:sldId id="307" r:id="rId19"/>
    <p:sldId id="308" r:id="rId20"/>
    <p:sldId id="323" r:id="rId21"/>
    <p:sldId id="309" r:id="rId22"/>
    <p:sldId id="310" r:id="rId23"/>
    <p:sldId id="321" r:id="rId24"/>
    <p:sldId id="312" r:id="rId25"/>
    <p:sldId id="311" r:id="rId26"/>
    <p:sldId id="316" r:id="rId27"/>
    <p:sldId id="317" r:id="rId28"/>
    <p:sldId id="318" r:id="rId29"/>
    <p:sldId id="319" r:id="rId30"/>
    <p:sldId id="285" r:id="rId31"/>
    <p:sldId id="286" r:id="rId32"/>
    <p:sldId id="268" r:id="rId33"/>
    <p:sldId id="269" r:id="rId34"/>
    <p:sldId id="271" r:id="rId35"/>
    <p:sldId id="273" r:id="rId36"/>
    <p:sldId id="277" r:id="rId37"/>
    <p:sldId id="257" r:id="rId38"/>
    <p:sldId id="344" r:id="rId39"/>
    <p:sldId id="368" r:id="rId40"/>
    <p:sldId id="263" r:id="rId41"/>
    <p:sldId id="322" r:id="rId42"/>
    <p:sldId id="293" r:id="rId43"/>
    <p:sldId id="379" r:id="rId44"/>
    <p:sldId id="380" r:id="rId45"/>
    <p:sldId id="381" r:id="rId46"/>
    <p:sldId id="382" r:id="rId47"/>
    <p:sldId id="383" r:id="rId48"/>
    <p:sldId id="384" r:id="rId49"/>
    <p:sldId id="385" r:id="rId50"/>
    <p:sldId id="386" r:id="rId51"/>
    <p:sldId id="387" r:id="rId52"/>
    <p:sldId id="329" r:id="rId53"/>
    <p:sldId id="372" r:id="rId54"/>
    <p:sldId id="374" r:id="rId55"/>
    <p:sldId id="375" r:id="rId56"/>
    <p:sldId id="376" r:id="rId57"/>
    <p:sldId id="378" r:id="rId58"/>
    <p:sldId id="373" r:id="rId59"/>
    <p:sldId id="377" r:id="rId60"/>
    <p:sldId id="346" r:id="rId61"/>
    <p:sldId id="371" r:id="rId62"/>
    <p:sldId id="370" r:id="rId63"/>
    <p:sldId id="345" r:id="rId64"/>
    <p:sldId id="348" r:id="rId65"/>
    <p:sldId id="349" r:id="rId66"/>
    <p:sldId id="361" r:id="rId67"/>
    <p:sldId id="362" r:id="rId68"/>
    <p:sldId id="350" r:id="rId69"/>
    <p:sldId id="367" r:id="rId70"/>
    <p:sldId id="360" r:id="rId71"/>
    <p:sldId id="365" r:id="rId72"/>
    <p:sldId id="364" r:id="rId73"/>
    <p:sldId id="366" r:id="rId74"/>
    <p:sldId id="352" r:id="rId75"/>
    <p:sldId id="353" r:id="rId7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2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1262" autoAdjust="0"/>
  </p:normalViewPr>
  <p:slideViewPr>
    <p:cSldViewPr>
      <p:cViewPr>
        <p:scale>
          <a:sx n="113" d="100"/>
          <a:sy n="113" d="100"/>
        </p:scale>
        <p:origin x="-1584" y="-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63" Type="http://schemas.openxmlformats.org/officeDocument/2006/relationships/slide" Target="slides/slide55.xml"/><Relationship Id="rId68" Type="http://schemas.openxmlformats.org/officeDocument/2006/relationships/slide" Target="slides/slide60.xml"/><Relationship Id="rId76" Type="http://schemas.openxmlformats.org/officeDocument/2006/relationships/slide" Target="slides/slide68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slide" Target="slides/slide58.xml"/><Relationship Id="rId74" Type="http://schemas.openxmlformats.org/officeDocument/2006/relationships/slide" Target="slides/slide66.xml"/><Relationship Id="rId79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slide" Target="slides/slide57.xml"/><Relationship Id="rId73" Type="http://schemas.openxmlformats.org/officeDocument/2006/relationships/slide" Target="slides/slide65.xml"/><Relationship Id="rId78" Type="http://schemas.openxmlformats.org/officeDocument/2006/relationships/presProps" Target="presProps.xml"/><Relationship Id="rId81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slide" Target="slides/slide56.xml"/><Relationship Id="rId69" Type="http://schemas.openxmlformats.org/officeDocument/2006/relationships/slide" Target="slides/slide61.xml"/><Relationship Id="rId77" Type="http://schemas.openxmlformats.org/officeDocument/2006/relationships/notesMaster" Target="notesMasters/notesMaster1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slide" Target="slides/slide64.xml"/><Relationship Id="rId80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slide" Target="slides/slide59.xml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slide" Target="slides/slide62.xml"/><Relationship Id="rId75" Type="http://schemas.openxmlformats.org/officeDocument/2006/relationships/slide" Target="slides/slide67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H:\B'Ham%20South%20RCT\BHam%20South%20Hotspots%20Police%20Response%20Data%20-%20May12-May10%20v3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\Dropbox\Cambridgeshire%20Police\Cambridgeshire%20HotSpots%20RCT\Op%20Style%20first%20there%20month%20report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\Dropbox\Cambridgeshire%20Police\Cambridgeshire%20HotSpots%20RCT\Op%20Style%20first%20there%20month%20report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\Dropbox\B'Ham%20South%20RCT\Op%20Savvy%20-%20Six%20month%20data%20from%20Michelle%20Styles\Op%20Savvy%20-%206%20months%20report%20-%20ALL%20DATA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\Dropbox\B'Ham%20South%20RCT\Op%20Savvy%20-%20Six%20month%20data%20from%20Michelle%20Styles\Op%20Savvy%20-%206%20months%20report%20-%20ALL%20DATA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\Dropbox\B'Ham%20South%20RCT\Op%20Savvy%20-%20Six%20month%20data%20from%20Michelle%20Styles\Op%20Savvy%20-%206%20months%20report%20-%20ALL%20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I:\Cambridgeshire%20Police\CAMBRIDGESHIRE%20CONSTABULARY%20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\Dropbox\B'Ham%20South%20RCT\List%20of%20Hotspots%20and%20particpating%20officers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\Dropbox\B'Ham%20South%20RCT\Op%20Savvy%20-%20Six%20month%20data%20from%20Michelle%20Styles\Op%20Savvy%20-%206%20months%20report%20-%20ALL%20DATA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\Dropbox\B'Ham%20South%20RCT\Op%20Savvy%20-%20Six%20month%20data%20from%20Michelle%20Styles\Op%20Savvy%20-%206%20months%20report%20-%20ALL%20DATA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\Dropbox\B'Ham%20South%20RCT\List%20of%20Hotspots%20and%20particpating%20officers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MST\Dropbox\B'Ham%20South%20RCT\List%20of%20Hotspots%20and%20particpating%20officers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obalweinborn:Desktop:PhD:Hot%20Spots:Reports:Op.%20Style%20master%20table%20first%20three%20months%20data%20(versi&#243;n%201)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Macintosh%20HD:Users:cristobalweinborn:Desktop:PhD:Hot%20Spots:Reports:Op.%20Style%20master%20table%20first%20three%20months%20data%20(versi&#243;n%201)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 sz="2000"/>
            </a:pPr>
            <a:r>
              <a:rPr lang="en-US" sz="2000" dirty="0"/>
              <a:t>Birmingham</a:t>
            </a:r>
            <a:r>
              <a:rPr lang="en-US" sz="2000" baseline="0" dirty="0"/>
              <a:t> South </a:t>
            </a:r>
            <a:r>
              <a:rPr lang="en-US" sz="2000" baseline="0" dirty="0" smtClean="0"/>
              <a:t>(12-month data)</a:t>
            </a:r>
            <a:r>
              <a:rPr lang="en-US" sz="2000" baseline="0" dirty="0"/>
              <a:t/>
            </a:r>
            <a:br>
              <a:rPr lang="en-US" sz="2000" baseline="0" dirty="0"/>
            </a:br>
            <a:r>
              <a:rPr lang="en-US" sz="2000" baseline="0" dirty="0" smtClean="0"/>
              <a:t>Hourly </a:t>
            </a:r>
            <a:r>
              <a:rPr lang="en-US" sz="2000" dirty="0" smtClean="0"/>
              <a:t>Distribution </a:t>
            </a:r>
            <a:r>
              <a:rPr lang="en-US" sz="2000" dirty="0"/>
              <a:t>of Crime (n=57,070)</a:t>
            </a:r>
          </a:p>
        </c:rich>
      </c:tx>
      <c:overlay val="0"/>
    </c:title>
    <c:autoTitleDeleted val="0"/>
    <c:plotArea>
      <c:layout/>
      <c:lineChart>
        <c:grouping val="standard"/>
        <c:varyColors val="0"/>
        <c:ser>
          <c:idx val="0"/>
          <c:order val="0"/>
          <c:cat>
            <c:strRef>
              <c:f>Sheet4!$G$4:$G$27</c:f>
              <c:strCache>
                <c:ptCount val="24"/>
                <c:pt idx="0">
                  <c:v>00:00-00:59</c:v>
                </c:pt>
                <c:pt idx="1">
                  <c:v>01:00-01:59</c:v>
                </c:pt>
                <c:pt idx="2">
                  <c:v>02:00-02:59</c:v>
                </c:pt>
                <c:pt idx="3">
                  <c:v>03:00-03:59</c:v>
                </c:pt>
                <c:pt idx="4">
                  <c:v>04:00-04:59</c:v>
                </c:pt>
                <c:pt idx="5">
                  <c:v>05:00-05:59</c:v>
                </c:pt>
                <c:pt idx="6">
                  <c:v>06:00-06:59</c:v>
                </c:pt>
                <c:pt idx="7">
                  <c:v>07:00-07:59</c:v>
                </c:pt>
                <c:pt idx="8">
                  <c:v>08:00-08:59</c:v>
                </c:pt>
                <c:pt idx="9">
                  <c:v>09:00-09:59</c:v>
                </c:pt>
                <c:pt idx="10">
                  <c:v>10:00-10:59</c:v>
                </c:pt>
                <c:pt idx="11">
                  <c:v>11:00-11:59</c:v>
                </c:pt>
                <c:pt idx="12">
                  <c:v>12:00-12:59</c:v>
                </c:pt>
                <c:pt idx="13">
                  <c:v>13:00-13:59</c:v>
                </c:pt>
                <c:pt idx="14">
                  <c:v>14:00-14:59</c:v>
                </c:pt>
                <c:pt idx="15">
                  <c:v>15:00-15:59</c:v>
                </c:pt>
                <c:pt idx="16">
                  <c:v>16:00-16:59</c:v>
                </c:pt>
                <c:pt idx="17">
                  <c:v>17:00-17:59</c:v>
                </c:pt>
                <c:pt idx="18">
                  <c:v>18:00-18:59</c:v>
                </c:pt>
                <c:pt idx="19">
                  <c:v>19:00-19:59</c:v>
                </c:pt>
                <c:pt idx="20">
                  <c:v>20:00-20:59</c:v>
                </c:pt>
                <c:pt idx="21">
                  <c:v>21:00-21:59</c:v>
                </c:pt>
                <c:pt idx="22">
                  <c:v>22:00-22:59</c:v>
                </c:pt>
                <c:pt idx="23">
                  <c:v>23:00-23:59</c:v>
                </c:pt>
              </c:strCache>
            </c:strRef>
          </c:cat>
          <c:val>
            <c:numRef>
              <c:f>Sheet4!$H$4:$H$27</c:f>
              <c:numCache>
                <c:formatCode>General</c:formatCode>
                <c:ptCount val="24"/>
                <c:pt idx="0">
                  <c:v>3137</c:v>
                </c:pt>
                <c:pt idx="1">
                  <c:v>1955</c:v>
                </c:pt>
                <c:pt idx="2">
                  <c:v>1363</c:v>
                </c:pt>
                <c:pt idx="3">
                  <c:v>921</c:v>
                </c:pt>
                <c:pt idx="4">
                  <c:v>632</c:v>
                </c:pt>
                <c:pt idx="5">
                  <c:v>456</c:v>
                </c:pt>
                <c:pt idx="6">
                  <c:v>380</c:v>
                </c:pt>
                <c:pt idx="7">
                  <c:v>670</c:v>
                </c:pt>
                <c:pt idx="8">
                  <c:v>1140</c:v>
                </c:pt>
                <c:pt idx="9">
                  <c:v>1592</c:v>
                </c:pt>
                <c:pt idx="10">
                  <c:v>1518</c:v>
                </c:pt>
                <c:pt idx="11">
                  <c:v>1725</c:v>
                </c:pt>
                <c:pt idx="12">
                  <c:v>2441</c:v>
                </c:pt>
                <c:pt idx="13">
                  <c:v>2152</c:v>
                </c:pt>
                <c:pt idx="14">
                  <c:v>2424</c:v>
                </c:pt>
                <c:pt idx="15">
                  <c:v>3040</c:v>
                </c:pt>
                <c:pt idx="16">
                  <c:v>3416</c:v>
                </c:pt>
                <c:pt idx="17">
                  <c:v>4023</c:v>
                </c:pt>
                <c:pt idx="18">
                  <c:v>4479</c:v>
                </c:pt>
                <c:pt idx="19">
                  <c:v>4298</c:v>
                </c:pt>
                <c:pt idx="20">
                  <c:v>4198</c:v>
                </c:pt>
                <c:pt idx="21">
                  <c:v>3781</c:v>
                </c:pt>
                <c:pt idx="22">
                  <c:v>3862</c:v>
                </c:pt>
                <c:pt idx="23">
                  <c:v>3467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75433088"/>
        <c:axId val="75434624"/>
      </c:lineChart>
      <c:catAx>
        <c:axId val="7543308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75434624"/>
        <c:crosses val="autoZero"/>
        <c:auto val="1"/>
        <c:lblAlgn val="ctr"/>
        <c:lblOffset val="100"/>
        <c:noMultiLvlLbl val="0"/>
      </c:catAx>
      <c:valAx>
        <c:axId val="75434624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500"/>
            </a:pPr>
            <a:endParaRPr lang="en-US"/>
          </a:p>
        </c:txPr>
        <c:crossAx val="75433088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 sz="3000">
                <a:solidFill>
                  <a:srgbClr val="FFFF00"/>
                </a:solidFill>
              </a:defRPr>
            </a:pPr>
            <a:r>
              <a:rPr lang="en-US" sz="3000" dirty="0" smtClean="0">
                <a:solidFill>
                  <a:srgbClr val="FFFF00"/>
                </a:solidFill>
              </a:rPr>
              <a:t>N </a:t>
            </a:r>
            <a:r>
              <a:rPr lang="en-US" sz="3000" dirty="0">
                <a:solidFill>
                  <a:srgbClr val="FFFF00"/>
                </a:solidFill>
              </a:rPr>
              <a:t>visits </a:t>
            </a:r>
            <a:r>
              <a:rPr lang="en-US" sz="3000" dirty="0" smtClean="0">
                <a:solidFill>
                  <a:srgbClr val="FFFF00"/>
                </a:solidFill>
              </a:rPr>
              <a:t>of </a:t>
            </a:r>
            <a:r>
              <a:rPr lang="en-US" sz="3000" u="sng" dirty="0" smtClean="0">
                <a:solidFill>
                  <a:srgbClr val="FFFF00"/>
                </a:solidFill>
              </a:rPr>
              <a:t>PCs</a:t>
            </a:r>
            <a:r>
              <a:rPr lang="en-US" sz="3000" dirty="0" smtClean="0">
                <a:solidFill>
                  <a:srgbClr val="FFFF00"/>
                </a:solidFill>
              </a:rPr>
              <a:t> </a:t>
            </a:r>
            <a:r>
              <a:rPr lang="en-US" sz="3000" dirty="0">
                <a:solidFill>
                  <a:srgbClr val="FFFF00"/>
                </a:solidFill>
              </a:rPr>
              <a:t>only in </a:t>
            </a:r>
            <a:r>
              <a:rPr lang="en-US" sz="3000" dirty="0" smtClean="0">
                <a:solidFill>
                  <a:srgbClr val="FFFF00"/>
                </a:solidFill>
              </a:rPr>
              <a:t>Peterborough</a:t>
            </a:r>
          </a:p>
          <a:p>
            <a:pPr>
              <a:defRPr sz="3000">
                <a:solidFill>
                  <a:srgbClr val="FFFF00"/>
                </a:solidFill>
              </a:defRPr>
            </a:pPr>
            <a:r>
              <a:rPr lang="en-US" sz="2600" dirty="0" smtClean="0">
                <a:solidFill>
                  <a:srgbClr val="FFFF00"/>
                </a:solidFill>
              </a:rPr>
              <a:t>Overall 22% more</a:t>
            </a:r>
            <a:r>
              <a:rPr lang="en-US" sz="2600" baseline="0" dirty="0" smtClean="0">
                <a:solidFill>
                  <a:srgbClr val="FFFF00"/>
                </a:solidFill>
              </a:rPr>
              <a:t> visits in </a:t>
            </a:r>
            <a:r>
              <a:rPr lang="en-US" sz="2600" i="1" baseline="0" dirty="0" smtClean="0">
                <a:solidFill>
                  <a:srgbClr val="FFFF00"/>
                </a:solidFill>
              </a:rPr>
              <a:t>Control</a:t>
            </a:r>
            <a:r>
              <a:rPr lang="en-US" sz="2600" baseline="0" dirty="0" smtClean="0">
                <a:solidFill>
                  <a:srgbClr val="FFFF00"/>
                </a:solidFill>
              </a:rPr>
              <a:t> Hotspots</a:t>
            </a: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Sheet1!$D$62</c:f>
              <c:strCache>
                <c:ptCount val="1"/>
                <c:pt idx="0">
                  <c:v>PCs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</a:gradFill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</a:gradFill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17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Lbls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Sheet1!$B$63:$C$68</c:f>
              <c:multiLvlStrCache>
                <c:ptCount val="6"/>
                <c:lvl>
                  <c:pt idx="0">
                    <c:v>Control</c:v>
                  </c:pt>
                  <c:pt idx="1">
                    <c:v>Experimental</c:v>
                  </c:pt>
                  <c:pt idx="2">
                    <c:v>Control</c:v>
                  </c:pt>
                  <c:pt idx="3">
                    <c:v>Experimental</c:v>
                  </c:pt>
                  <c:pt idx="4">
                    <c:v>Control</c:v>
                  </c:pt>
                  <c:pt idx="5">
                    <c:v>Experimental</c:v>
                  </c:pt>
                </c:lvl>
                <c:lvl>
                  <c:pt idx="0">
                    <c:v>Hot hotspots</c:v>
                  </c:pt>
                  <c:pt idx="2">
                    <c:v>Medium Hotspots</c:v>
                  </c:pt>
                  <c:pt idx="4">
                    <c:v>Low Hotspots</c:v>
                  </c:pt>
                </c:lvl>
              </c:multiLvlStrCache>
            </c:multiLvlStrRef>
          </c:cat>
          <c:val>
            <c:numRef>
              <c:f>Sheet1!$D$63:$D$68</c:f>
              <c:numCache>
                <c:formatCode>General</c:formatCode>
                <c:ptCount val="6"/>
                <c:pt idx="0">
                  <c:v>15.413105450807731</c:v>
                </c:pt>
                <c:pt idx="1">
                  <c:v>9.2328471942147807</c:v>
                </c:pt>
                <c:pt idx="2">
                  <c:v>9.8683998913640902</c:v>
                </c:pt>
                <c:pt idx="3">
                  <c:v>12.690152353876959</c:v>
                </c:pt>
                <c:pt idx="4">
                  <c:v>21.069471811713189</c:v>
                </c:pt>
                <c:pt idx="5">
                  <c:v>8.1385735580782015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273"/>
        <c:axId val="84230528"/>
        <c:axId val="84232064"/>
      </c:barChart>
      <c:catAx>
        <c:axId val="84230528"/>
        <c:scaling>
          <c:orientation val="minMax"/>
        </c:scaling>
        <c:delete val="0"/>
        <c:axPos val="l"/>
        <c:majorTickMark val="out"/>
        <c:minorTickMark val="none"/>
        <c:tickLblPos val="nextTo"/>
        <c:crossAx val="84232064"/>
        <c:crosses val="autoZero"/>
        <c:auto val="1"/>
        <c:lblAlgn val="ctr"/>
        <c:lblOffset val="100"/>
        <c:noMultiLvlLbl val="0"/>
      </c:catAx>
      <c:valAx>
        <c:axId val="84232064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/>
                </a:pPr>
                <a:r>
                  <a:rPr lang="en-US"/>
                  <a:t>mean n visits per hotspot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4230528"/>
        <c:crosses val="autoZero"/>
        <c:crossBetween val="between"/>
      </c:valAx>
      <c:spPr>
        <a:noFill/>
      </c:spPr>
    </c:plotArea>
    <c:plotVisOnly val="1"/>
    <c:dispBlanksAs val="gap"/>
    <c:showDLblsOverMax val="0"/>
  </c:chart>
  <c:spPr>
    <a:solidFill>
      <a:srgbClr val="000204"/>
    </a:solidFill>
  </c:spPr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 sz="3000">
                <a:solidFill>
                  <a:srgbClr val="FFFF00"/>
                </a:solidFill>
              </a:defRPr>
            </a:pPr>
            <a:r>
              <a:rPr lang="en-US" sz="3000" dirty="0">
                <a:solidFill>
                  <a:srgbClr val="FFFF00"/>
                </a:solidFill>
              </a:rPr>
              <a:t>N Visits of </a:t>
            </a:r>
            <a:r>
              <a:rPr lang="en-US" sz="3000" u="sng" dirty="0" err="1">
                <a:solidFill>
                  <a:srgbClr val="FFFF00"/>
                </a:solidFill>
              </a:rPr>
              <a:t>PCSOs</a:t>
            </a:r>
            <a:r>
              <a:rPr lang="en-US" sz="3000" dirty="0">
                <a:solidFill>
                  <a:srgbClr val="FFFF00"/>
                </a:solidFill>
              </a:rPr>
              <a:t> Only in </a:t>
            </a:r>
            <a:r>
              <a:rPr lang="en-US" sz="3000" dirty="0" smtClean="0">
                <a:solidFill>
                  <a:srgbClr val="FFFF00"/>
                </a:solidFill>
              </a:rPr>
              <a:t>Peterborough</a:t>
            </a:r>
            <a:r>
              <a:rPr lang="en-US" sz="3000" baseline="0" dirty="0" smtClean="0">
                <a:solidFill>
                  <a:srgbClr val="FFFF00"/>
                </a:solidFill>
              </a:rPr>
              <a:t> – </a:t>
            </a:r>
          </a:p>
          <a:p>
            <a:pPr>
              <a:defRPr sz="3000">
                <a:solidFill>
                  <a:srgbClr val="FFFF00"/>
                </a:solidFill>
              </a:defRPr>
            </a:pPr>
            <a:r>
              <a:rPr lang="en-US" sz="2800" baseline="0" dirty="0" smtClean="0">
                <a:solidFill>
                  <a:srgbClr val="FFFF00"/>
                </a:solidFill>
              </a:rPr>
              <a:t>Overall 71% more visits in </a:t>
            </a:r>
            <a:r>
              <a:rPr lang="en-US" sz="2800" i="1" baseline="0" dirty="0" smtClean="0">
                <a:solidFill>
                  <a:srgbClr val="FFFF00"/>
                </a:solidFill>
              </a:rPr>
              <a:t>Treatment</a:t>
            </a:r>
            <a:r>
              <a:rPr lang="en-US" sz="2800" baseline="0" dirty="0" smtClean="0">
                <a:solidFill>
                  <a:srgbClr val="FFFF00"/>
                </a:solidFill>
              </a:rPr>
              <a:t> Hotspots</a:t>
            </a:r>
            <a:endParaRPr lang="en-US" sz="2800" dirty="0">
              <a:solidFill>
                <a:srgbClr val="FFFF00"/>
              </a:solidFill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Sheet1!$D$72</c:f>
              <c:strCache>
                <c:ptCount val="1"/>
                <c:pt idx="0">
                  <c:v>PCSOs</c:v>
                </c:pt>
              </c:strCache>
            </c:strRef>
          </c:tx>
          <c:invertIfNegative val="0"/>
          <c:dPt>
            <c:idx val="0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2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Pt>
            <c:idx val="4"/>
            <c:invertIfNegative val="0"/>
            <c:bubble3D val="0"/>
            <c:spPr>
              <a:gradFill>
                <a:gsLst>
                  <a:gs pos="0">
                    <a:schemeClr val="accent1">
                      <a:tint val="66000"/>
                      <a:satMod val="160000"/>
                    </a:schemeClr>
                  </a:gs>
                  <a:gs pos="22000">
                    <a:schemeClr val="accent1">
                      <a:tint val="44500"/>
                      <a:satMod val="160000"/>
                    </a:schemeClr>
                  </a:gs>
                  <a:gs pos="100000">
                    <a:schemeClr val="accent1">
                      <a:tint val="23500"/>
                      <a:satMod val="160000"/>
                    </a:schemeClr>
                  </a:gs>
                </a:gsLst>
                <a:lin ang="5400000" scaled="0"/>
              </a:gradFill>
            </c:spPr>
          </c:dPt>
          <c:dLbls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multiLvlStrRef>
              <c:f>Sheet1!$B$73:$C$78</c:f>
              <c:multiLvlStrCache>
                <c:ptCount val="6"/>
                <c:lvl>
                  <c:pt idx="0">
                    <c:v>Control</c:v>
                  </c:pt>
                  <c:pt idx="1">
                    <c:v>Experimental</c:v>
                  </c:pt>
                  <c:pt idx="2">
                    <c:v>Control</c:v>
                  </c:pt>
                  <c:pt idx="3">
                    <c:v>Experimental</c:v>
                  </c:pt>
                  <c:pt idx="4">
                    <c:v>Control</c:v>
                  </c:pt>
                  <c:pt idx="5">
                    <c:v>Experimental</c:v>
                  </c:pt>
                </c:lvl>
                <c:lvl>
                  <c:pt idx="0">
                    <c:v>Hot hotspots</c:v>
                  </c:pt>
                  <c:pt idx="2">
                    <c:v>Medium Hotspots</c:v>
                  </c:pt>
                  <c:pt idx="4">
                    <c:v>Low Hotspots</c:v>
                  </c:pt>
                </c:lvl>
              </c:multiLvlStrCache>
            </c:multiLvlStrRef>
          </c:cat>
          <c:val>
            <c:numRef>
              <c:f>Sheet1!$D$73:$D$78</c:f>
              <c:numCache>
                <c:formatCode>General</c:formatCode>
                <c:ptCount val="6"/>
                <c:pt idx="0">
                  <c:v>2.8512212324712332</c:v>
                </c:pt>
                <c:pt idx="1">
                  <c:v>3.7200833117499781</c:v>
                </c:pt>
                <c:pt idx="2">
                  <c:v>2.1272615810115809</c:v>
                </c:pt>
                <c:pt idx="3">
                  <c:v>4.4129389129389107</c:v>
                </c:pt>
                <c:pt idx="4">
                  <c:v>2.0589506172839509</c:v>
                </c:pt>
                <c:pt idx="5">
                  <c:v>3.1411375661375671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873792"/>
        <c:axId val="85875328"/>
      </c:barChart>
      <c:catAx>
        <c:axId val="8587379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5875328"/>
        <c:crosses val="autoZero"/>
        <c:auto val="1"/>
        <c:lblAlgn val="ctr"/>
        <c:lblOffset val="100"/>
        <c:noMultiLvlLbl val="0"/>
      </c:catAx>
      <c:valAx>
        <c:axId val="85875328"/>
        <c:scaling>
          <c:orientation val="minMax"/>
        </c:scaling>
        <c:delete val="0"/>
        <c:axPos val="b"/>
        <c:majorGridlines/>
        <c:title>
          <c:tx>
            <c:rich>
              <a:bodyPr/>
              <a:lstStyle/>
              <a:p>
                <a:pPr>
                  <a:defRPr sz="2000"/>
                </a:pPr>
                <a:r>
                  <a:rPr lang="en-US" sz="2000"/>
                  <a:t>mean n visits per hotspot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2000"/>
            </a:pPr>
            <a:endParaRPr lang="en-US"/>
          </a:p>
        </c:txPr>
        <c:crossAx val="8587379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analyses_6_months!$M$7</c:f>
              <c:strCache>
                <c:ptCount val="1"/>
                <c:pt idx="0">
                  <c:v>Treatment - before-after</c:v>
                </c:pt>
              </c:strCache>
            </c:strRef>
          </c:tx>
          <c:invertIfNegative val="0"/>
          <c:dLbls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analyses_6_months!$L$8:$L$10</c:f>
              <c:strCache>
                <c:ptCount val="3"/>
                <c:pt idx="0">
                  <c:v>high</c:v>
                </c:pt>
                <c:pt idx="1">
                  <c:v>medium</c:v>
                </c:pt>
                <c:pt idx="2">
                  <c:v>low</c:v>
                </c:pt>
              </c:strCache>
            </c:strRef>
          </c:cat>
          <c:val>
            <c:numRef>
              <c:f>analyses_6_months!$M$8:$M$10</c:f>
              <c:numCache>
                <c:formatCode>General</c:formatCode>
                <c:ptCount val="3"/>
                <c:pt idx="0">
                  <c:v>-23.875</c:v>
                </c:pt>
                <c:pt idx="1">
                  <c:v>-13</c:v>
                </c:pt>
                <c:pt idx="2">
                  <c:v>-2.0476190476190479</c:v>
                </c:pt>
              </c:numCache>
            </c:numRef>
          </c:val>
        </c:ser>
        <c:ser>
          <c:idx val="1"/>
          <c:order val="1"/>
          <c:tx>
            <c:strRef>
              <c:f>analyses_6_months!$N$7</c:f>
              <c:strCache>
                <c:ptCount val="1"/>
                <c:pt idx="0">
                  <c:v>Control - before-after</c:v>
                </c:pt>
              </c:strCache>
            </c:strRef>
          </c:tx>
          <c:invertIfNegative val="0"/>
          <c:dLbls>
            <c:dLbl>
              <c:idx val="0"/>
              <c:layout>
                <c:manualLayout>
                  <c:x val="1.38888888888889E-3"/>
                  <c:y val="-1.48335495472729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2.7777777777777801E-3"/>
                  <c:y val="0.132106227402215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layout>
                <c:manualLayout>
                  <c:x val="-1.0936132973192E-7"/>
                  <c:y val="-2.1515735624466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analyses_6_months!$L$8:$L$10</c:f>
              <c:strCache>
                <c:ptCount val="3"/>
                <c:pt idx="0">
                  <c:v>high</c:v>
                </c:pt>
                <c:pt idx="1">
                  <c:v>medium</c:v>
                </c:pt>
                <c:pt idx="2">
                  <c:v>low</c:v>
                </c:pt>
              </c:strCache>
            </c:strRef>
          </c:cat>
          <c:val>
            <c:numRef>
              <c:f>analyses_6_months!$N$8:$N$10</c:f>
              <c:numCache>
                <c:formatCode>General</c:formatCode>
                <c:ptCount val="3"/>
                <c:pt idx="0">
                  <c:v>-1.166666666666667</c:v>
                </c:pt>
                <c:pt idx="1">
                  <c:v>1.357142857142857</c:v>
                </c:pt>
                <c:pt idx="2">
                  <c:v>-8.4210526315789505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935232"/>
        <c:axId val="85936768"/>
      </c:barChart>
      <c:catAx>
        <c:axId val="85935232"/>
        <c:scaling>
          <c:orientation val="minMax"/>
        </c:scaling>
        <c:delete val="0"/>
        <c:axPos val="b"/>
        <c:majorTickMark val="out"/>
        <c:minorTickMark val="none"/>
        <c:tickLblPos val="low"/>
        <c:crossAx val="85936768"/>
        <c:crosses val="autoZero"/>
        <c:auto val="1"/>
        <c:lblAlgn val="ctr"/>
        <c:lblOffset val="100"/>
        <c:noMultiLvlLbl val="0"/>
      </c:catAx>
      <c:valAx>
        <c:axId val="85936768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GB" dirty="0" smtClean="0"/>
                  <a:t>Before – after differences</a:t>
                </a:r>
                <a:endParaRPr lang="en-GB" dirty="0"/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85935232"/>
        <c:crosses val="autoZero"/>
        <c:crossBetween val="between"/>
      </c:valAx>
    </c:plotArea>
    <c:legend>
      <c:legendPos val="b"/>
      <c:overlay val="0"/>
    </c:legend>
    <c:plotVisOnly val="1"/>
    <c:dispBlanksAs val="gap"/>
    <c:showDLblsOverMax val="0"/>
  </c:chart>
  <c:txPr>
    <a:bodyPr/>
    <a:lstStyle/>
    <a:p>
      <a:pPr>
        <a:defRPr sz="2500"/>
      </a:pPr>
      <a:endParaRPr lang="en-US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 smtClean="0"/>
              <a:t>Birmingham</a:t>
            </a:r>
            <a:r>
              <a:rPr lang="en-US" baseline="0" dirty="0" smtClean="0"/>
              <a:t> </a:t>
            </a:r>
            <a:r>
              <a:rPr lang="en-US" baseline="0" dirty="0" err="1" smtClean="0"/>
              <a:t>ASB</a:t>
            </a:r>
            <a:r>
              <a:rPr lang="en-US" baseline="0" dirty="0" smtClean="0"/>
              <a:t> – </a:t>
            </a:r>
          </a:p>
          <a:p>
            <a:pPr>
              <a:defRPr/>
            </a:pPr>
            <a:r>
              <a:rPr lang="en-US" dirty="0" smtClean="0"/>
              <a:t>Percent </a:t>
            </a:r>
            <a:r>
              <a:rPr lang="en-US" dirty="0"/>
              <a:t>Change </a:t>
            </a:r>
            <a:r>
              <a:rPr lang="en-US" dirty="0" smtClean="0"/>
              <a:t>Reporting</a:t>
            </a:r>
            <a:endParaRPr lang="en-US" dirty="0"/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'breakdown of offences'!$R$6:$R$8</c:f>
              <c:strCache>
                <c:ptCount val="3"/>
                <c:pt idx="0">
                  <c:v>Low Level Hotspots</c:v>
                </c:pt>
                <c:pt idx="1">
                  <c:v>Medium Level Hotspots</c:v>
                </c:pt>
                <c:pt idx="2">
                  <c:v>High Level Hotspots</c:v>
                </c:pt>
              </c:strCache>
            </c:strRef>
          </c:cat>
          <c:val>
            <c:numRef>
              <c:f>'breakdown of offences'!$U$6:$U$8</c:f>
              <c:numCache>
                <c:formatCode>0%</c:formatCode>
                <c:ptCount val="3"/>
                <c:pt idx="0">
                  <c:v>6.4615384615384617</c:v>
                </c:pt>
                <c:pt idx="1">
                  <c:v>-4.33</c:v>
                </c:pt>
                <c:pt idx="2">
                  <c:v>-5.76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639168"/>
        <c:axId val="85640704"/>
      </c:barChart>
      <c:catAx>
        <c:axId val="85639168"/>
        <c:scaling>
          <c:orientation val="minMax"/>
        </c:scaling>
        <c:delete val="0"/>
        <c:axPos val="b"/>
        <c:majorTickMark val="out"/>
        <c:minorTickMark val="none"/>
        <c:tickLblPos val="low"/>
        <c:crossAx val="85640704"/>
        <c:crosses val="autoZero"/>
        <c:auto val="1"/>
        <c:lblAlgn val="ctr"/>
        <c:lblOffset val="100"/>
        <c:noMultiLvlLbl val="0"/>
      </c:catAx>
      <c:valAx>
        <c:axId val="85640704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85639168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/>
            </a:pPr>
            <a:r>
              <a:rPr lang="en-US" dirty="0"/>
              <a:t>Birmingham Theft from Shop - Percent Change Reporting </a:t>
            </a:r>
            <a:r>
              <a:rPr lang="en-US" dirty="0" smtClean="0"/>
              <a:t> </a:t>
            </a:r>
            <a:endParaRPr lang="en-US" dirty="0"/>
          </a:p>
        </c:rich>
      </c:tx>
      <c:layout>
        <c:manualLayout>
          <c:xMode val="edge"/>
          <c:yMode val="edge"/>
          <c:x val="0.18026255131385399"/>
          <c:y val="1.64088199345198E-2"/>
        </c:manualLayout>
      </c:layout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invertIfNegative val="0"/>
          <c:cat>
            <c:strRef>
              <c:f>'breakdown of offences'!$R$6:$R$8</c:f>
              <c:strCache>
                <c:ptCount val="3"/>
                <c:pt idx="0">
                  <c:v>Low Level Hotspots</c:v>
                </c:pt>
                <c:pt idx="1">
                  <c:v>Medium Level Hotspots</c:v>
                </c:pt>
                <c:pt idx="2">
                  <c:v>High Level Hotspots</c:v>
                </c:pt>
              </c:strCache>
            </c:strRef>
          </c:cat>
          <c:val>
            <c:numRef>
              <c:f>'breakdown of offences'!$U$12:$U$14</c:f>
              <c:numCache>
                <c:formatCode>0%</c:formatCode>
                <c:ptCount val="3"/>
                <c:pt idx="0">
                  <c:v>27</c:v>
                </c:pt>
                <c:pt idx="1">
                  <c:v>-4.33</c:v>
                </c:pt>
                <c:pt idx="2">
                  <c:v>-3.38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5677184"/>
        <c:axId val="85678720"/>
      </c:barChart>
      <c:catAx>
        <c:axId val="85677184"/>
        <c:scaling>
          <c:orientation val="minMax"/>
        </c:scaling>
        <c:delete val="0"/>
        <c:axPos val="b"/>
        <c:majorTickMark val="out"/>
        <c:minorTickMark val="none"/>
        <c:tickLblPos val="low"/>
        <c:crossAx val="85678720"/>
        <c:crosses val="autoZero"/>
        <c:auto val="1"/>
        <c:lblAlgn val="ctr"/>
        <c:lblOffset val="100"/>
        <c:noMultiLvlLbl val="0"/>
      </c:catAx>
      <c:valAx>
        <c:axId val="85678720"/>
        <c:scaling>
          <c:orientation val="minMax"/>
          <c:min val="-10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85677184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5"/>
    </mc:Choice>
    <mc:Fallback>
      <c:style val="45"/>
    </mc:Fallback>
  </mc:AlternateContent>
  <c:chart>
    <c:title>
      <c:tx>
        <c:rich>
          <a:bodyPr/>
          <a:lstStyle/>
          <a:p>
            <a:pPr>
              <a:defRPr sz="1800">
                <a:solidFill>
                  <a:srgbClr val="FFFF00"/>
                </a:solidFill>
              </a:defRPr>
            </a:pPr>
            <a:r>
              <a:rPr lang="en-GB" sz="1800" dirty="0" smtClean="0">
                <a:solidFill>
                  <a:srgbClr val="FFFF00"/>
                </a:solidFill>
              </a:rPr>
              <a:t>Birmingham (n=57,070)</a:t>
            </a:r>
            <a:r>
              <a:rPr lang="en-GB" sz="1800" baseline="0" dirty="0" smtClean="0">
                <a:solidFill>
                  <a:srgbClr val="FFFF00"/>
                </a:solidFill>
              </a:rPr>
              <a:t> </a:t>
            </a:r>
            <a:endParaRPr lang="en-GB" sz="1800" dirty="0">
              <a:solidFill>
                <a:srgbClr val="FFFF00"/>
              </a:solidFill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invertIfNegative val="0"/>
          <c:dLbls>
            <c:dLbl>
              <c:idx val="0"/>
              <c:tx>
                <c:rich>
                  <a:bodyPr/>
                  <a:lstStyle/>
                  <a:p>
                    <a:r>
                      <a:rPr lang="en-US" dirty="0" smtClean="0"/>
                      <a:t>46,165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tx>
                <c:rich>
                  <a:bodyPr/>
                  <a:lstStyle/>
                  <a:p>
                    <a:r>
                      <a:rPr lang="en-US" dirty="0" smtClean="0"/>
                      <a:t>24,066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6"/>
              <c:tx>
                <c:rich>
                  <a:bodyPr/>
                  <a:lstStyle/>
                  <a:p>
                    <a:r>
                      <a:rPr lang="en-US" dirty="0" smtClean="0"/>
                      <a:t>16,782%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Sheet2!$Q$4:$Q$28</c:f>
              <c:strCache>
                <c:ptCount val="25"/>
                <c:pt idx="0">
                  <c:v>Row &amp; inconsid behaviour.</c:v>
                </c:pt>
                <c:pt idx="1">
                  <c:v>Suspicious circumstances</c:v>
                </c:pt>
                <c:pt idx="2">
                  <c:v>ASB -  nuisance</c:v>
                </c:pt>
                <c:pt idx="3">
                  <c:v>Susp circs (inc veh's &amp; prems)</c:v>
                </c:pt>
                <c:pt idx="4">
                  <c:v>Violence</c:v>
                </c:pt>
                <c:pt idx="5">
                  <c:v>Theft (not vehicle related)</c:v>
                </c:pt>
                <c:pt idx="6">
                  <c:v>Burglary</c:v>
                </c:pt>
                <c:pt idx="7">
                  <c:v>Criminal damage</c:v>
                </c:pt>
                <c:pt idx="8">
                  <c:v>Row/nuis - neighbours</c:v>
                </c:pt>
                <c:pt idx="9">
                  <c:v>Veh rel nuis/inapp veh use</c:v>
                </c:pt>
                <c:pt idx="10">
                  <c:v>Coll./illness/injury/trapped</c:v>
                </c:pt>
                <c:pt idx="11">
                  <c:v>ASB -  personal</c:v>
                </c:pt>
                <c:pt idx="12">
                  <c:v>Malicious/nuis. Communication</c:v>
                </c:pt>
                <c:pt idx="13">
                  <c:v>Noise</c:v>
                </c:pt>
                <c:pt idx="14">
                  <c:v>Aban veh (not smv/obstruct)</c:v>
                </c:pt>
                <c:pt idx="15">
                  <c:v>ASB -  environmental</c:v>
                </c:pt>
                <c:pt idx="16">
                  <c:v>Stolen motor vehicle</c:v>
                </c:pt>
                <c:pt idx="17">
                  <c:v>Theft from motor vehicle</c:v>
                </c:pt>
                <c:pt idx="18">
                  <c:v>ASB - pers. - standard risk</c:v>
                </c:pt>
                <c:pt idx="19">
                  <c:v>Bilking</c:v>
                </c:pt>
                <c:pt idx="20">
                  <c:v>Robbery</c:v>
                </c:pt>
                <c:pt idx="21">
                  <c:v>Arson</c:v>
                </c:pt>
                <c:pt idx="22">
                  <c:v>Sexual offence</c:v>
                </c:pt>
                <c:pt idx="23">
                  <c:v>Drugs</c:v>
                </c:pt>
                <c:pt idx="24">
                  <c:v>Other crime</c:v>
                </c:pt>
              </c:strCache>
            </c:strRef>
          </c:cat>
          <c:val>
            <c:numRef>
              <c:f>Sheet2!$T$4:$T$28</c:f>
              <c:numCache>
                <c:formatCode>0.00%</c:formatCode>
                <c:ptCount val="25"/>
                <c:pt idx="0">
                  <c:v>0.170686888555308</c:v>
                </c:pt>
                <c:pt idx="1">
                  <c:v>0.11914251698919601</c:v>
                </c:pt>
                <c:pt idx="2">
                  <c:v>9.7161935326436605E-2</c:v>
                </c:pt>
                <c:pt idx="3">
                  <c:v>8.8979760857187201E-2</c:v>
                </c:pt>
                <c:pt idx="4">
                  <c:v>7.4841200002957894E-2</c:v>
                </c:pt>
                <c:pt idx="5">
                  <c:v>7.2327020771557199E-2</c:v>
                </c:pt>
                <c:pt idx="6">
                  <c:v>6.2048464502007697E-2</c:v>
                </c:pt>
                <c:pt idx="7">
                  <c:v>4.3295645293678298E-2</c:v>
                </c:pt>
                <c:pt idx="8">
                  <c:v>3.0251491869588001E-2</c:v>
                </c:pt>
                <c:pt idx="9">
                  <c:v>2.9438080941782001E-2</c:v>
                </c:pt>
                <c:pt idx="10">
                  <c:v>2.8177294003682501E-2</c:v>
                </c:pt>
                <c:pt idx="11">
                  <c:v>2.6727943623228102E-2</c:v>
                </c:pt>
                <c:pt idx="12">
                  <c:v>2.2376195159465501E-2</c:v>
                </c:pt>
                <c:pt idx="13">
                  <c:v>1.6808027626393E-2</c:v>
                </c:pt>
                <c:pt idx="14">
                  <c:v>1.6190574785740201E-2</c:v>
                </c:pt>
                <c:pt idx="15">
                  <c:v>1.2670723861779301E-2</c:v>
                </c:pt>
                <c:pt idx="16">
                  <c:v>1.16761441364164E-2</c:v>
                </c:pt>
                <c:pt idx="17">
                  <c:v>1.1520856595653399E-2</c:v>
                </c:pt>
                <c:pt idx="18">
                  <c:v>1.0788786760628E-2</c:v>
                </c:pt>
                <c:pt idx="19">
                  <c:v>9.2063327738052102E-3</c:v>
                </c:pt>
                <c:pt idx="20">
                  <c:v>6.4924981328521904E-3</c:v>
                </c:pt>
                <c:pt idx="21">
                  <c:v>6.2262909201156501E-3</c:v>
                </c:pt>
                <c:pt idx="22">
                  <c:v>6.1745284065279904E-3</c:v>
                </c:pt>
                <c:pt idx="23">
                  <c:v>5.7826122322214299E-3</c:v>
                </c:pt>
                <c:pt idx="24">
                  <c:v>2.1008185871791599E-2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5496832"/>
        <c:axId val="76813440"/>
      </c:barChart>
      <c:catAx>
        <c:axId val="75496832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76813440"/>
        <c:crosses val="autoZero"/>
        <c:auto val="1"/>
        <c:lblAlgn val="ctr"/>
        <c:lblOffset val="100"/>
        <c:noMultiLvlLbl val="0"/>
      </c:catAx>
      <c:valAx>
        <c:axId val="76813440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crossAx val="75496832"/>
        <c:crosses val="autoZero"/>
        <c:crossBetween val="between"/>
      </c:valAx>
    </c:plotArea>
    <c:plotVisOnly val="1"/>
    <c:dispBlanksAs val="gap"/>
    <c:showDLblsOverMax val="0"/>
  </c:chart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4"/>
    </mc:Choice>
    <mc:Fallback>
      <c:style val="44"/>
    </mc:Fallback>
  </mc:AlternateContent>
  <c:chart>
    <c:title>
      <c:tx>
        <c:rich>
          <a:bodyPr/>
          <a:lstStyle/>
          <a:p>
            <a:pPr>
              <a:defRPr>
                <a:solidFill>
                  <a:srgbClr val="FFFF00"/>
                </a:solidFill>
              </a:defRPr>
            </a:pPr>
            <a:r>
              <a:rPr lang="en-GB" dirty="0" smtClean="0">
                <a:solidFill>
                  <a:srgbClr val="FFFF00"/>
                </a:solidFill>
              </a:rPr>
              <a:t>Peterborough  (n=127,299)</a:t>
            </a:r>
            <a:endParaRPr lang="en-GB" dirty="0">
              <a:solidFill>
                <a:srgbClr val="FFFF00"/>
              </a:solidFill>
            </a:endParaRPr>
          </a:p>
        </c:rich>
      </c:tx>
      <c:overlay val="0"/>
    </c:title>
    <c:autoTitleDeleted val="0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Sheet3!$C$1</c:f>
              <c:strCache>
                <c:ptCount val="1"/>
                <c:pt idx="0">
                  <c:v>%</c:v>
                </c:pt>
              </c:strCache>
            </c:strRef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3"/>
              <c:showLegendKey val="0"/>
              <c:showVal val="1"/>
              <c:showCatName val="0"/>
              <c:showSerName val="0"/>
              <c:showPercent val="0"/>
              <c:showBubbleSize val="0"/>
            </c:dLbl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Sheet3!$A$2:$A$17</c:f>
              <c:strCache>
                <c:ptCount val="16"/>
                <c:pt idx="0">
                  <c:v>ASB</c:v>
                </c:pt>
                <c:pt idx="1">
                  <c:v>CRIMINAL DAMAGE</c:v>
                </c:pt>
                <c:pt idx="2">
                  <c:v>VEHICLE CRIME</c:v>
                </c:pt>
                <c:pt idx="3">
                  <c:v>BURGLARY DWELLING</c:v>
                </c:pt>
                <c:pt idx="4">
                  <c:v>THEFT OTHER</c:v>
                </c:pt>
                <c:pt idx="5">
                  <c:v>THEFT FROM SHOPS AND STALLS</c:v>
                </c:pt>
                <c:pt idx="6">
                  <c:v>BURGLARY OTHER BUILDING</c:v>
                </c:pt>
                <c:pt idx="7">
                  <c:v>ROBBERY AND THEFT PERSON</c:v>
                </c:pt>
                <c:pt idx="8">
                  <c:v>MAKE OFF W/O PAYMENT</c:v>
                </c:pt>
                <c:pt idx="9">
                  <c:v>THEFT OF PEDAL CYCLE</c:v>
                </c:pt>
                <c:pt idx="10">
                  <c:v>THEFT DWELLING NOT MACHINE/METER</c:v>
                </c:pt>
                <c:pt idx="11">
                  <c:v>ARSON</c:v>
                </c:pt>
                <c:pt idx="12">
                  <c:v>GO EQUIPPED/HANDLE</c:v>
                </c:pt>
                <c:pt idx="13">
                  <c:v>THEFT FROM AUTO MACH/METER</c:v>
                </c:pt>
                <c:pt idx="14">
                  <c:v>THEFT MAIL BAG/POST PACKET</c:v>
                </c:pt>
                <c:pt idx="15">
                  <c:v>THEFT DWELLING NOT MACH/METER</c:v>
                </c:pt>
              </c:strCache>
            </c:strRef>
          </c:cat>
          <c:val>
            <c:numRef>
              <c:f>Sheet3!$C$2:$C$17</c:f>
              <c:numCache>
                <c:formatCode>0.00%</c:formatCode>
                <c:ptCount val="16"/>
                <c:pt idx="0">
                  <c:v>0.45469999999999999</c:v>
                </c:pt>
                <c:pt idx="1">
                  <c:v>0.12509999999999999</c:v>
                </c:pt>
                <c:pt idx="2">
                  <c:v>0.1052</c:v>
                </c:pt>
                <c:pt idx="3">
                  <c:v>7.4300000000000005E-2</c:v>
                </c:pt>
                <c:pt idx="4">
                  <c:v>6.6699999999999995E-2</c:v>
                </c:pt>
                <c:pt idx="5">
                  <c:v>4.07E-2</c:v>
                </c:pt>
                <c:pt idx="6">
                  <c:v>4.0099999999999997E-2</c:v>
                </c:pt>
                <c:pt idx="7">
                  <c:v>3.6200000000000003E-2</c:v>
                </c:pt>
                <c:pt idx="8">
                  <c:v>2.1899999999999999E-2</c:v>
                </c:pt>
                <c:pt idx="9">
                  <c:v>1.5299999999999999E-2</c:v>
                </c:pt>
                <c:pt idx="10">
                  <c:v>1.0200000000000001E-2</c:v>
                </c:pt>
                <c:pt idx="11">
                  <c:v>4.7999999999999996E-3</c:v>
                </c:pt>
                <c:pt idx="12">
                  <c:v>2.3999999999999998E-3</c:v>
                </c:pt>
                <c:pt idx="13">
                  <c:v>1.9E-3</c:v>
                </c:pt>
                <c:pt idx="14">
                  <c:v>4.0000000000000002E-4</c:v>
                </c:pt>
                <c:pt idx="15">
                  <c:v>0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6842496"/>
        <c:axId val="76844032"/>
      </c:barChart>
      <c:catAx>
        <c:axId val="76842496"/>
        <c:scaling>
          <c:orientation val="minMax"/>
        </c:scaling>
        <c:delete val="0"/>
        <c:axPos val="l"/>
        <c:majorTickMark val="out"/>
        <c:minorTickMark val="none"/>
        <c:tickLblPos val="nextTo"/>
        <c:txPr>
          <a:bodyPr/>
          <a:lstStyle/>
          <a:p>
            <a:pPr>
              <a:defRPr sz="1300"/>
            </a:pPr>
            <a:endParaRPr lang="en-US"/>
          </a:p>
        </c:txPr>
        <c:crossAx val="76844032"/>
        <c:crosses val="autoZero"/>
        <c:auto val="1"/>
        <c:lblAlgn val="ctr"/>
        <c:lblOffset val="100"/>
        <c:noMultiLvlLbl val="0"/>
      </c:catAx>
      <c:valAx>
        <c:axId val="76844032"/>
        <c:scaling>
          <c:orientation val="minMax"/>
        </c:scaling>
        <c:delete val="0"/>
        <c:axPos val="b"/>
        <c:majorGridlines/>
        <c:numFmt formatCode="0%" sourceLinked="0"/>
        <c:majorTickMark val="out"/>
        <c:minorTickMark val="none"/>
        <c:tickLblPos val="nextTo"/>
        <c:crossAx val="7684249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Sheet2!$B$13:$B$14</c:f>
              <c:strCache>
                <c:ptCount val="1"/>
                <c:pt idx="0">
                  <c:v>mean (12 months) Bham T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Sheet2!$A$15:$A$17</c:f>
              <c:strCache>
                <c:ptCount val="3"/>
                <c:pt idx="0">
                  <c:v>High Level Hotspots (75+  crimes per hotspot)</c:v>
                </c:pt>
                <c:pt idx="1">
                  <c:v>Mid Level Hotspots (50-75 crimes per hotspot)</c:v>
                </c:pt>
                <c:pt idx="2">
                  <c:v>Low Level Hotspots (36-50 crimes per hotspot)</c:v>
                </c:pt>
              </c:strCache>
            </c:strRef>
          </c:cat>
          <c:val>
            <c:numRef>
              <c:f>Sheet2!$B$15:$B$17</c:f>
              <c:numCache>
                <c:formatCode>_(* #,##0.00_);_(* \(#,##0.00\);_(* "-"??_);_(@_)</c:formatCode>
                <c:ptCount val="3"/>
                <c:pt idx="0">
                  <c:v>105</c:v>
                </c:pt>
                <c:pt idx="1">
                  <c:v>61.272727272727273</c:v>
                </c:pt>
                <c:pt idx="2">
                  <c:v>41.761904761904759</c:v>
                </c:pt>
              </c:numCache>
            </c:numRef>
          </c:val>
        </c:ser>
        <c:ser>
          <c:idx val="1"/>
          <c:order val="1"/>
          <c:tx>
            <c:strRef>
              <c:f>Sheet2!$C$13:$C$14</c:f>
              <c:strCache>
                <c:ptCount val="1"/>
                <c:pt idx="0">
                  <c:v>mean (12 months) Bham C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Sheet2!$A$15:$A$17</c:f>
              <c:strCache>
                <c:ptCount val="3"/>
                <c:pt idx="0">
                  <c:v>High Level Hotspots (75+  crimes per hotspot)</c:v>
                </c:pt>
                <c:pt idx="1">
                  <c:v>Mid Level Hotspots (50-75 crimes per hotspot)</c:v>
                </c:pt>
                <c:pt idx="2">
                  <c:v>Low Level Hotspots (36-50 crimes per hotspot)</c:v>
                </c:pt>
              </c:strCache>
            </c:strRef>
          </c:cat>
          <c:val>
            <c:numRef>
              <c:f>Sheet2!$C$15:$C$17</c:f>
              <c:numCache>
                <c:formatCode>_(* #,##0.00_);_(* \(#,##0.00\);_(* "-"??_);_(@_)</c:formatCode>
                <c:ptCount val="3"/>
                <c:pt idx="0">
                  <c:v>97</c:v>
                </c:pt>
                <c:pt idx="1">
                  <c:v>60.85714285714284</c:v>
                </c:pt>
                <c:pt idx="2">
                  <c:v>41.684210526315802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153792"/>
        <c:axId val="77155328"/>
      </c:barChart>
      <c:catAx>
        <c:axId val="77153792"/>
        <c:scaling>
          <c:orientation val="minMax"/>
        </c:scaling>
        <c:delete val="0"/>
        <c:axPos val="b"/>
        <c:majorTickMark val="out"/>
        <c:minorTickMark val="none"/>
        <c:tickLblPos val="nextTo"/>
        <c:crossAx val="77155328"/>
        <c:crosses val="autoZero"/>
        <c:auto val="1"/>
        <c:lblAlgn val="ctr"/>
        <c:lblOffset val="100"/>
        <c:noMultiLvlLbl val="0"/>
      </c:catAx>
      <c:valAx>
        <c:axId val="77155328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77153792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Sheet2!$B$20:$B$21</c:f>
              <c:strCache>
                <c:ptCount val="1"/>
                <c:pt idx="0">
                  <c:v>mean Pet. (annualised 12 months) T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Sheet2!$A$22:$A$24</c:f>
              <c:strCache>
                <c:ptCount val="3"/>
                <c:pt idx="0">
                  <c:v>High Level Hotspots (120+  crimes per hotspot)</c:v>
                </c:pt>
                <c:pt idx="1">
                  <c:v>Mid Level Hotspots (25-120 crimes per hotspot)</c:v>
                </c:pt>
                <c:pt idx="2">
                  <c:v>Low Level Hotspots (15+ crimes per hotspot)</c:v>
                </c:pt>
              </c:strCache>
            </c:strRef>
          </c:cat>
          <c:val>
            <c:numRef>
              <c:f>Sheet2!$B$22:$B$24</c:f>
              <c:numCache>
                <c:formatCode>_(* #,##0.00_);_(* \(#,##0.00\);_(* "-"??_);_(@_)</c:formatCode>
                <c:ptCount val="3"/>
                <c:pt idx="0">
                  <c:v>165.6666666666666</c:v>
                </c:pt>
                <c:pt idx="1">
                  <c:v>65.597222222222257</c:v>
                </c:pt>
                <c:pt idx="2">
                  <c:v>20.3125</c:v>
                </c:pt>
              </c:numCache>
            </c:numRef>
          </c:val>
        </c:ser>
        <c:ser>
          <c:idx val="1"/>
          <c:order val="1"/>
          <c:tx>
            <c:strRef>
              <c:f>Sheet2!$C$20:$C$21</c:f>
              <c:strCache>
                <c:ptCount val="1"/>
                <c:pt idx="0">
                  <c:v>mean Pet. (annualised 12 months) C</c:v>
                </c:pt>
              </c:strCache>
            </c:strRef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Sheet2!$A$22:$A$24</c:f>
              <c:strCache>
                <c:ptCount val="3"/>
                <c:pt idx="0">
                  <c:v>High Level Hotspots (120+  crimes per hotspot)</c:v>
                </c:pt>
                <c:pt idx="1">
                  <c:v>Mid Level Hotspots (25-120 crimes per hotspot)</c:v>
                </c:pt>
                <c:pt idx="2">
                  <c:v>Low Level Hotspots (15+ crimes per hotspot)</c:v>
                </c:pt>
              </c:strCache>
            </c:strRef>
          </c:cat>
          <c:val>
            <c:numRef>
              <c:f>Sheet2!$C$22:$C$24</c:f>
              <c:numCache>
                <c:formatCode>_(* #,##0.00_);_(* \(#,##0.00\);_(* "-"??_);_(@_)</c:formatCode>
                <c:ptCount val="3"/>
                <c:pt idx="0">
                  <c:v>166.6041666666666</c:v>
                </c:pt>
                <c:pt idx="1">
                  <c:v>62.774999999999999</c:v>
                </c:pt>
                <c:pt idx="2">
                  <c:v>20.041666666666671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185408"/>
        <c:axId val="77186944"/>
      </c:barChart>
      <c:catAx>
        <c:axId val="77185408"/>
        <c:scaling>
          <c:orientation val="minMax"/>
        </c:scaling>
        <c:delete val="0"/>
        <c:axPos val="b"/>
        <c:majorTickMark val="out"/>
        <c:minorTickMark val="none"/>
        <c:tickLblPos val="nextTo"/>
        <c:crossAx val="77186944"/>
        <c:crosses val="autoZero"/>
        <c:auto val="1"/>
        <c:lblAlgn val="ctr"/>
        <c:lblOffset val="100"/>
        <c:noMultiLvlLbl val="0"/>
      </c:catAx>
      <c:valAx>
        <c:axId val="77186944"/>
        <c:scaling>
          <c:orientation val="minMax"/>
        </c:scaling>
        <c:delete val="0"/>
        <c:axPos val="l"/>
        <c:majorGridlines/>
        <c:numFmt formatCode="_(* #,##0.00_);_(* \(#,##0.00\);_(* &quot;-&quot;??_);_(@_)" sourceLinked="1"/>
        <c:majorTickMark val="out"/>
        <c:minorTickMark val="none"/>
        <c:tickLblPos val="nextTo"/>
        <c:crossAx val="77185408"/>
        <c:crosses val="autoZero"/>
        <c:crossBetween val="between"/>
      </c:valAx>
    </c:plotArea>
    <c:legend>
      <c:legendPos val="t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 sz="3000">
                <a:solidFill>
                  <a:srgbClr val="FFFF00"/>
                </a:solidFill>
              </a:defRPr>
            </a:pPr>
            <a:r>
              <a:rPr lang="en-US" sz="3000" dirty="0">
                <a:solidFill>
                  <a:srgbClr val="FFFF00"/>
                </a:solidFill>
              </a:rPr>
              <a:t>Minutes </a:t>
            </a:r>
            <a:r>
              <a:rPr lang="en-US" sz="3000" dirty="0" smtClean="0">
                <a:solidFill>
                  <a:srgbClr val="FFFF00"/>
                </a:solidFill>
              </a:rPr>
              <a:t>Spent </a:t>
            </a:r>
            <a:r>
              <a:rPr lang="en-US" sz="3000" dirty="0">
                <a:solidFill>
                  <a:srgbClr val="FFFF00"/>
                </a:solidFill>
              </a:rPr>
              <a:t>per </a:t>
            </a:r>
            <a:r>
              <a:rPr lang="en-US" sz="3000" dirty="0" smtClean="0">
                <a:solidFill>
                  <a:srgbClr val="FFFF00"/>
                </a:solidFill>
              </a:rPr>
              <a:t>Visit </a:t>
            </a:r>
            <a:r>
              <a:rPr lang="en-US" sz="3000" dirty="0">
                <a:solidFill>
                  <a:srgbClr val="FFFF00"/>
                </a:solidFill>
              </a:rPr>
              <a:t>- Birmingham</a:t>
            </a: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Control - all officers</c:v>
          </c:tx>
          <c:invertIfNegative val="0"/>
          <c:dLbls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(Sheet4!$E$4,Sheet4!$E$7,Sheet4!$E$10)</c:f>
              <c:strCache>
                <c:ptCount val="3"/>
                <c:pt idx="0">
                  <c:v>High Level Hotspots (75+  crimes per hotspot)</c:v>
                </c:pt>
                <c:pt idx="1">
                  <c:v>Mid Level Hotspots (50-75 crimes per hotspot)</c:v>
                </c:pt>
                <c:pt idx="2">
                  <c:v>Low Level Hotspots (36-50 crimes per hotspot)</c:v>
                </c:pt>
              </c:strCache>
            </c:strRef>
          </c:cat>
          <c:val>
            <c:numRef>
              <c:f>(Sheet4!$F$5,Sheet4!$F$8,Sheet4!$F$11)</c:f>
              <c:numCache>
                <c:formatCode>General</c:formatCode>
                <c:ptCount val="3"/>
                <c:pt idx="0">
                  <c:v>6.9606468341733558</c:v>
                </c:pt>
                <c:pt idx="1">
                  <c:v>7.1488194345137099</c:v>
                </c:pt>
                <c:pt idx="2">
                  <c:v>6.5433896399585114</c:v>
                </c:pt>
              </c:numCache>
            </c:numRef>
          </c:val>
        </c:ser>
        <c:ser>
          <c:idx val="1"/>
          <c:order val="1"/>
          <c:tx>
            <c:v>Treatment - all officers</c:v>
          </c:tx>
          <c:invertIfNegative val="0"/>
          <c:dLbls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(Sheet4!$E$4,Sheet4!$E$7,Sheet4!$E$10)</c:f>
              <c:strCache>
                <c:ptCount val="3"/>
                <c:pt idx="0">
                  <c:v>High Level Hotspots (75+  crimes per hotspot)</c:v>
                </c:pt>
                <c:pt idx="1">
                  <c:v>Mid Level Hotspots (50-75 crimes per hotspot)</c:v>
                </c:pt>
                <c:pt idx="2">
                  <c:v>Low Level Hotspots (36-50 crimes per hotspot)</c:v>
                </c:pt>
              </c:strCache>
            </c:strRef>
          </c:cat>
          <c:val>
            <c:numRef>
              <c:f>(Sheet4!$F$6,Sheet4!$F$9,Sheet4!$F$12)</c:f>
              <c:numCache>
                <c:formatCode>General</c:formatCode>
                <c:ptCount val="3"/>
                <c:pt idx="0">
                  <c:v>8.6834055195649107</c:v>
                </c:pt>
                <c:pt idx="1">
                  <c:v>8.5264221213978981</c:v>
                </c:pt>
                <c:pt idx="2">
                  <c:v>7.3300320520926796</c:v>
                </c:pt>
              </c:numCache>
            </c:numRef>
          </c:val>
        </c:ser>
        <c:ser>
          <c:idx val="2"/>
          <c:order val="2"/>
          <c:tx>
            <c:v>Control - PCSOs only</c:v>
          </c:tx>
          <c:invertIfNegative val="0"/>
          <c:dLbls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(Sheet4!$G$5,Sheet4!$G$8,Sheet4!$G$11)</c:f>
              <c:numCache>
                <c:formatCode>General</c:formatCode>
                <c:ptCount val="3"/>
                <c:pt idx="0">
                  <c:v>11.861584401177121</c:v>
                </c:pt>
                <c:pt idx="1">
                  <c:v>10.67057846466848</c:v>
                </c:pt>
                <c:pt idx="2">
                  <c:v>9.6481699080081906</c:v>
                </c:pt>
              </c:numCache>
            </c:numRef>
          </c:val>
        </c:ser>
        <c:ser>
          <c:idx val="3"/>
          <c:order val="3"/>
          <c:tx>
            <c:v>Treatment - PCSOs only</c:v>
          </c:tx>
          <c:invertIfNegative val="0"/>
          <c:dLbls>
            <c:numFmt formatCode="#,##0.0" sourceLinked="0"/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val>
            <c:numRef>
              <c:f>(Sheet4!$G$6,Sheet4!$G$9,Sheet4!$G$12)</c:f>
              <c:numCache>
                <c:formatCode>General</c:formatCode>
                <c:ptCount val="3"/>
                <c:pt idx="0">
                  <c:v>16.830760782349191</c:v>
                </c:pt>
                <c:pt idx="1">
                  <c:v>15.332674079053421</c:v>
                </c:pt>
                <c:pt idx="2">
                  <c:v>13.27741724034783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105792"/>
        <c:axId val="77115776"/>
      </c:barChart>
      <c:catAx>
        <c:axId val="77105792"/>
        <c:scaling>
          <c:orientation val="minMax"/>
        </c:scaling>
        <c:delete val="0"/>
        <c:axPos val="b"/>
        <c:majorTickMark val="out"/>
        <c:minorTickMark val="none"/>
        <c:tickLblPos val="nextTo"/>
        <c:crossAx val="77115776"/>
        <c:crosses val="autoZero"/>
        <c:auto val="1"/>
        <c:lblAlgn val="ctr"/>
        <c:lblOffset val="100"/>
        <c:noMultiLvlLbl val="0"/>
      </c:catAx>
      <c:valAx>
        <c:axId val="77115776"/>
        <c:scaling>
          <c:orientation val="minMax"/>
        </c:scaling>
        <c:delete val="0"/>
        <c:axPos val="l"/>
        <c:majorGridlines/>
        <c:title>
          <c:tx>
            <c:rich>
              <a:bodyPr rot="-5400000" vert="horz"/>
              <a:lstStyle/>
              <a:p>
                <a:pPr>
                  <a:defRPr/>
                </a:pPr>
                <a:r>
                  <a:rPr lang="en-US"/>
                  <a:t>mean minutes</a:t>
                </a:r>
              </a:p>
            </c:rich>
          </c:tx>
          <c:overlay val="0"/>
        </c:title>
        <c:numFmt formatCode="General" sourceLinked="1"/>
        <c:majorTickMark val="out"/>
        <c:minorTickMark val="none"/>
        <c:tickLblPos val="nextTo"/>
        <c:crossAx val="77105792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1600"/>
      </a:pPr>
      <a:endParaRPr lang="en-US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 sz="2900">
                <a:solidFill>
                  <a:srgbClr val="FFFF00"/>
                </a:solidFill>
              </a:defRPr>
            </a:pPr>
            <a:r>
              <a:rPr lang="en-US" sz="2900" dirty="0" smtClean="0">
                <a:solidFill>
                  <a:srgbClr val="FFFF00"/>
                </a:solidFill>
              </a:rPr>
              <a:t>Birmingham:</a:t>
            </a:r>
            <a:r>
              <a:rPr lang="en-US" sz="2900" baseline="0" dirty="0" smtClean="0">
                <a:solidFill>
                  <a:srgbClr val="FFFF00"/>
                </a:solidFill>
              </a:rPr>
              <a:t> </a:t>
            </a:r>
            <a:r>
              <a:rPr lang="en-US" sz="2900" dirty="0" smtClean="0">
                <a:solidFill>
                  <a:srgbClr val="FFFF00"/>
                </a:solidFill>
              </a:rPr>
              <a:t>Percent Change - </a:t>
            </a:r>
            <a:r>
              <a:rPr lang="en-US" sz="3000" b="1" i="0" u="sng" strike="noStrike" baseline="0" dirty="0" smtClean="0">
                <a:effectLst/>
              </a:rPr>
              <a:t>Total N of Visits</a:t>
            </a:r>
            <a:r>
              <a:rPr lang="en-US" sz="3000" u="sng" dirty="0" smtClean="0">
                <a:solidFill>
                  <a:srgbClr val="FFFF00"/>
                </a:solidFill>
              </a:rPr>
              <a:t> </a:t>
            </a:r>
          </a:p>
          <a:p>
            <a:pPr>
              <a:defRPr sz="2900">
                <a:solidFill>
                  <a:srgbClr val="FFFF00"/>
                </a:solidFill>
              </a:defRPr>
            </a:pPr>
            <a:r>
              <a:rPr lang="en-US" sz="2900" dirty="0" smtClean="0">
                <a:solidFill>
                  <a:srgbClr val="FFFF00"/>
                </a:solidFill>
              </a:rPr>
              <a:t>Experimental</a:t>
            </a:r>
            <a:r>
              <a:rPr lang="en-US" sz="2900" baseline="0" dirty="0" smtClean="0">
                <a:solidFill>
                  <a:srgbClr val="FFFF00"/>
                </a:solidFill>
              </a:rPr>
              <a:t> v. Control</a:t>
            </a:r>
            <a:endParaRPr lang="en-US" sz="2900" dirty="0">
              <a:solidFill>
                <a:srgbClr val="FFFF00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PCs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Sheet4!$J$21:$J$23</c:f>
              <c:strCache>
                <c:ptCount val="3"/>
                <c:pt idx="0">
                  <c:v>High</c:v>
                </c:pt>
                <c:pt idx="1">
                  <c:v>Medium</c:v>
                </c:pt>
                <c:pt idx="2">
                  <c:v>Low</c:v>
                </c:pt>
              </c:strCache>
            </c:strRef>
          </c:cat>
          <c:val>
            <c:numRef>
              <c:f>Sheet4!$K$21:$K$23</c:f>
              <c:numCache>
                <c:formatCode>0.00%</c:formatCode>
                <c:ptCount val="3"/>
                <c:pt idx="0" formatCode="0%">
                  <c:v>2.27</c:v>
                </c:pt>
                <c:pt idx="1">
                  <c:v>-0.03</c:v>
                </c:pt>
                <c:pt idx="2" formatCode="0%">
                  <c:v>-0.26</c:v>
                </c:pt>
              </c:numCache>
            </c:numRef>
          </c:val>
        </c:ser>
        <c:ser>
          <c:idx val="1"/>
          <c:order val="1"/>
          <c:tx>
            <c:v>PCSOs</c:v>
          </c:tx>
          <c:invertIfNegative val="0"/>
          <c:dLbls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Sheet4!$J$21:$J$23</c:f>
              <c:strCache>
                <c:ptCount val="3"/>
                <c:pt idx="0">
                  <c:v>High</c:v>
                </c:pt>
                <c:pt idx="1">
                  <c:v>Medium</c:v>
                </c:pt>
                <c:pt idx="2">
                  <c:v>Low</c:v>
                </c:pt>
              </c:strCache>
            </c:strRef>
          </c:cat>
          <c:val>
            <c:numRef>
              <c:f>Sheet4!$L$21:$L$23</c:f>
              <c:numCache>
                <c:formatCode>0%</c:formatCode>
                <c:ptCount val="3"/>
                <c:pt idx="0">
                  <c:v>1.84</c:v>
                </c:pt>
                <c:pt idx="1">
                  <c:v>1.52</c:v>
                </c:pt>
                <c:pt idx="2">
                  <c:v>2.12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77134848"/>
        <c:axId val="82609280"/>
      </c:barChart>
      <c:catAx>
        <c:axId val="77134848"/>
        <c:scaling>
          <c:orientation val="minMax"/>
        </c:scaling>
        <c:delete val="0"/>
        <c:axPos val="b"/>
        <c:title>
          <c:tx>
            <c:rich>
              <a:bodyPr/>
              <a:lstStyle/>
              <a:p>
                <a:pPr>
                  <a:defRPr sz="3000"/>
                </a:pPr>
                <a:r>
                  <a:rPr lang="en-US" sz="3000"/>
                  <a:t>Blocks</a:t>
                </a:r>
              </a:p>
            </c:rich>
          </c:tx>
          <c:overlay val="0"/>
        </c:title>
        <c:majorTickMark val="out"/>
        <c:minorTickMark val="none"/>
        <c:tickLblPos val="low"/>
        <c:crossAx val="82609280"/>
        <c:crosses val="autoZero"/>
        <c:auto val="1"/>
        <c:lblAlgn val="ctr"/>
        <c:lblOffset val="100"/>
        <c:noMultiLvlLbl val="0"/>
      </c:catAx>
      <c:valAx>
        <c:axId val="82609280"/>
        <c:scaling>
          <c:orientation val="minMax"/>
        </c:scaling>
        <c:delete val="0"/>
        <c:axPos val="l"/>
        <c:majorGridlines/>
        <c:numFmt formatCode="0%" sourceLinked="1"/>
        <c:majorTickMark val="out"/>
        <c:minorTickMark val="none"/>
        <c:tickLblPos val="nextTo"/>
        <c:crossAx val="77134848"/>
        <c:crosses val="autoZero"/>
        <c:crossBetween val="between"/>
      </c:valAx>
    </c:plotArea>
    <c:legend>
      <c:legendPos val="t"/>
      <c:overlay val="0"/>
      <c:txPr>
        <a:bodyPr/>
        <a:lstStyle/>
        <a:p>
          <a:pPr>
            <a:defRPr sz="3000"/>
          </a:pPr>
          <a:endParaRPr lang="en-US"/>
        </a:p>
      </c:txPr>
    </c:legend>
    <c:plotVisOnly val="1"/>
    <c:dispBlanksAs val="gap"/>
    <c:showDLblsOverMax val="0"/>
  </c:chart>
  <c:txPr>
    <a:bodyPr/>
    <a:lstStyle/>
    <a:p>
      <a:pPr>
        <a:defRPr sz="1800"/>
      </a:pPr>
      <a:endParaRPr lang="en-US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 sz="3000" b="1">
                <a:solidFill>
                  <a:srgbClr val="FFFF00"/>
                </a:solidFill>
              </a:defRPr>
            </a:pPr>
            <a:r>
              <a:rPr lang="en-GB" sz="3000" b="1" noProof="0" dirty="0" smtClean="0">
                <a:solidFill>
                  <a:srgbClr val="FFFF00"/>
                </a:solidFill>
              </a:rPr>
              <a:t>Minutes spent </a:t>
            </a:r>
            <a:r>
              <a:rPr lang="en-GB" sz="3000" b="1" u="sng" noProof="0" dirty="0" smtClean="0">
                <a:solidFill>
                  <a:srgbClr val="FFFF00"/>
                </a:solidFill>
              </a:rPr>
              <a:t>per visit </a:t>
            </a:r>
            <a:r>
              <a:rPr lang="en-GB" sz="3000" b="1" noProof="0" dirty="0" smtClean="0">
                <a:solidFill>
                  <a:srgbClr val="FFFF00"/>
                </a:solidFill>
              </a:rPr>
              <a:t>- Peterborough</a:t>
            </a:r>
            <a:endParaRPr lang="en-GB" sz="3000" b="1" noProof="0" dirty="0">
              <a:solidFill>
                <a:srgbClr val="FFFF00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Control - PCs only</c:v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Hoja8!$A$6:$A$8</c:f>
              <c:strCache>
                <c:ptCount val="3"/>
                <c:pt idx="0">
                  <c:v>Hot hotspots</c:v>
                </c:pt>
                <c:pt idx="1">
                  <c:v>Medium Hotspots</c:v>
                </c:pt>
                <c:pt idx="2">
                  <c:v>Low Hotspots</c:v>
                </c:pt>
              </c:strCache>
            </c:strRef>
          </c:cat>
          <c:val>
            <c:numRef>
              <c:f>Hoja8!$D$6:$D$8</c:f>
              <c:numCache>
                <c:formatCode>hh:mm:ss;@</c:formatCode>
                <c:ptCount val="3"/>
                <c:pt idx="0">
                  <c:v>4.6383101851851802E-3</c:v>
                </c:pt>
                <c:pt idx="1">
                  <c:v>2.6759259259259301E-3</c:v>
                </c:pt>
                <c:pt idx="2">
                  <c:v>1.9618055555555599E-3</c:v>
                </c:pt>
              </c:numCache>
            </c:numRef>
          </c:val>
        </c:ser>
        <c:ser>
          <c:idx val="1"/>
          <c:order val="1"/>
          <c:tx>
            <c:v>Treatment - PCs only</c:v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Hoja8!$A$6:$A$8</c:f>
              <c:strCache>
                <c:ptCount val="3"/>
                <c:pt idx="0">
                  <c:v>Hot hotspots</c:v>
                </c:pt>
                <c:pt idx="1">
                  <c:v>Medium Hotspots</c:v>
                </c:pt>
                <c:pt idx="2">
                  <c:v>Low Hotspots</c:v>
                </c:pt>
              </c:strCache>
            </c:strRef>
          </c:cat>
          <c:val>
            <c:numRef>
              <c:f>Hoja8!$B$6:$B$8</c:f>
              <c:numCache>
                <c:formatCode>hh:mm:ss;@</c:formatCode>
                <c:ptCount val="3"/>
                <c:pt idx="0">
                  <c:v>5.7166280864197503E-3</c:v>
                </c:pt>
                <c:pt idx="1">
                  <c:v>2.9925411522633699E-3</c:v>
                </c:pt>
                <c:pt idx="2">
                  <c:v>3.0700231481481498E-3</c:v>
                </c:pt>
              </c:numCache>
            </c:numRef>
          </c:val>
        </c:ser>
        <c:ser>
          <c:idx val="2"/>
          <c:order val="2"/>
          <c:tx>
            <c:v>Control - PCSOs only</c:v>
          </c:tx>
          <c:invertIfNegative val="0"/>
          <c:dLbls>
            <c:dLbl>
              <c:idx val="0"/>
              <c:layout>
                <c:manualLayout>
                  <c:x val="1.9444444444444445E-2"/>
                  <c:y val="-5.5555555555555558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Hoja8!$A$6:$A$8</c:f>
              <c:strCache>
                <c:ptCount val="3"/>
                <c:pt idx="0">
                  <c:v>Hot hotspots</c:v>
                </c:pt>
                <c:pt idx="1">
                  <c:v>Medium Hotspots</c:v>
                </c:pt>
                <c:pt idx="2">
                  <c:v>Low Hotspots</c:v>
                </c:pt>
              </c:strCache>
            </c:strRef>
          </c:cat>
          <c:val>
            <c:numRef>
              <c:f>Hoja8!$E$6:$E$8</c:f>
              <c:numCache>
                <c:formatCode>hh:mm:ss;@</c:formatCode>
                <c:ptCount val="3"/>
                <c:pt idx="0">
                  <c:v>4.6257716049382704E-3</c:v>
                </c:pt>
                <c:pt idx="1">
                  <c:v>4.0497685185185203E-3</c:v>
                </c:pt>
                <c:pt idx="2">
                  <c:v>1.2847222222222201E-3</c:v>
                </c:pt>
              </c:numCache>
            </c:numRef>
          </c:val>
        </c:ser>
        <c:ser>
          <c:idx val="3"/>
          <c:order val="3"/>
          <c:tx>
            <c:v>Treatment - PCSOs only</c:v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Hoja8!$A$6:$A$8</c:f>
              <c:strCache>
                <c:ptCount val="3"/>
                <c:pt idx="0">
                  <c:v>Hot hotspots</c:v>
                </c:pt>
                <c:pt idx="1">
                  <c:v>Medium Hotspots</c:v>
                </c:pt>
                <c:pt idx="2">
                  <c:v>Low Hotspots</c:v>
                </c:pt>
              </c:strCache>
            </c:strRef>
          </c:cat>
          <c:val>
            <c:numRef>
              <c:f>Hoja8!$C$6:$C$8</c:f>
              <c:numCache>
                <c:formatCode>hh:mm:ss;@</c:formatCode>
                <c:ptCount val="3"/>
                <c:pt idx="0">
                  <c:v>8.1356095679012298E-3</c:v>
                </c:pt>
                <c:pt idx="1">
                  <c:v>7.5115740740740698E-3</c:v>
                </c:pt>
                <c:pt idx="2">
                  <c:v>5.9924768518518504E-3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028416"/>
        <c:axId val="84038400"/>
      </c:barChart>
      <c:catAx>
        <c:axId val="8402841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700"/>
            </a:pPr>
            <a:endParaRPr lang="en-US"/>
          </a:p>
        </c:txPr>
        <c:crossAx val="84038400"/>
        <c:crosses val="autoZero"/>
        <c:auto val="1"/>
        <c:lblAlgn val="ctr"/>
        <c:lblOffset val="100"/>
        <c:noMultiLvlLbl val="0"/>
      </c:catAx>
      <c:valAx>
        <c:axId val="8403840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r>
                  <a:rPr lang="es-ES" sz="1700">
                    <a:solidFill>
                      <a:schemeClr val="bg1"/>
                    </a:solidFill>
                  </a:rPr>
                  <a:t>Mean minutes</a:t>
                </a:r>
              </a:p>
            </c:rich>
          </c:tx>
          <c:overlay val="0"/>
        </c:title>
        <c:numFmt formatCode="hh:mm:ss;@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402841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7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42"/>
    </mc:Choice>
    <mc:Fallback>
      <c:style val="42"/>
    </mc:Fallback>
  </mc:AlternateContent>
  <c:chart>
    <c:title>
      <c:tx>
        <c:rich>
          <a:bodyPr/>
          <a:lstStyle/>
          <a:p>
            <a:pPr>
              <a:defRPr sz="3000" b="1">
                <a:solidFill>
                  <a:srgbClr val="FFFF00"/>
                </a:solidFill>
              </a:defRPr>
            </a:pPr>
            <a:r>
              <a:rPr lang="en-GB" sz="3000" b="1" noProof="0" dirty="0" smtClean="0">
                <a:solidFill>
                  <a:srgbClr val="FFFF00"/>
                </a:solidFill>
              </a:rPr>
              <a:t>Minutes spent </a:t>
            </a:r>
            <a:r>
              <a:rPr lang="en-GB" sz="3000" b="1" u="sng" noProof="0" dirty="0" smtClean="0">
                <a:solidFill>
                  <a:srgbClr val="FFFF00"/>
                </a:solidFill>
              </a:rPr>
              <a:t>per day </a:t>
            </a:r>
            <a:r>
              <a:rPr lang="en-GB" sz="3000" b="1" noProof="0" dirty="0" smtClean="0">
                <a:solidFill>
                  <a:srgbClr val="FFFF00"/>
                </a:solidFill>
              </a:rPr>
              <a:t>- Peterborough</a:t>
            </a:r>
            <a:endParaRPr lang="en-GB" sz="3000" b="1" noProof="0" dirty="0">
              <a:solidFill>
                <a:srgbClr val="FFFF00"/>
              </a:solidFill>
            </a:endParaRPr>
          </a:p>
        </c:rich>
      </c:tx>
      <c:overlay val="0"/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v>Control - PCs only</c:v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Hoja8!$A$6:$A$8</c:f>
              <c:strCache>
                <c:ptCount val="3"/>
                <c:pt idx="0">
                  <c:v>Hot hotspots</c:v>
                </c:pt>
                <c:pt idx="1">
                  <c:v>Medium Hotspots</c:v>
                </c:pt>
                <c:pt idx="2">
                  <c:v>Low Hotspots</c:v>
                </c:pt>
              </c:strCache>
            </c:strRef>
          </c:cat>
          <c:val>
            <c:numRef>
              <c:f>Hoja8!$D$6:$D$8</c:f>
              <c:numCache>
                <c:formatCode>hh:mm:ss;@</c:formatCode>
                <c:ptCount val="3"/>
                <c:pt idx="0">
                  <c:v>4.4654706790123497E-2</c:v>
                </c:pt>
                <c:pt idx="1">
                  <c:v>2.04230324074074E-2</c:v>
                </c:pt>
                <c:pt idx="2">
                  <c:v>2.13869598765432E-2</c:v>
                </c:pt>
              </c:numCache>
            </c:numRef>
          </c:val>
        </c:ser>
        <c:ser>
          <c:idx val="1"/>
          <c:order val="1"/>
          <c:tx>
            <c:v>Treatment - PCs only</c:v>
          </c:tx>
          <c:invertIfNegative val="0"/>
          <c:dLbls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Hoja8!$A$6:$A$8</c:f>
              <c:strCache>
                <c:ptCount val="3"/>
                <c:pt idx="0">
                  <c:v>Hot hotspots</c:v>
                </c:pt>
                <c:pt idx="1">
                  <c:v>Medium Hotspots</c:v>
                </c:pt>
                <c:pt idx="2">
                  <c:v>Low Hotspots</c:v>
                </c:pt>
              </c:strCache>
            </c:strRef>
          </c:cat>
          <c:val>
            <c:numRef>
              <c:f>Hoja8!$B$6:$B$8</c:f>
              <c:numCache>
                <c:formatCode>hh:mm:ss;@</c:formatCode>
                <c:ptCount val="3"/>
                <c:pt idx="0">
                  <c:v>3.8718171296296303E-2</c:v>
                </c:pt>
                <c:pt idx="1">
                  <c:v>2.33506944444444E-2</c:v>
                </c:pt>
                <c:pt idx="2">
                  <c:v>1.29137731481481E-2</c:v>
                </c:pt>
              </c:numCache>
            </c:numRef>
          </c:val>
        </c:ser>
        <c:ser>
          <c:idx val="2"/>
          <c:order val="2"/>
          <c:tx>
            <c:v>Control - PCSOs only</c:v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Hoja8!$A$6:$A$8</c:f>
              <c:strCache>
                <c:ptCount val="3"/>
                <c:pt idx="0">
                  <c:v>Hot hotspots</c:v>
                </c:pt>
                <c:pt idx="1">
                  <c:v>Medium Hotspots</c:v>
                </c:pt>
                <c:pt idx="2">
                  <c:v>Low Hotspots</c:v>
                </c:pt>
              </c:strCache>
            </c:strRef>
          </c:cat>
          <c:val>
            <c:numRef>
              <c:f>Hoja8!$E$6:$E$8</c:f>
              <c:numCache>
                <c:formatCode>hh:mm:ss;@</c:formatCode>
                <c:ptCount val="3"/>
                <c:pt idx="0">
                  <c:v>1.1482445987654299E-2</c:v>
                </c:pt>
                <c:pt idx="1">
                  <c:v>6.8692129629629598E-3</c:v>
                </c:pt>
                <c:pt idx="2">
                  <c:v>2.4363425925925902E-3</c:v>
                </c:pt>
              </c:numCache>
            </c:numRef>
          </c:val>
        </c:ser>
        <c:ser>
          <c:idx val="3"/>
          <c:order val="3"/>
          <c:tx>
            <c:v>Treatment - PCSOs only</c:v>
          </c:tx>
          <c:invertIfNegative val="0"/>
          <c:dLbls>
            <c:dLbl>
              <c:idx val="0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1"/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2"/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1400"/>
                </a:pPr>
                <a:endParaRPr lang="en-US"/>
              </a:p>
            </c:txPr>
            <c:showLegendKey val="0"/>
            <c:showVal val="0"/>
            <c:showCatName val="0"/>
            <c:showSerName val="0"/>
            <c:showPercent val="0"/>
            <c:showBubbleSize val="0"/>
          </c:dLbls>
          <c:cat>
            <c:strRef>
              <c:f>Hoja8!$A$6:$A$8</c:f>
              <c:strCache>
                <c:ptCount val="3"/>
                <c:pt idx="0">
                  <c:v>Hot hotspots</c:v>
                </c:pt>
                <c:pt idx="1">
                  <c:v>Medium Hotspots</c:v>
                </c:pt>
                <c:pt idx="2">
                  <c:v>Low Hotspots</c:v>
                </c:pt>
              </c:strCache>
            </c:strRef>
          </c:cat>
          <c:val>
            <c:numRef>
              <c:f>Hoja8!$C$6:$C$8</c:f>
              <c:numCache>
                <c:formatCode>hh:mm:ss;@</c:formatCode>
                <c:ptCount val="3"/>
                <c:pt idx="0">
                  <c:v>2.9694251543209899E-2</c:v>
                </c:pt>
                <c:pt idx="1">
                  <c:v>3.04809670781893E-2</c:v>
                </c:pt>
                <c:pt idx="2">
                  <c:v>1.8405671296296298E-2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84171776"/>
        <c:axId val="84181760"/>
      </c:barChart>
      <c:catAx>
        <c:axId val="84171776"/>
        <c:scaling>
          <c:orientation val="minMax"/>
        </c:scaling>
        <c:delete val="0"/>
        <c:axPos val="b"/>
        <c:majorTickMark val="none"/>
        <c:minorTickMark val="none"/>
        <c:tickLblPos val="nextTo"/>
        <c:txPr>
          <a:bodyPr/>
          <a:lstStyle/>
          <a:p>
            <a:pPr>
              <a:defRPr sz="1700"/>
            </a:pPr>
            <a:endParaRPr lang="en-US"/>
          </a:p>
        </c:txPr>
        <c:crossAx val="84181760"/>
        <c:crosses val="autoZero"/>
        <c:auto val="1"/>
        <c:lblAlgn val="ctr"/>
        <c:lblOffset val="100"/>
        <c:noMultiLvlLbl val="0"/>
      </c:catAx>
      <c:valAx>
        <c:axId val="84181760"/>
        <c:scaling>
          <c:orientation val="minMax"/>
        </c:scaling>
        <c:delete val="0"/>
        <c:axPos val="l"/>
        <c:majorGridlines/>
        <c:title>
          <c:tx>
            <c:rich>
              <a:bodyPr/>
              <a:lstStyle/>
              <a:p>
                <a:pPr>
                  <a:defRPr sz="1700">
                    <a:solidFill>
                      <a:schemeClr val="bg1"/>
                    </a:solidFill>
                  </a:defRPr>
                </a:pPr>
                <a:r>
                  <a:rPr lang="es-ES" sz="1700">
                    <a:solidFill>
                      <a:schemeClr val="bg1"/>
                    </a:solidFill>
                  </a:rPr>
                  <a:t>Mean minutes</a:t>
                </a:r>
              </a:p>
            </c:rich>
          </c:tx>
          <c:overlay val="0"/>
        </c:title>
        <c:numFmt formatCode="hh:mm:ss;@" sourceLinked="1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84171776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700"/>
          </a:pPr>
          <a:endParaRPr lang="en-US"/>
        </a:p>
      </c:txPr>
    </c:legend>
    <c:plotVisOnly val="1"/>
    <c:dispBlanksAs val="gap"/>
    <c:showDLblsOverMax val="0"/>
  </c:chart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0C942C0-AA2C-43D5-A0B2-C3C21F2DCCE2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DC06C1-D7A3-47AF-B050-B1FEA442E9E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58851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C06C1-D7A3-47AF-B050-B1FEA442E9EA}" type="slidenum">
              <a:rPr lang="en-GB" smtClean="0"/>
              <a:t>27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2817068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Overall results weighted by the</a:t>
            </a:r>
            <a:r>
              <a:rPr lang="en-GB" baseline="0" noProof="0" dirty="0" smtClean="0"/>
              <a:t> number of hotspots within blocks (</a:t>
            </a:r>
            <a:r>
              <a:rPr lang="en-GB" sz="1200" b="1" i="0" u="none" strike="noStrike" kern="1200" baseline="0" noProof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2.3</a:t>
            </a:r>
            <a:r>
              <a:rPr lang="en-GB" dirty="0" smtClean="0"/>
              <a:t> </a:t>
            </a:r>
            <a:r>
              <a:rPr lang="en-GB" b="1" dirty="0" smtClean="0"/>
              <a:t>control</a:t>
            </a:r>
            <a:r>
              <a:rPr lang="en-GB" dirty="0" smtClean="0"/>
              <a:t> hotspots and </a:t>
            </a:r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4.0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experimental </a:t>
            </a:r>
            <a:r>
              <a:rPr lang="en-GB" sz="1200" b="0" i="0" u="none" strike="noStrike" kern="1200" baseline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hotspots) </a:t>
            </a:r>
            <a:r>
              <a:rPr lang="en-GB" sz="1200" b="1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2,3</a:t>
            </a:r>
            <a:r>
              <a:rPr lang="en-GB" smtClean="0"/>
              <a:t> </a:t>
            </a:r>
            <a:r>
              <a:rPr lang="en-GB" sz="1200" b="1" i="0" u="none" strike="noStrike" kern="120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4,0</a:t>
            </a:r>
            <a:r>
              <a:rPr lang="en-GB" smtClean="0"/>
              <a:t> </a:t>
            </a:r>
            <a:endParaRPr lang="en-GB" b="0" noProof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C06C1-D7A3-47AF-B050-B1FEA442E9EA}" type="slidenum">
              <a:rPr lang="en-GB" smtClean="0"/>
              <a:t>57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0129932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B5C6F8-26D1-461B-B0DB-96D1E3BDC99B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Is there a statistical relation between offences, QOL indicators and ambulance emergency calls in Peterborough?  </a:t>
            </a:r>
          </a:p>
          <a:p>
            <a:r>
              <a:rPr lang="en-GB" noProof="0" dirty="0" smtClean="0"/>
              <a:t>QOL hotspots</a:t>
            </a:r>
            <a:r>
              <a:rPr lang="en-GB" baseline="0" noProof="0" dirty="0" smtClean="0"/>
              <a:t> with 30 or more events each</a:t>
            </a:r>
            <a:endParaRPr lang="en-GB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C06C1-D7A3-47AF-B050-B1FEA442E9EA}" type="slidenum">
              <a:rPr lang="en-GB" smtClean="0"/>
              <a:t>45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5529459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C06C1-D7A3-47AF-B050-B1FEA442E9EA}" type="slidenum">
              <a:rPr lang="en-GB" smtClean="0"/>
              <a:t>47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485576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Violent offenses police calls-for-service data, over the same period of time and from the same geographic boundaries were provided by Cambridgeshire Constabulary (N=3,997). 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C06C1-D7A3-47AF-B050-B1FEA442E9EA}" type="slidenum">
              <a:rPr lang="en-GB" smtClean="0"/>
              <a:t>51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43401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s-ES" dirty="0" smtClean="0"/>
              <a:t>(1)</a:t>
            </a:r>
            <a:r>
              <a:rPr lang="es-ES" baseline="0" dirty="0" smtClean="0"/>
              <a:t> The 1:8 </a:t>
            </a:r>
            <a:r>
              <a:rPr lang="es-ES" baseline="0" dirty="0" err="1" smtClean="0"/>
              <a:t>calls</a:t>
            </a:r>
            <a:r>
              <a:rPr lang="es-ES" baseline="0" dirty="0" smtClean="0"/>
              <a:t> for </a:t>
            </a:r>
            <a:r>
              <a:rPr lang="es-ES" baseline="0" dirty="0" err="1" smtClean="0"/>
              <a:t>service</a:t>
            </a:r>
            <a:r>
              <a:rPr lang="es-ES" baseline="0" dirty="0" smtClean="0"/>
              <a:t> ratio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consistant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throughout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regardless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hotspot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size</a:t>
            </a:r>
            <a:r>
              <a:rPr lang="es-ES" baseline="0" dirty="0" smtClean="0"/>
              <a:t>; (2) in </a:t>
            </a:r>
            <a:r>
              <a:rPr lang="es-ES" baseline="0" dirty="0" err="1" smtClean="0"/>
              <a:t>only</a:t>
            </a:r>
            <a:r>
              <a:rPr lang="es-ES" baseline="0" dirty="0" smtClean="0"/>
              <a:t> 25 150-meter </a:t>
            </a:r>
            <a:r>
              <a:rPr lang="es-ES" baseline="0" dirty="0" err="1" smtClean="0"/>
              <a:t>hotsopts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one</a:t>
            </a:r>
            <a:r>
              <a:rPr lang="es-ES" baseline="0" dirty="0" smtClean="0"/>
              <a:t> can </a:t>
            </a:r>
            <a:r>
              <a:rPr lang="es-ES" baseline="0" dirty="0" err="1" smtClean="0"/>
              <a:t>find</a:t>
            </a:r>
            <a:r>
              <a:rPr lang="es-ES" baseline="0" dirty="0" smtClean="0"/>
              <a:t> 50% of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police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incidents</a:t>
            </a:r>
            <a:r>
              <a:rPr lang="es-ES" baseline="0" dirty="0" smtClean="0"/>
              <a:t> and </a:t>
            </a:r>
            <a:r>
              <a:rPr lang="es-ES" baseline="0" dirty="0" err="1" smtClean="0"/>
              <a:t>over</a:t>
            </a:r>
            <a:r>
              <a:rPr lang="es-ES" baseline="0" dirty="0" smtClean="0"/>
              <a:t> a </a:t>
            </a:r>
            <a:r>
              <a:rPr lang="es-ES" baseline="0" dirty="0" err="1" smtClean="0"/>
              <a:t>third</a:t>
            </a:r>
            <a:r>
              <a:rPr lang="es-ES" baseline="0" dirty="0" smtClean="0"/>
              <a:t> of </a:t>
            </a:r>
            <a:r>
              <a:rPr lang="es-ES" baseline="0" dirty="0" err="1" smtClean="0"/>
              <a:t>all</a:t>
            </a:r>
            <a:r>
              <a:rPr lang="es-ES" baseline="0" dirty="0" smtClean="0"/>
              <a:t> </a:t>
            </a:r>
            <a:r>
              <a:rPr lang="es-ES" baseline="0" dirty="0" err="1" smtClean="0"/>
              <a:t>ambulance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calls</a:t>
            </a:r>
            <a:r>
              <a:rPr lang="es-ES" baseline="0" dirty="0" smtClean="0"/>
              <a:t> for </a:t>
            </a:r>
            <a:r>
              <a:rPr lang="es-ES" baseline="0" dirty="0" err="1" smtClean="0"/>
              <a:t>service</a:t>
            </a:r>
            <a:r>
              <a:rPr lang="es-ES" baseline="0" dirty="0" smtClean="0"/>
              <a:t>. (3) </a:t>
            </a:r>
            <a:r>
              <a:rPr lang="es-ES" baseline="0" dirty="0" err="1" smtClean="0"/>
              <a:t>however</a:t>
            </a:r>
            <a:r>
              <a:rPr lang="es-ES" baseline="0" dirty="0" smtClean="0"/>
              <a:t>, </a:t>
            </a:r>
            <a:r>
              <a:rPr lang="es-ES" baseline="0" dirty="0" err="1" smtClean="0"/>
              <a:t>only</a:t>
            </a:r>
            <a:r>
              <a:rPr lang="es-ES" baseline="0" dirty="0" smtClean="0"/>
              <a:t> 50% of the </a:t>
            </a:r>
            <a:r>
              <a:rPr lang="es-ES" baseline="0" dirty="0" err="1" smtClean="0"/>
              <a:t>hotspots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overlap</a:t>
            </a:r>
            <a:r>
              <a:rPr lang="es-ES" baseline="0" dirty="0" smtClean="0"/>
              <a:t>, and </a:t>
            </a:r>
            <a:r>
              <a:rPr lang="es-ES" baseline="0" dirty="0" err="1" smtClean="0"/>
              <a:t>this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suggests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that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there</a:t>
            </a:r>
            <a:r>
              <a:rPr lang="es-ES" baseline="0" dirty="0" smtClean="0"/>
              <a:t> </a:t>
            </a:r>
            <a:r>
              <a:rPr lang="es-ES" baseline="0" dirty="0" err="1" smtClean="0"/>
              <a:t>is</a:t>
            </a:r>
            <a:r>
              <a:rPr lang="es-ES" baseline="0" dirty="0" smtClean="0"/>
              <a:t> </a:t>
            </a:r>
            <a:r>
              <a:rPr lang="es-ES" baseline="0" dirty="0" err="1" smtClean="0"/>
              <a:t>room</a:t>
            </a:r>
            <a:r>
              <a:rPr lang="es-ES" baseline="0" dirty="0" smtClean="0"/>
              <a:t> </a:t>
            </a:r>
            <a:r>
              <a:rPr lang="es-ES" baseline="0" dirty="0" err="1" smtClean="0"/>
              <a:t>to</a:t>
            </a:r>
            <a:r>
              <a:rPr lang="es-ES" baseline="0" dirty="0" smtClean="0"/>
              <a:t> share data</a:t>
            </a:r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C06C1-D7A3-47AF-B050-B1FEA442E9EA}" type="slidenum">
              <a:rPr lang="en-GB" smtClean="0"/>
              <a:t>52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3719542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When the time spent was weighted against the total number of hotspots per block the difference</a:t>
            </a:r>
            <a:r>
              <a:rPr lang="en-GB" baseline="0" noProof="0" dirty="0" smtClean="0"/>
              <a:t> between the minutes spent by PCs in treatment and control areas was of 25% more in treatment areas (05:42 vs. 04:35), while in the case of PCSOs this difference was more than 100% higher. In other words, 10:53 in treatment clusters against 05:28 in control hotspots.</a:t>
            </a:r>
            <a:endParaRPr lang="en-GB" noProof="0" dirty="0" smtClean="0"/>
          </a:p>
          <a:p>
            <a:endParaRPr lang="en-GB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C06C1-D7A3-47AF-B050-B1FEA442E9EA}" type="slidenum">
              <a:rPr lang="en-GB" smtClean="0"/>
              <a:t>54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35345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noProof="0" dirty="0" smtClean="0"/>
              <a:t>When the time spent was weighted against the total number of hotspots per block the difference</a:t>
            </a:r>
            <a:r>
              <a:rPr lang="en-GB" baseline="0" noProof="0" dirty="0" smtClean="0"/>
              <a:t> between the minutes spent by PCs in treatment and control areas was of only 2% more in treatment areas (40:39 vs. 39:40), while in the case of PCSOs this difference was more than 277% higher. In other words, 41:27 in treatment clusters against 10:59 in control hotspots.</a:t>
            </a:r>
            <a:endParaRPr lang="en-GB" noProof="0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C06C1-D7A3-47AF-B050-B1FEA442E9EA}" type="slidenum">
              <a:rPr lang="en-GB" smtClean="0"/>
              <a:t>55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5135345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noProof="0" dirty="0" smtClean="0"/>
              <a:t>Overall results weighted by the</a:t>
            </a:r>
            <a:r>
              <a:rPr lang="en-GB" baseline="0" noProof="0" dirty="0" smtClean="0"/>
              <a:t> number of hotspots within blocks (</a:t>
            </a:r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13,4</a:t>
            </a:r>
            <a:r>
              <a:rPr lang="en-GB" dirty="0" smtClean="0"/>
              <a:t> </a:t>
            </a:r>
            <a:r>
              <a:rPr lang="en-GB" b="1" dirty="0" smtClean="0"/>
              <a:t>control</a:t>
            </a:r>
            <a:r>
              <a:rPr lang="en-GB" dirty="0" smtClean="0"/>
              <a:t> hotspots and </a:t>
            </a:r>
            <a:r>
              <a:rPr lang="en-GB" sz="1200" b="1" i="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10,9</a:t>
            </a:r>
            <a:r>
              <a:rPr lang="en-GB" sz="1200" b="1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experimental </a:t>
            </a:r>
            <a:r>
              <a:rPr lang="en-GB" sz="1200" b="0" i="0" u="none" strike="noStrike" kern="1200" baseline="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hotspots)</a:t>
            </a:r>
            <a:r>
              <a:rPr lang="en-GB" b="0" dirty="0" smtClean="0"/>
              <a:t> </a:t>
            </a:r>
            <a:endParaRPr lang="en-GB" b="0" noProof="0" dirty="0" smtClean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7DC06C1-D7A3-47AF-B050-B1FEA442E9EA}" type="slidenum">
              <a:rPr lang="en-GB" smtClean="0"/>
              <a:t>56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5088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47648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203672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4672793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22354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101498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64157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55955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177618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33733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3767073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44718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7766435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83494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468349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6158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3678282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857238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043399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0385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910366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3744009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9584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474809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42253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848344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418440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22840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431328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569966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4050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63261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752683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94530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43219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928964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659580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013833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438376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5940026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323825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706958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30535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576177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0498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681541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07837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82173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37161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070527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9635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036437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bg bwMode="auto"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13"/>
          <p:cNvSpPr>
            <a:spLocks noChangeArrowheads="1"/>
          </p:cNvSpPr>
          <p:nvPr/>
        </p:nvSpPr>
        <p:spPr bwMode="auto">
          <a:xfrm>
            <a:off x="0" y="5365750"/>
            <a:ext cx="9140825" cy="665163"/>
          </a:xfrm>
          <a:prstGeom prst="rect">
            <a:avLst/>
          </a:prstGeom>
          <a:solidFill>
            <a:srgbClr val="003E72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>
              <a:solidFill>
                <a:srgbClr val="003E72"/>
              </a:solidFill>
            </a:endParaRPr>
          </a:p>
        </p:txBody>
      </p:sp>
      <p:sp>
        <p:nvSpPr>
          <p:cNvPr id="5" name="Rectangle 14"/>
          <p:cNvSpPr>
            <a:spLocks noChangeArrowheads="1"/>
          </p:cNvSpPr>
          <p:nvPr/>
        </p:nvSpPr>
        <p:spPr bwMode="auto">
          <a:xfrm>
            <a:off x="0" y="6030913"/>
            <a:ext cx="9140825" cy="173037"/>
          </a:xfrm>
          <a:prstGeom prst="rect">
            <a:avLst/>
          </a:prstGeom>
          <a:solidFill>
            <a:srgbClr val="6AADE4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127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es-ES" dirty="0">
              <a:solidFill>
                <a:srgbClr val="003E72"/>
              </a:solidFill>
            </a:endParaRPr>
          </a:p>
        </p:txBody>
      </p:sp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>
          <a:xfrm>
            <a:off x="384175" y="2016125"/>
            <a:ext cx="8374063" cy="576263"/>
          </a:xfrm>
        </p:spPr>
        <p:txBody>
          <a:bodyPr/>
          <a:lstStyle>
            <a:lvl1pPr>
              <a:defRPr sz="3600"/>
            </a:lvl1pPr>
          </a:lstStyle>
          <a:p>
            <a:pPr lvl="0"/>
            <a:r>
              <a:rPr lang="en-GB" noProof="0" smtClean="0"/>
              <a:t>Click to edit Master title style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384175" y="2774950"/>
            <a:ext cx="8374063" cy="539750"/>
          </a:xfrm>
        </p:spPr>
        <p:txBody>
          <a:bodyPr/>
          <a:lstStyle>
            <a:lvl1pPr marL="0" indent="0">
              <a:buFontTx/>
              <a:buNone/>
              <a:defRPr sz="1800" b="1">
                <a:solidFill>
                  <a:schemeClr val="tx2"/>
                </a:solidFill>
              </a:defRPr>
            </a:lvl1pPr>
          </a:lstStyle>
          <a:p>
            <a:pPr lvl="0"/>
            <a:r>
              <a:rPr lang="en-GB" noProof="0" smtClean="0"/>
              <a:t>Click to edit Master subtitle style</a:t>
            </a:r>
          </a:p>
        </p:txBody>
      </p:sp>
      <p:sp>
        <p:nvSpPr>
          <p:cNvPr id="6" name="Rectangle 10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7862888" y="6448425"/>
            <a:ext cx="900112" cy="179388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FC798586-F9A9-4CAE-AF60-8715C447CE62}" type="slidenum">
              <a:rPr lang="en-GB">
                <a:solidFill>
                  <a:srgbClr val="003E72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003E7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196440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E87DE1-1A77-4F33-839D-169995D9AED5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57088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281AF99-3261-42B5-AB72-BB7EFA23406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56281136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sz="half" idx="1"/>
          </p:nvPr>
        </p:nvSpPr>
        <p:spPr>
          <a:xfrm>
            <a:off x="384175" y="1708150"/>
            <a:ext cx="4110038" cy="406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646613" y="1708150"/>
            <a:ext cx="4111625" cy="406717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B5616C5-A98B-403A-8A82-0F47B22C2EB6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485907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5905070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4" name="Marcador de conteni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5" name="Marcador de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6" name="Marcador de conteni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299A2-0511-49A5-A087-200AE538260C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800972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897654-FE62-440C-9164-B9623A80C38E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910218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8F3EB2D-3469-4760-AE39-28B67F3CE0A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5531320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DFBFCA-C293-48BC-B95C-981F3F34ED9D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774851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posición de imagen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s-ES" noProof="0" dirty="0" smtClean="0"/>
          </a:p>
        </p:txBody>
      </p:sp>
      <p:sp>
        <p:nvSpPr>
          <p:cNvPr id="4" name="Marcador de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_tradnl" smtClean="0"/>
              <a:t>Haga clic para modificar el estilo de texto del patrón</a:t>
            </a: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1FA8DE-35CE-4339-9A8E-D7C248E3D2E7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0333768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FE823FB-09E6-4B52-9AFB-D686F9D3EE30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33788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65913" y="398463"/>
            <a:ext cx="2093912" cy="5376862"/>
          </a:xfrm>
        </p:spPr>
        <p:txBody>
          <a:bodyPr vert="eaVert"/>
          <a:lstStyle/>
          <a:p>
            <a:r>
              <a:rPr lang="es-ES_tradnl" smtClean="0"/>
              <a:t>Clic para editar título</a:t>
            </a:r>
            <a:endParaRPr lang="es-ES"/>
          </a:p>
        </p:txBody>
      </p:sp>
      <p:sp>
        <p:nvSpPr>
          <p:cNvPr id="3" name="Marcador de texto vertical 2"/>
          <p:cNvSpPr>
            <a:spLocks noGrp="1"/>
          </p:cNvSpPr>
          <p:nvPr>
            <p:ph type="body" orient="vert" idx="1"/>
          </p:nvPr>
        </p:nvSpPr>
        <p:spPr>
          <a:xfrm>
            <a:off x="384175" y="398463"/>
            <a:ext cx="6129338" cy="5376862"/>
          </a:xfrm>
        </p:spPr>
        <p:txBody>
          <a:bodyPr vert="eaVert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6154BE-1B5A-4F51-AFDE-117DD10F5F2F}" type="slidenum">
              <a:rPr lang="en-GB">
                <a:solidFill>
                  <a:srgbClr val="FFFFFF"/>
                </a:solidFill>
              </a:rPr>
              <a:pPr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60548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948261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09603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425374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8057659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541092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196381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371311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0831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8288806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856291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070339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26178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90535CC-56F6-4994-95E4-4207BE90E87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53F23F-41C9-4ED0-AD74-7BF7313A322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001711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BAB66D-08CF-4104-B3E5-8018067FB9E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FF7905-A866-43D5-BB9D-C7C9F7205448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374690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402511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6F851C-D8D9-43EE-8711-3814C76D42B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49CBAE0-EF65-493A-8D8C-779E5D44717E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15982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446C63B-BC0D-4EC8-9B6C-764C282F429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C1617B-1E16-453E-B46C-5A3F52FA13C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0550159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C348B2-BE7A-48BE-A095-0CA1172834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34EF1C8-B6B5-46F2-B7A2-13CB8C94ECA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205462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002A2F-DF0E-411C-A3B0-7B3AAF2A31A4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27C30F-032D-4283-9402-E95FDF6BBB04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962254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0F30101-D2AA-4900-90DC-0A7A410A7EAC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EA0389D-D09D-4CC4-82E0-6BDF06EAB5C1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70139242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782FCB-44E6-400D-BB36-F5B0937A845E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66A31A-D6BE-4BB2-A125-B7BC0873EF2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706451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CBD01AD-E7CC-42A5-94CB-EB8F0DA6648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2FFC12A-A673-4B50-BBA1-0154B98F500F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09449856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B7C2E4-15C7-45BB-9BCB-D2A41AE8A216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1A7BEC8-DF36-4705-A39B-C5792DBDCBBA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8527566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569A09-7E5B-475C-AAA1-B2E47FB8CC3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80ECDD-CE98-4FB3-8A78-AD34BBA7291B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570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21925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BD5AB-39CA-476A-963E-32C6D0A25825}" type="datetimeFigureOut">
              <a:rPr lang="en-GB" smtClean="0"/>
              <a:t>23/07/2013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2CA13-CF1F-44C6-8864-23E2E0225DB6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678622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172BE30-5932-4C95-B4B4-3A5BC6C51E33}" type="datetimeFigureOut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7/23/2013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D7100B-3746-466F-99BA-13092947ADF9}" type="slidenum">
              <a:rPr lang="en-US" smtClean="0">
                <a:solidFill>
                  <a:prstClr val="white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white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394106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69494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AF725B6-9FCD-4E34-B912-3A5F91104513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D7B31C-2AD0-4F54-85A6-C4B8132984E8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01429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D702F0B-F978-42CC-A513-F07F11BA137B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85C371-4965-4BD9-B1B7-1D179DC61C2B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68366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384175" y="398463"/>
            <a:ext cx="8375650" cy="4238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384175" y="1708150"/>
            <a:ext cx="8374063" cy="4067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862888" y="6451600"/>
            <a:ext cx="900112" cy="179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1000">
                <a:solidFill>
                  <a:schemeClr val="tx2"/>
                </a:solidFill>
                <a:latin typeface="Arial" pitchFamily="34" charset="0"/>
                <a:ea typeface="ＭＳ Ｐゴシック" pitchFamily="34" charset="-128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fld id="{1A42454C-47BB-46C9-9187-0A61F9A787EA}" type="slidenum">
              <a:rPr lang="en-GB">
                <a:solidFill>
                  <a:srgbClr val="FFFFFF"/>
                </a:solidFill>
              </a:rPr>
              <a:pPr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GB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63448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+mj-lt"/>
          <a:ea typeface="MS PGothic" pitchFamily="34" charset="-128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MS PGothic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2600" b="1">
          <a:solidFill>
            <a:schemeClr val="tx2"/>
          </a:solidFill>
          <a:latin typeface="Arial" charset="0"/>
          <a:ea typeface="ＭＳ Ｐゴシック" charset="0"/>
        </a:defRPr>
      </a:lvl9pPr>
    </p:titleStyle>
    <p:bodyStyle>
      <a:lvl1pPr marL="269875" indent="-269875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  <a:cs typeface="ＭＳ Ｐゴシック" charset="0"/>
        </a:defRPr>
      </a:lvl1pPr>
      <a:lvl2pPr marL="538163" indent="-266700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2pPr>
      <a:lvl3pPr marL="809625" indent="-269875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3pPr>
      <a:lvl4pPr marL="1079500" indent="-268288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4pPr>
      <a:lvl5pPr marL="1350963" indent="-269875" algn="l" rtl="0" eaLnBrk="0" fontAlgn="base" hangingPunct="0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MS PGothic" pitchFamily="34" charset="-128"/>
        </a:defRPr>
      </a:lvl5pPr>
      <a:lvl6pPr marL="18081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6pPr>
      <a:lvl7pPr marL="22653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7pPr>
      <a:lvl8pPr marL="27225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8pPr>
      <a:lvl9pPr marL="3179763" indent="-269875" algn="l" rtl="0" fontAlgn="base">
        <a:spcBef>
          <a:spcPct val="0"/>
        </a:spcBef>
        <a:spcAft>
          <a:spcPct val="75000"/>
        </a:spcAft>
        <a:buChar char="•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s-E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4BD5AB-39CA-476A-963E-32C6D0A25825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23/07/2013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AF2CA13-CF1F-44C6-8864-23E2E0225DB6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738832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  <a:endParaRPr lang="en-GB" smtClean="0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379A1408-A132-482E-B67D-9B0D24EA58F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7/23/2013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971CAE6-D840-4333-8F27-B7E44984000D}" type="slidenum">
              <a:rPr lang="en-GB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661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22.png"/><Relationship Id="rId4" Type="http://schemas.openxmlformats.org/officeDocument/2006/relationships/image" Target="../media/image21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3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3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https://mail.google.com/mail/?ui=2&amp;ik=b70b2ad2d3&amp;view=att&amp;th=13f378b93d3b790a&amp;attid=0.1&amp;disp=inline&amp;safe=1&amp;zw" TargetMode="External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6.gif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9.xml"/><Relationship Id="rId4" Type="http://schemas.openxmlformats.org/officeDocument/2006/relationships/image" Target="../media/image38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9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9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83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81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9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8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7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4.xml"/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53503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4800" b="1" dirty="0" smtClean="0"/>
              <a:t/>
            </a:r>
            <a:br>
              <a:rPr lang="en-GB" sz="4800" b="1" dirty="0" smtClean="0"/>
            </a:br>
            <a:r>
              <a:rPr lang="en-GB" sz="4800" b="1" dirty="0" smtClean="0"/>
              <a:t>The </a:t>
            </a:r>
            <a:r>
              <a:rPr lang="en-GB" sz="4800" b="1" dirty="0"/>
              <a:t>Birmingham and Peterborough </a:t>
            </a:r>
            <a:r>
              <a:rPr lang="en-GB" sz="4800" b="1" dirty="0" err="1"/>
              <a:t>PCSO</a:t>
            </a:r>
            <a:r>
              <a:rPr lang="en-GB" sz="4800" b="1" dirty="0"/>
              <a:t> Hot Spots </a:t>
            </a:r>
            <a:r>
              <a:rPr lang="en-GB" sz="4800" b="1" dirty="0" smtClean="0"/>
              <a:t>Experiments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i="1" dirty="0" smtClean="0"/>
              <a:t>Operation Savvy + Operation Style</a:t>
            </a:r>
            <a:endParaRPr lang="en-GB" i="1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22" y="5105400"/>
            <a:ext cx="7030564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 </a:t>
            </a:r>
            <a:r>
              <a:rPr lang="en-GB" sz="2400" dirty="0" smtClean="0"/>
              <a:t>Dr Barak Ariel </a:t>
            </a:r>
          </a:p>
          <a:p>
            <a:r>
              <a:rPr lang="en-GB" sz="2400" dirty="0" smtClean="0"/>
              <a:t>Neil Wain (PhD </a:t>
            </a:r>
            <a:r>
              <a:rPr lang="en-GB" sz="2400" dirty="0" err="1" smtClean="0"/>
              <a:t>Cand</a:t>
            </a:r>
            <a:r>
              <a:rPr lang="en-GB" sz="2400" dirty="0" smtClean="0"/>
              <a:t>.)</a:t>
            </a:r>
          </a:p>
          <a:p>
            <a:r>
              <a:rPr lang="en-GB" sz="2400" dirty="0" smtClean="0"/>
              <a:t>Cristobal </a:t>
            </a:r>
            <a:r>
              <a:rPr lang="en-GB" sz="2400" dirty="0" err="1" smtClean="0"/>
              <a:t>Weinborn</a:t>
            </a:r>
            <a:r>
              <a:rPr lang="en-GB" sz="2400" dirty="0" smtClean="0"/>
              <a:t> </a:t>
            </a:r>
            <a:r>
              <a:rPr lang="en-GB" sz="2400" dirty="0"/>
              <a:t>(PhD </a:t>
            </a:r>
            <a:r>
              <a:rPr lang="en-GB" sz="2400" dirty="0" err="1"/>
              <a:t>Cand</a:t>
            </a:r>
            <a:r>
              <a:rPr lang="en-GB" sz="2400" dirty="0"/>
              <a:t>.)</a:t>
            </a:r>
            <a:endParaRPr lang="en-GB" sz="2400" dirty="0" smtClean="0"/>
          </a:p>
          <a:p>
            <a:r>
              <a:rPr lang="en-GB" sz="2400" dirty="0" err="1" smtClean="0"/>
              <a:t>Sgt.</a:t>
            </a:r>
            <a:r>
              <a:rPr lang="en-GB" sz="2400" dirty="0" smtClean="0"/>
              <a:t> Wendy Goodhill</a:t>
            </a:r>
          </a:p>
          <a:p>
            <a:r>
              <a:rPr lang="en-GB" sz="2400" dirty="0" smtClean="0"/>
              <a:t>Insp. Rob Hill</a:t>
            </a:r>
          </a:p>
          <a:p>
            <a:r>
              <a:rPr lang="en-GB" sz="2400" dirty="0" smtClean="0"/>
              <a:t>Prof Lawrence Sherman</a:t>
            </a:r>
            <a:endParaRPr lang="en-GB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376" y="127691"/>
            <a:ext cx="1181339" cy="116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http://historyofscience.com/G2I/timeline/images/cambridge_university_cr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475" y="228024"/>
            <a:ext cx="1527687" cy="191834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38704" y="44146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/>
              <a:t>6th International Conference on </a:t>
            </a:r>
            <a:r>
              <a:rPr lang="en-GB" sz="2800" dirty="0" smtClean="0"/>
              <a:t>Evidence-Based </a:t>
            </a:r>
            <a:r>
              <a:rPr lang="en-GB" sz="2800" dirty="0"/>
              <a:t>Policing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18" y="183299"/>
            <a:ext cx="920284" cy="105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178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Overall Research Design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600200"/>
            <a:ext cx="9217024" cy="5861248"/>
          </a:xfrm>
        </p:spPr>
        <p:txBody>
          <a:bodyPr>
            <a:noAutofit/>
          </a:bodyPr>
          <a:lstStyle/>
          <a:p>
            <a:r>
              <a:rPr lang="en-GB" sz="2500" dirty="0" smtClean="0"/>
              <a:t>Multisite randomised controlled trial</a:t>
            </a:r>
          </a:p>
          <a:p>
            <a:endParaRPr lang="en-GB" sz="2500" dirty="0"/>
          </a:p>
          <a:p>
            <a:r>
              <a:rPr lang="en-GB" sz="2500" dirty="0"/>
              <a:t>Random assignment of all hotspots within 3 blocks of ‘heat’</a:t>
            </a:r>
          </a:p>
          <a:p>
            <a:endParaRPr lang="en-GB" sz="2500" dirty="0" smtClean="0"/>
          </a:p>
          <a:p>
            <a:r>
              <a:rPr lang="en-GB" sz="2500" dirty="0" smtClean="0"/>
              <a:t>Intervention delivered by </a:t>
            </a:r>
            <a:r>
              <a:rPr lang="en-GB" sz="2500" dirty="0" err="1" smtClean="0"/>
              <a:t>PCSOs</a:t>
            </a:r>
            <a:r>
              <a:rPr lang="en-GB" sz="2500" dirty="0" smtClean="0"/>
              <a:t> only</a:t>
            </a:r>
          </a:p>
          <a:p>
            <a:endParaRPr lang="en-GB" sz="2500" dirty="0"/>
          </a:p>
          <a:p>
            <a:r>
              <a:rPr lang="en-GB" sz="2500" dirty="0" smtClean="0"/>
              <a:t>3 X 15-minute patrols, Wed-Sat, 3-10PM, in treatment hotspots</a:t>
            </a:r>
          </a:p>
          <a:p>
            <a:r>
              <a:rPr lang="en-GB" sz="2500" dirty="0"/>
              <a:t>“business as usual” in control hotspots</a:t>
            </a:r>
          </a:p>
          <a:p>
            <a:endParaRPr lang="en-GB" sz="2500" dirty="0" smtClean="0"/>
          </a:p>
          <a:p>
            <a:r>
              <a:rPr lang="en-GB" sz="2500" dirty="0" smtClean="0"/>
              <a:t>GPS </a:t>
            </a:r>
            <a:r>
              <a:rPr lang="en-GB" sz="2500" dirty="0"/>
              <a:t>locators on all </a:t>
            </a:r>
            <a:r>
              <a:rPr lang="en-GB" sz="2500" dirty="0" smtClean="0"/>
              <a:t>front-line officers (radios)</a:t>
            </a:r>
            <a:endParaRPr lang="en-GB" sz="2500" dirty="0"/>
          </a:p>
        </p:txBody>
      </p:sp>
    </p:spTree>
    <p:extLst>
      <p:ext uri="{BB962C8B-B14F-4D97-AF65-F5344CB8AC3E}">
        <p14:creationId xmlns:p14="http://schemas.microsoft.com/office/powerpoint/2010/main" val="2886761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0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Baseline Analyses - Temporal</a:t>
            </a:r>
            <a:endParaRPr lang="en-GB" dirty="0">
              <a:solidFill>
                <a:srgbClr val="FFFF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7320196"/>
              </p:ext>
            </p:extLst>
          </p:nvPr>
        </p:nvGraphicFramePr>
        <p:xfrm>
          <a:off x="0" y="980728"/>
          <a:ext cx="5148064" cy="58772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04048" y="1412776"/>
            <a:ext cx="4139952" cy="5184576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5004049" y="1045185"/>
            <a:ext cx="3960440" cy="1015663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>
              <a:defRPr sz="2000" b="1" i="0" u="none" strike="noStrike" kern="1200" baseline="0">
                <a:solidFill>
                  <a:prstClr val="white"/>
                </a:solidFill>
                <a:latin typeface="+mn-lt"/>
                <a:ea typeface="+mn-ea"/>
                <a:cs typeface="+mn-cs"/>
              </a:defRPr>
            </a:pPr>
            <a:r>
              <a:rPr lang="en-US" dirty="0" smtClean="0"/>
              <a:t>Peterborough (48-month </a:t>
            </a:r>
            <a:r>
              <a:rPr lang="en-US" dirty="0"/>
              <a:t>data)</a:t>
            </a:r>
            <a:br>
              <a:rPr lang="en-US" dirty="0"/>
            </a:br>
            <a:r>
              <a:rPr lang="en-US" dirty="0"/>
              <a:t>Hourly Distribution of Crime </a:t>
            </a:r>
            <a:r>
              <a:rPr lang="en-US" dirty="0" smtClean="0"/>
              <a:t>         (</a:t>
            </a:r>
            <a:r>
              <a:rPr lang="en-US" dirty="0"/>
              <a:t>n</a:t>
            </a:r>
            <a:r>
              <a:rPr lang="en-US" dirty="0" smtClean="0"/>
              <a:t>=</a:t>
            </a:r>
            <a:r>
              <a:rPr lang="en-GB" sz="2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127,299</a:t>
            </a:r>
            <a:r>
              <a:rPr lang="en-US" dirty="0" smtClean="0"/>
              <a:t>)</a:t>
            </a:r>
            <a:endParaRPr lang="en-US" dirty="0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1" y="5877272"/>
            <a:ext cx="4176465" cy="7028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5089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251520" y="-171400"/>
            <a:ext cx="8229600" cy="1143000"/>
          </a:xfrm>
        </p:spPr>
        <p:txBody>
          <a:bodyPr>
            <a:noAutofit/>
          </a:bodyPr>
          <a:lstStyle/>
          <a:p>
            <a:r>
              <a:rPr lang="en-GB" sz="4000" dirty="0" smtClean="0">
                <a:solidFill>
                  <a:srgbClr val="FFFF00"/>
                </a:solidFill>
              </a:rPr>
              <a:t>Incident Type</a:t>
            </a:r>
            <a:endParaRPr lang="en-GB" sz="4000" dirty="0">
              <a:solidFill>
                <a:srgbClr val="FFFF00"/>
              </a:solidFill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022608"/>
              </p:ext>
            </p:extLst>
          </p:nvPr>
        </p:nvGraphicFramePr>
        <p:xfrm>
          <a:off x="0" y="836712"/>
          <a:ext cx="4752528" cy="6021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84832955"/>
              </p:ext>
            </p:extLst>
          </p:nvPr>
        </p:nvGraphicFramePr>
        <p:xfrm>
          <a:off x="4716015" y="764704"/>
          <a:ext cx="4416743" cy="6093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41564609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99392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Crime Hotspots</a:t>
            </a:r>
            <a:endParaRPr lang="en-GB" dirty="0">
              <a:solidFill>
                <a:srgbClr val="FFFF00"/>
              </a:solidFill>
            </a:endParaRPr>
          </a:p>
        </p:txBody>
      </p:sp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2725124"/>
              </p:ext>
            </p:extLst>
          </p:nvPr>
        </p:nvGraphicFramePr>
        <p:xfrm>
          <a:off x="0" y="1052736"/>
          <a:ext cx="9030457" cy="302433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5263614"/>
              </p:ext>
            </p:extLst>
          </p:nvPr>
        </p:nvGraphicFramePr>
        <p:xfrm>
          <a:off x="-19930" y="4127356"/>
          <a:ext cx="9163930" cy="2743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7" name="Straight Connector 6"/>
          <p:cNvCxnSpPr/>
          <p:nvPr/>
        </p:nvCxnSpPr>
        <p:spPr>
          <a:xfrm>
            <a:off x="0" y="4149080"/>
            <a:ext cx="9324528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5572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9552" y="2708920"/>
            <a:ext cx="7772400" cy="1470025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Operation Savvy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4" name="Picture 2" descr="[The Cambridge University crest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75" y="147941"/>
            <a:ext cx="1515074" cy="169688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7691"/>
            <a:ext cx="1760678" cy="17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791634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Unique Features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8710"/>
            <a:ext cx="8896800" cy="5756714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Birmingham South </a:t>
            </a:r>
            <a:r>
              <a:rPr lang="en-GB" dirty="0" err="1" smtClean="0">
                <a:solidFill>
                  <a:schemeClr val="bg1"/>
                </a:solidFill>
              </a:rPr>
              <a:t>LPU</a:t>
            </a:r>
            <a:endParaRPr lang="en-GB" dirty="0" smtClean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“</a:t>
            </a:r>
            <a:r>
              <a:rPr lang="en-GB" dirty="0" smtClean="0">
                <a:solidFill>
                  <a:srgbClr val="FFFF00"/>
                </a:solidFill>
              </a:rPr>
              <a:t>tasking sheets</a:t>
            </a:r>
            <a:r>
              <a:rPr lang="en-GB" dirty="0" smtClean="0">
                <a:solidFill>
                  <a:schemeClr val="bg1"/>
                </a:solidFill>
              </a:rPr>
              <a:t>” </a:t>
            </a:r>
            <a:r>
              <a:rPr lang="en-GB" dirty="0">
                <a:solidFill>
                  <a:schemeClr val="bg1"/>
                </a:solidFill>
              </a:rPr>
              <a:t>based on neighbourhood </a:t>
            </a:r>
            <a:endParaRPr lang="en-GB" dirty="0" smtClean="0">
              <a:solidFill>
                <a:schemeClr val="bg1"/>
              </a:solidFill>
            </a:endParaRPr>
          </a:p>
          <a:p>
            <a:pPr marL="0" indent="0">
              <a:buNone/>
            </a:pPr>
            <a:r>
              <a:rPr lang="en-GB" dirty="0" smtClean="0">
                <a:solidFill>
                  <a:schemeClr val="bg1"/>
                </a:solidFill>
              </a:rPr>
              <a:t>     teams</a:t>
            </a:r>
            <a:r>
              <a:rPr lang="en-GB" dirty="0">
                <a:solidFill>
                  <a:schemeClr val="bg1"/>
                </a:solidFill>
              </a:rPr>
              <a:t>’ </a:t>
            </a:r>
            <a:r>
              <a:rPr lang="en-GB" dirty="0" smtClean="0">
                <a:solidFill>
                  <a:schemeClr val="bg1"/>
                </a:solidFill>
              </a:rPr>
              <a:t>intelligence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>
                <a:solidFill>
                  <a:srgbClr val="FFFF00"/>
                </a:solidFill>
              </a:rPr>
              <a:t>GPS locators </a:t>
            </a:r>
            <a:r>
              <a:rPr lang="en-GB" dirty="0">
                <a:solidFill>
                  <a:schemeClr val="bg1"/>
                </a:solidFill>
              </a:rPr>
              <a:t>on 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front line officers in </a:t>
            </a:r>
            <a:r>
              <a:rPr lang="en-GB" dirty="0" err="1">
                <a:solidFill>
                  <a:schemeClr val="bg1"/>
                </a:solidFill>
              </a:rPr>
              <a:t>LPU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sz="4000" b="1" u="sng" dirty="0" smtClean="0">
                <a:solidFill>
                  <a:srgbClr val="FFFF00"/>
                </a:solidFill>
              </a:rPr>
              <a:t>79</a:t>
            </a:r>
            <a:r>
              <a:rPr lang="en-GB" sz="4000" b="1" dirty="0" smtClean="0">
                <a:solidFill>
                  <a:srgbClr val="FFFF00"/>
                </a:solidFill>
              </a:rPr>
              <a:t> </a:t>
            </a:r>
            <a:r>
              <a:rPr lang="en-GB" dirty="0" smtClean="0">
                <a:solidFill>
                  <a:schemeClr val="bg1"/>
                </a:solidFill>
              </a:rPr>
              <a:t>eligible hotspots defined as: </a:t>
            </a:r>
          </a:p>
          <a:p>
            <a:pPr marL="914400" lvl="1" indent="-514350" fontAlgn="ctr">
              <a:lnSpc>
                <a:spcPct val="170000"/>
              </a:lnSpc>
              <a:buFont typeface="+mj-lt"/>
              <a:buAutoNum type="arabicPeriod"/>
            </a:pPr>
            <a:r>
              <a:rPr lang="en-GB" sz="2500" dirty="0">
                <a:solidFill>
                  <a:schemeClr val="bg1"/>
                </a:solidFill>
              </a:rPr>
              <a:t>Minimum </a:t>
            </a:r>
            <a:r>
              <a:rPr lang="en-GB" sz="2500" dirty="0" smtClean="0">
                <a:solidFill>
                  <a:schemeClr val="bg1"/>
                </a:solidFill>
              </a:rPr>
              <a:t>n crimes </a:t>
            </a:r>
            <a:r>
              <a:rPr lang="en-GB" sz="2500" dirty="0">
                <a:solidFill>
                  <a:schemeClr val="bg1"/>
                </a:solidFill>
              </a:rPr>
              <a:t>in a hotspot within 12 months = 36</a:t>
            </a:r>
          </a:p>
          <a:p>
            <a:pPr marL="914400" lvl="1" indent="-514350" fontAlgn="ctr">
              <a:lnSpc>
                <a:spcPct val="170000"/>
              </a:lnSpc>
              <a:buFont typeface="+mj-lt"/>
              <a:buAutoNum type="arabicPeriod"/>
            </a:pPr>
            <a:r>
              <a:rPr lang="en-GB" sz="2500" dirty="0">
                <a:solidFill>
                  <a:schemeClr val="bg1"/>
                </a:solidFill>
              </a:rPr>
              <a:t>Maximum hotspot radius = 150 </a:t>
            </a:r>
            <a:r>
              <a:rPr lang="en-GB" sz="2500" dirty="0" smtClean="0">
                <a:solidFill>
                  <a:schemeClr val="bg1"/>
                </a:solidFill>
              </a:rPr>
              <a:t>meters</a:t>
            </a:r>
          </a:p>
          <a:p>
            <a:pPr marL="914400" lvl="1" indent="-514350" fontAlgn="ctr">
              <a:lnSpc>
                <a:spcPct val="170000"/>
              </a:lnSpc>
              <a:buFont typeface="+mj-lt"/>
              <a:buAutoNum type="arabicPeriod"/>
            </a:pPr>
            <a:r>
              <a:rPr lang="en-GB" sz="2500" dirty="0" smtClean="0">
                <a:solidFill>
                  <a:schemeClr val="bg1"/>
                </a:solidFill>
              </a:rPr>
              <a:t>Buffer </a:t>
            </a:r>
            <a:r>
              <a:rPr lang="en-GB" sz="2500" dirty="0">
                <a:solidFill>
                  <a:schemeClr val="bg1"/>
                </a:solidFill>
              </a:rPr>
              <a:t>zone/catchment area = 100 meters</a:t>
            </a:r>
          </a:p>
          <a:p>
            <a:pPr marL="914400" lvl="1" indent="-514350" fontAlgn="ctr">
              <a:lnSpc>
                <a:spcPct val="170000"/>
              </a:lnSpc>
              <a:buFont typeface="+mj-lt"/>
              <a:buAutoNum type="arabicPeriod"/>
            </a:pPr>
            <a:r>
              <a:rPr lang="en-GB" sz="2500" dirty="0">
                <a:solidFill>
                  <a:schemeClr val="bg1"/>
                </a:solidFill>
              </a:rPr>
              <a:t>Minimum distance between epicentres = 500 meters </a:t>
            </a:r>
          </a:p>
          <a:p>
            <a:pPr marL="914400" lvl="1" indent="-514350" fontAlgn="ctr">
              <a:lnSpc>
                <a:spcPct val="170000"/>
              </a:lnSpc>
              <a:buFont typeface="+mj-lt"/>
              <a:buAutoNum type="arabicPeriod"/>
            </a:pPr>
            <a:r>
              <a:rPr lang="en-GB" sz="2500" dirty="0" smtClean="0">
                <a:solidFill>
                  <a:schemeClr val="bg1"/>
                </a:solidFill>
              </a:rPr>
              <a:t>“</a:t>
            </a:r>
            <a:r>
              <a:rPr lang="en-GB" sz="2500" dirty="0">
                <a:solidFill>
                  <a:schemeClr val="bg1"/>
                </a:solidFill>
              </a:rPr>
              <a:t>crimes” = street crimes, no shopping arcades / schools / hospitals / leisure centres </a:t>
            </a:r>
          </a:p>
        </p:txBody>
      </p:sp>
      <p:pic>
        <p:nvPicPr>
          <p:cNvPr id="4" name="Picture 2" descr="http://www.news-beat.co.uk/wp-content/uploads/2012/05/Supt-Jo-Smallwoo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2012661"/>
            <a:ext cx="2092552" cy="2928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sp>
        <p:nvSpPr>
          <p:cNvPr id="5" name="TextBox 4"/>
          <p:cNvSpPr txBox="1"/>
          <p:nvPr/>
        </p:nvSpPr>
        <p:spPr>
          <a:xfrm>
            <a:off x="6156236" y="1368470"/>
            <a:ext cx="345638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 smtClean="0">
                <a:solidFill>
                  <a:schemeClr val="bg1"/>
                </a:solidFill>
              </a:rPr>
              <a:t>Superintendent </a:t>
            </a:r>
          </a:p>
          <a:p>
            <a:pPr algn="ctr"/>
            <a:r>
              <a:rPr lang="en-GB" dirty="0" smtClean="0">
                <a:solidFill>
                  <a:schemeClr val="bg1"/>
                </a:solidFill>
              </a:rPr>
              <a:t>Jo Smallwood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484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Directed Patrols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fontScale="77500" lnSpcReduction="20000"/>
          </a:bodyPr>
          <a:lstStyle/>
          <a:p>
            <a:pPr>
              <a:buFont typeface="Arial"/>
              <a:buChar char="•"/>
              <a:defRPr/>
            </a:pPr>
            <a:r>
              <a:rPr lang="en-GB" dirty="0" err="1"/>
              <a:t>PCSO’s</a:t>
            </a:r>
            <a:r>
              <a:rPr lang="en-GB" dirty="0"/>
              <a:t> </a:t>
            </a:r>
            <a:r>
              <a:rPr lang="en-GB" dirty="0" smtClean="0"/>
              <a:t>are directed </a:t>
            </a:r>
            <a:r>
              <a:rPr lang="en-GB" dirty="0"/>
              <a:t>by the relevant Problem Solving Sergeants based on local knowledge, intelligence and dynamic risk </a:t>
            </a:r>
            <a:r>
              <a:rPr lang="en-GB" dirty="0" smtClean="0"/>
              <a:t>assessment</a:t>
            </a:r>
          </a:p>
          <a:p>
            <a:pPr>
              <a:buFont typeface="Arial"/>
              <a:buChar char="•"/>
              <a:defRPr/>
            </a:pPr>
            <a:endParaRPr lang="en-GB" dirty="0"/>
          </a:p>
          <a:p>
            <a:r>
              <a:rPr lang="en-GB" dirty="0" smtClean="0"/>
              <a:t>Each </a:t>
            </a:r>
            <a:r>
              <a:rPr lang="en-GB" dirty="0"/>
              <a:t>patrol area has a </a:t>
            </a:r>
            <a:r>
              <a:rPr lang="en-GB" dirty="0" err="1"/>
              <a:t>spreadsheet</a:t>
            </a:r>
            <a:r>
              <a:rPr lang="en-GB" dirty="0"/>
              <a:t> located in the Op </a:t>
            </a:r>
            <a:r>
              <a:rPr lang="en-GB" dirty="0" smtClean="0"/>
              <a:t>Savvy database </a:t>
            </a:r>
            <a:r>
              <a:rPr lang="en-GB" dirty="0"/>
              <a:t>on </a:t>
            </a:r>
            <a:r>
              <a:rPr lang="en-GB" i="1" dirty="0" err="1" smtClean="0"/>
              <a:t>Corvus</a:t>
            </a:r>
            <a:r>
              <a:rPr lang="en-GB" dirty="0" smtClean="0"/>
              <a:t>. </a:t>
            </a:r>
            <a:r>
              <a:rPr lang="en-GB" dirty="0"/>
              <a:t>These must be completed daily by the allocated </a:t>
            </a:r>
            <a:r>
              <a:rPr lang="en-GB" dirty="0" err="1"/>
              <a:t>PCSO</a:t>
            </a:r>
            <a:r>
              <a:rPr lang="en-GB" dirty="0"/>
              <a:t> to show the number of visits to each Hotspot, times and any intelligence/significant </a:t>
            </a:r>
            <a:r>
              <a:rPr lang="en-GB" dirty="0" smtClean="0"/>
              <a:t>events</a:t>
            </a:r>
            <a:endParaRPr lang="en-GB" dirty="0"/>
          </a:p>
          <a:p>
            <a:pPr>
              <a:buNone/>
            </a:pPr>
            <a:endParaRPr lang="en-GB" dirty="0"/>
          </a:p>
          <a:p>
            <a:r>
              <a:rPr lang="en-GB" dirty="0"/>
              <a:t>Nil returns </a:t>
            </a:r>
            <a:r>
              <a:rPr lang="en-GB" dirty="0" smtClean="0"/>
              <a:t>are also recorded</a:t>
            </a:r>
            <a:endParaRPr lang="en-GB" dirty="0"/>
          </a:p>
          <a:p>
            <a:pPr>
              <a:buNone/>
            </a:pPr>
            <a:endParaRPr lang="en-GB" dirty="0"/>
          </a:p>
          <a:p>
            <a:r>
              <a:rPr lang="en-GB" dirty="0"/>
              <a:t>These records </a:t>
            </a:r>
            <a:r>
              <a:rPr lang="en-GB" dirty="0" smtClean="0"/>
              <a:t>help </a:t>
            </a:r>
            <a:r>
              <a:rPr lang="en-GB" dirty="0"/>
              <a:t>inform the briefing pack </a:t>
            </a:r>
            <a:r>
              <a:rPr lang="en-GB" dirty="0" smtClean="0"/>
              <a:t>updates </a:t>
            </a:r>
            <a:r>
              <a:rPr lang="en-GB" dirty="0"/>
              <a:t>(Problem Solving Sergeants are responsible for briefing pack refresh each calendar month)</a:t>
            </a:r>
          </a:p>
          <a:p>
            <a:endParaRPr lang="en-GB" dirty="0" smtClean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381637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850" y="-27384"/>
            <a:ext cx="8496300" cy="1143000"/>
          </a:xfrm>
        </p:spPr>
        <p:txBody>
          <a:bodyPr>
            <a:noAutofit/>
          </a:bodyPr>
          <a:lstStyle/>
          <a:p>
            <a:pPr eaLnBrk="1" hangingPunct="1"/>
            <a:r>
              <a:rPr lang="en-GB" sz="3600" dirty="0" smtClean="0">
                <a:solidFill>
                  <a:srgbClr val="FFFF00"/>
                </a:solidFill>
              </a:rPr>
              <a:t>Tasking Sheet for each Patrol area (example)</a:t>
            </a:r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889" y="1196975"/>
            <a:ext cx="8849607" cy="54003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87911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83568" y="15167"/>
            <a:ext cx="8518863" cy="72311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-563019" y="3494502"/>
            <a:ext cx="9765449" cy="36374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Content Placeholder 4" descr="Netley Hse Quinton.jpg"/>
          <p:cNvPicPr>
            <a:picLocks noGrp="1"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5168"/>
            <a:ext cx="2700782" cy="36155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139952" y="3333517"/>
            <a:ext cx="5064273" cy="379845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33422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4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252536" y="0"/>
            <a:ext cx="11387123" cy="7094375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87213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Background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496" y="1600200"/>
            <a:ext cx="9073008" cy="5257800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"</a:t>
            </a:r>
            <a:r>
              <a:rPr lang="en-GB" i="1" dirty="0" smtClean="0"/>
              <a:t>Law </a:t>
            </a:r>
            <a:r>
              <a:rPr lang="en-GB" i="1" dirty="0"/>
              <a:t>of concentrations of crime at </a:t>
            </a:r>
            <a:r>
              <a:rPr lang="en-GB" i="1" dirty="0" smtClean="0"/>
              <a:t>place</a:t>
            </a:r>
            <a:r>
              <a:rPr lang="en-GB" dirty="0" smtClean="0"/>
              <a:t>”</a:t>
            </a:r>
          </a:p>
          <a:p>
            <a:pPr lvl="1"/>
            <a:r>
              <a:rPr lang="en-GB" dirty="0" smtClean="0"/>
              <a:t>(Weisburd</a:t>
            </a:r>
            <a:r>
              <a:rPr lang="en-GB" dirty="0"/>
              <a:t>, </a:t>
            </a:r>
            <a:r>
              <a:rPr lang="en-GB" dirty="0" smtClean="0"/>
              <a:t>Telep</a:t>
            </a:r>
            <a:r>
              <a:rPr lang="en-GB" dirty="0"/>
              <a:t>, </a:t>
            </a:r>
            <a:r>
              <a:rPr lang="en-GB" dirty="0" smtClean="0"/>
              <a:t>Braga &amp; Groff 2010:167; Sherman et al 1989)</a:t>
            </a:r>
            <a:endParaRPr lang="en-GB" dirty="0"/>
          </a:p>
          <a:p>
            <a:endParaRPr lang="en-GB" dirty="0"/>
          </a:p>
          <a:p>
            <a:r>
              <a:rPr lang="en-GB" dirty="0" smtClean="0"/>
              <a:t>General deterrence (prevention) and rational choice theories</a:t>
            </a:r>
          </a:p>
          <a:p>
            <a:pPr marL="400050" lvl="1" indent="0">
              <a:buNone/>
            </a:pPr>
            <a:r>
              <a:rPr lang="en-GB" dirty="0" smtClean="0"/>
              <a:t>-  (Sherman and Weisburd, 1995)</a:t>
            </a:r>
          </a:p>
          <a:p>
            <a:endParaRPr lang="en-GB" dirty="0" smtClean="0"/>
          </a:p>
          <a:p>
            <a:r>
              <a:rPr lang="en-GB" dirty="0" smtClean="0"/>
              <a:t>20 </a:t>
            </a:r>
            <a:r>
              <a:rPr lang="en-GB" dirty="0"/>
              <a:t>of 25 tests of hot spots policing interventions </a:t>
            </a:r>
            <a:r>
              <a:rPr lang="en-GB" dirty="0" smtClean="0"/>
              <a:t>worldwide reported </a:t>
            </a:r>
            <a:r>
              <a:rPr lang="en-GB" dirty="0"/>
              <a:t>noteworthy crime and disorder reductions </a:t>
            </a:r>
            <a:endParaRPr lang="en-GB" dirty="0" smtClean="0"/>
          </a:p>
          <a:p>
            <a:pPr lvl="1"/>
            <a:r>
              <a:rPr lang="en-GB" dirty="0" smtClean="0"/>
              <a:t>(Braga, </a:t>
            </a:r>
            <a:r>
              <a:rPr lang="en-GB" dirty="0" err="1" smtClean="0"/>
              <a:t>Papachristos</a:t>
            </a:r>
            <a:r>
              <a:rPr lang="en-GB" dirty="0" smtClean="0"/>
              <a:t> &amp; </a:t>
            </a:r>
            <a:r>
              <a:rPr lang="en-GB" dirty="0" err="1" smtClean="0"/>
              <a:t>Hureau</a:t>
            </a:r>
            <a:r>
              <a:rPr lang="en-GB" dirty="0" smtClean="0"/>
              <a:t> 2012)</a:t>
            </a:r>
          </a:p>
          <a:p>
            <a:endParaRPr lang="en-GB" dirty="0"/>
          </a:p>
          <a:p>
            <a:r>
              <a:rPr lang="en-GB" dirty="0" smtClean="0"/>
              <a:t>The </a:t>
            </a:r>
            <a:r>
              <a:rPr lang="en-GB" dirty="0"/>
              <a:t>benefits of increased officer time spent in the hot spot </a:t>
            </a:r>
            <a:r>
              <a:rPr lang="en-GB" dirty="0" smtClean="0"/>
              <a:t>plateau around 15 </a:t>
            </a:r>
            <a:r>
              <a:rPr lang="en-GB" dirty="0"/>
              <a:t>minutes</a:t>
            </a:r>
          </a:p>
          <a:p>
            <a:pPr lvl="1"/>
            <a:r>
              <a:rPr lang="en-GB" dirty="0" smtClean="0"/>
              <a:t>(</a:t>
            </a:r>
            <a:r>
              <a:rPr lang="en-GB" dirty="0" err="1" smtClean="0"/>
              <a:t>Koper</a:t>
            </a:r>
            <a:r>
              <a:rPr lang="en-GB" dirty="0"/>
              <a:t>, 1995; Telep , </a:t>
            </a:r>
            <a:r>
              <a:rPr lang="en-GB" dirty="0" smtClean="0"/>
              <a:t>Mitchell </a:t>
            </a:r>
            <a:r>
              <a:rPr lang="en-GB" dirty="0"/>
              <a:t>&amp; </a:t>
            </a:r>
            <a:r>
              <a:rPr lang="en-GB" dirty="0" smtClean="0"/>
              <a:t>Weisburd, 2012)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218186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pic>
        <p:nvPicPr>
          <p:cNvPr id="3074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11631126" cy="68580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667713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61249" y="377280"/>
            <a:ext cx="9205249" cy="58052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5"/>
          <p:cNvSpPr/>
          <p:nvPr/>
        </p:nvSpPr>
        <p:spPr>
          <a:xfrm>
            <a:off x="7092280" y="3041576"/>
            <a:ext cx="72008" cy="720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8820472" y="5201816"/>
            <a:ext cx="72008" cy="720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Oval 7"/>
          <p:cNvSpPr/>
          <p:nvPr/>
        </p:nvSpPr>
        <p:spPr>
          <a:xfrm>
            <a:off x="5436096" y="5129808"/>
            <a:ext cx="72008" cy="720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Oval 8"/>
          <p:cNvSpPr/>
          <p:nvPr/>
        </p:nvSpPr>
        <p:spPr>
          <a:xfrm>
            <a:off x="4283968" y="3113584"/>
            <a:ext cx="72008" cy="720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0" name="Oval 9"/>
          <p:cNvSpPr/>
          <p:nvPr/>
        </p:nvSpPr>
        <p:spPr>
          <a:xfrm>
            <a:off x="179512" y="1241376"/>
            <a:ext cx="72008" cy="72008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7236296" y="3041576"/>
            <a:ext cx="1656184" cy="307777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start: 15:30-15:45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64288" y="3977680"/>
            <a:ext cx="1728192" cy="307777"/>
          </a:xfrm>
          <a:prstGeom prst="rect">
            <a:avLst/>
          </a:prstGeom>
          <a:solidFill>
            <a:schemeClr val="bg2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0.6 miles; 12 minutes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28384" y="4697760"/>
            <a:ext cx="1080120" cy="307777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16:00-16:15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5940152" y="4697760"/>
            <a:ext cx="1728192" cy="307777"/>
          </a:xfrm>
          <a:prstGeom prst="rect">
            <a:avLst/>
          </a:prstGeom>
          <a:solidFill>
            <a:schemeClr val="bg2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0.6 miles; 12 minutes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3995936" y="4049688"/>
            <a:ext cx="1728192" cy="307777"/>
          </a:xfrm>
          <a:prstGeom prst="rect">
            <a:avLst/>
          </a:prstGeom>
          <a:solidFill>
            <a:schemeClr val="bg2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0.5 miles; 12 minutes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292080" y="5201816"/>
            <a:ext cx="1080120" cy="307777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16:30-16:45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83968" y="3185592"/>
            <a:ext cx="1080120" cy="307777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17:00-17:15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907704" y="3185592"/>
            <a:ext cx="1944216" cy="307777"/>
          </a:xfrm>
          <a:prstGeom prst="rect">
            <a:avLst/>
          </a:prstGeom>
          <a:solidFill>
            <a:schemeClr val="bg2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sym typeface="Wingdings" pitchFamily="2" charset="2"/>
              </a:rPr>
              <a:t> </a:t>
            </a:r>
            <a:r>
              <a:rPr lang="en-GB" sz="1400" dirty="0">
                <a:solidFill>
                  <a:prstClr val="black"/>
                </a:solidFill>
              </a:rPr>
              <a:t>0.9 miles; 19 minutes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323528" y="953344"/>
            <a:ext cx="1728192" cy="307777"/>
          </a:xfrm>
          <a:prstGeom prst="rect">
            <a:avLst/>
          </a:prstGeom>
          <a:solidFill>
            <a:srgbClr val="FFC000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BREAK 15 MINUTES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2843808" y="2681536"/>
            <a:ext cx="1944216" cy="307777"/>
          </a:xfrm>
          <a:prstGeom prst="rect">
            <a:avLst/>
          </a:prstGeom>
          <a:solidFill>
            <a:schemeClr val="bg2">
              <a:lumMod val="50000"/>
              <a:alpha val="27000"/>
            </a:scheme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  <a:sym typeface="Wingdings" pitchFamily="2" charset="2"/>
              </a:rPr>
              <a:t>1.4</a:t>
            </a:r>
            <a:r>
              <a:rPr lang="en-GB" sz="1400" dirty="0">
                <a:solidFill>
                  <a:prstClr val="black"/>
                </a:solidFill>
              </a:rPr>
              <a:t> miles; 27 minutes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7236296" y="3401616"/>
            <a:ext cx="1656184" cy="307777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Restart 18:35-18:50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0" y="1385392"/>
            <a:ext cx="1080120" cy="307777"/>
          </a:xfrm>
          <a:prstGeom prst="rect">
            <a:avLst/>
          </a:prstGeom>
          <a:solidFill>
            <a:srgbClr val="FFFF00">
              <a:alpha val="27000"/>
            </a:srgbClr>
          </a:solidFill>
        </p:spPr>
        <p:txBody>
          <a:bodyPr wrap="square" rtlCol="0">
            <a:spAutoFit/>
          </a:bodyPr>
          <a:lstStyle/>
          <a:p>
            <a:r>
              <a:rPr lang="en-GB" sz="1400" dirty="0">
                <a:solidFill>
                  <a:prstClr val="black"/>
                </a:solidFill>
              </a:rPr>
              <a:t>17:50-18:05</a:t>
            </a:r>
          </a:p>
        </p:txBody>
      </p:sp>
      <p:sp>
        <p:nvSpPr>
          <p:cNvPr id="25" name="Rectangle 24"/>
          <p:cNvSpPr/>
          <p:nvPr/>
        </p:nvSpPr>
        <p:spPr>
          <a:xfrm>
            <a:off x="0" y="0"/>
            <a:ext cx="16704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b="1" u="sng" dirty="0" smtClean="0">
                <a:solidFill>
                  <a:prstClr val="white"/>
                </a:solidFill>
              </a:rPr>
              <a:t>Patrol Example </a:t>
            </a:r>
            <a:endParaRPr lang="en-GB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0" y="6165304"/>
            <a:ext cx="5714898" cy="89255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1300" u="sng" dirty="0">
                <a:solidFill>
                  <a:prstClr val="white"/>
                </a:solidFill>
              </a:rPr>
              <a:t>Notes</a:t>
            </a:r>
            <a:r>
              <a:rPr lang="en-GB" sz="1300" dirty="0">
                <a:solidFill>
                  <a:prstClr val="white"/>
                </a:solidFill>
              </a:rPr>
              <a:t>: (a) the patrol sequence should be altered on a daily basis;</a:t>
            </a:r>
          </a:p>
          <a:p>
            <a:r>
              <a:rPr lang="en-GB" sz="1300" dirty="0">
                <a:solidFill>
                  <a:prstClr val="white"/>
                </a:solidFill>
              </a:rPr>
              <a:t>            (b)  conducted by solo or double </a:t>
            </a:r>
            <a:r>
              <a:rPr lang="en-GB" sz="1300" dirty="0" err="1">
                <a:solidFill>
                  <a:prstClr val="white"/>
                </a:solidFill>
              </a:rPr>
              <a:t>PCSO</a:t>
            </a:r>
            <a:r>
              <a:rPr lang="en-GB" sz="1300" dirty="0">
                <a:solidFill>
                  <a:prstClr val="white"/>
                </a:solidFill>
              </a:rPr>
              <a:t> patrols</a:t>
            </a:r>
          </a:p>
          <a:p>
            <a:r>
              <a:rPr lang="en-GB" sz="1300" dirty="0">
                <a:solidFill>
                  <a:prstClr val="white"/>
                </a:solidFill>
              </a:rPr>
              <a:t>            (c)  dedicated officers must NEVER proactively patrol the control areas –  ? </a:t>
            </a:r>
          </a:p>
          <a:p>
            <a:endParaRPr lang="en-GB" sz="13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5468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30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30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30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30" presetClass="emph" presetSubtype="0" repeatCount="4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animClr clrSpc="hsl" dir="cw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12549" l="25098"/>
                                      </p:by>
                                    </p:animClr>
                                    <p:set>
                                      <p:cBhvr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3" grpId="0" animBg="1"/>
      <p:bldP spid="2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4501008" y="-27384"/>
            <a:ext cx="16273097" cy="73448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1532131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Preventative Patrol (1 of 2)</a:t>
            </a:r>
            <a:br>
              <a:rPr lang="en-GB" dirty="0" smtClean="0"/>
            </a:br>
            <a:r>
              <a:rPr lang="en-GB" dirty="0" smtClean="0"/>
              <a:t>“Car Wash”</a:t>
            </a:r>
            <a:endParaRPr lang="en-US" dirty="0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71472" y="1714488"/>
            <a:ext cx="2979830" cy="27699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TextBox 4"/>
          <p:cNvSpPr txBox="1"/>
          <p:nvPr/>
        </p:nvSpPr>
        <p:spPr>
          <a:xfrm>
            <a:off x="3786182" y="2571744"/>
            <a:ext cx="3522952" cy="9848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1" dirty="0">
                <a:solidFill>
                  <a:prstClr val="white"/>
                </a:solidFill>
              </a:rPr>
              <a:t>Main offence types in this area</a:t>
            </a:r>
            <a:endParaRPr lang="en-US" sz="2000" dirty="0">
              <a:solidFill>
                <a:prstClr val="white"/>
              </a:solidFill>
            </a:endParaRPr>
          </a:p>
          <a:p>
            <a:r>
              <a:rPr lang="en-GB" sz="2000" dirty="0">
                <a:solidFill>
                  <a:prstClr val="white"/>
                </a:solidFill>
              </a:rPr>
              <a:t>Youth ASB, BDH, Drugs, Damage</a:t>
            </a:r>
            <a:endParaRPr lang="en-US" sz="2000" dirty="0">
              <a:solidFill>
                <a:prstClr val="white"/>
              </a:solidFill>
            </a:endParaRPr>
          </a:p>
          <a:p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143108" y="1714488"/>
            <a:ext cx="221470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>
                <a:solidFill>
                  <a:prstClr val="black"/>
                </a:solidFill>
              </a:rPr>
              <a:t>Shannon Rd C</a:t>
            </a:r>
            <a:r>
              <a:rPr lang="en-GB" dirty="0" smtClean="0">
                <a:solidFill>
                  <a:prstClr val="white"/>
                </a:solidFill>
              </a:rPr>
              <a:t>ar wash</a:t>
            </a:r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3741752" y="2143116"/>
            <a:ext cx="54022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800" dirty="0" smtClean="0">
                <a:solidFill>
                  <a:prstClr val="white"/>
                </a:solidFill>
              </a:rPr>
              <a:t>Kings Norton Hotspot 2 – Cluster 36</a:t>
            </a:r>
            <a:endParaRPr lang="en-US" sz="2800" dirty="0">
              <a:solidFill>
                <a:prstClr val="white"/>
              </a:solidFill>
            </a:endParaRPr>
          </a:p>
        </p:txBody>
      </p:sp>
      <p:pic>
        <p:nvPicPr>
          <p:cNvPr id="16387" name="Picture 3" descr="C:\Documents and Settings\NeilW\My Documents\My Pictures\Savvy patrol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28992" y="3429000"/>
            <a:ext cx="4190997" cy="314324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488126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/>
              <a:t>Preventative Patrol (2 of 2)</a:t>
            </a:r>
            <a:br>
              <a:rPr lang="en-GB" dirty="0" smtClean="0"/>
            </a:br>
            <a:r>
              <a:rPr lang="en-GB" dirty="0" smtClean="0"/>
              <a:t>“The Goose PH”</a:t>
            </a:r>
            <a:endParaRPr lang="en-US" dirty="0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 bwMode="auto">
          <a:xfrm>
            <a:off x="1214414" y="3643314"/>
            <a:ext cx="3881969" cy="29114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028" name="AutoShape 4" descr="photo.JPG">
            <a:hlinkClick r:id="rId3"/>
          </p:cNvPr>
          <p:cNvSpPr>
            <a:spLocks noChangeAspect="1" noChangeArrowheads="1"/>
          </p:cNvSpPr>
          <p:nvPr/>
        </p:nvSpPr>
        <p:spPr bwMode="auto">
          <a:xfrm>
            <a:off x="69850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>
              <a:solidFill>
                <a:prstClr val="white"/>
              </a:solidFill>
            </a:endParaRPr>
          </a:p>
        </p:txBody>
      </p:sp>
      <p:pic>
        <p:nvPicPr>
          <p:cNvPr id="1029" name="Picture 5" descr="C:\Documents and Settings\NeilW\My Documents\My Pictures\Goose PH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429256" y="2000240"/>
            <a:ext cx="2920992" cy="2190744"/>
          </a:xfrm>
          <a:prstGeom prst="rect">
            <a:avLst/>
          </a:prstGeom>
          <a:noFill/>
        </p:spPr>
      </p:pic>
      <p:sp>
        <p:nvSpPr>
          <p:cNvPr id="7" name="TextBox 6"/>
          <p:cNvSpPr txBox="1"/>
          <p:nvPr/>
        </p:nvSpPr>
        <p:spPr>
          <a:xfrm>
            <a:off x="3571868" y="5857892"/>
            <a:ext cx="527048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1" dirty="0">
                <a:solidFill>
                  <a:prstClr val="white"/>
                </a:solidFill>
              </a:rPr>
              <a:t>Main offence types in this area</a:t>
            </a:r>
            <a:endParaRPr lang="en-US" dirty="0">
              <a:solidFill>
                <a:prstClr val="white"/>
              </a:solidFill>
            </a:endParaRPr>
          </a:p>
          <a:p>
            <a:r>
              <a:rPr lang="en-GB" dirty="0">
                <a:solidFill>
                  <a:prstClr val="white"/>
                </a:solidFill>
              </a:rPr>
              <a:t>Shops thefts, Pubs and associated ASB, Street Drinkers</a:t>
            </a:r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71538" y="1571612"/>
            <a:ext cx="2562225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Box 8"/>
          <p:cNvSpPr txBox="1"/>
          <p:nvPr/>
        </p:nvSpPr>
        <p:spPr>
          <a:xfrm>
            <a:off x="2428860" y="2071678"/>
            <a:ext cx="149752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400" dirty="0" smtClean="0">
                <a:solidFill>
                  <a:prstClr val="black"/>
                </a:solidFill>
              </a:rPr>
              <a:t>The Goose PH</a:t>
            </a:r>
            <a:endParaRPr lang="en-US" sz="1400" dirty="0">
              <a:solidFill>
                <a:prstClr val="black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357290" y="3429000"/>
            <a:ext cx="50366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 err="1" smtClean="0">
                <a:solidFill>
                  <a:prstClr val="black"/>
                </a:solidFill>
              </a:rPr>
              <a:t>Aldi</a:t>
            </a:r>
            <a:endParaRPr lang="en-US" sz="1600" dirty="0">
              <a:solidFill>
                <a:prstClr val="black"/>
              </a:solidFill>
            </a:endParaRP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1857356" y="3714752"/>
            <a:ext cx="1143008" cy="64294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3571868" y="2357430"/>
            <a:ext cx="1785950" cy="285752"/>
          </a:xfrm>
          <a:prstGeom prst="straightConnector1">
            <a:avLst/>
          </a:prstGeom>
          <a:ln w="19050">
            <a:solidFill>
              <a:schemeClr val="tx1"/>
            </a:solidFill>
            <a:tailEnd type="arrow"/>
          </a:ln>
          <a:effectLst>
            <a:innerShdw blurRad="63500" dist="50800" dir="16200000">
              <a:prstClr val="black">
                <a:alpha val="50000"/>
              </a:prstClr>
            </a:inn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5357818" y="4786322"/>
            <a:ext cx="350846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dirty="0" smtClean="0">
                <a:solidFill>
                  <a:prstClr val="white"/>
                </a:solidFill>
              </a:rPr>
              <a:t>Selly Oak Hotspot 2 – Cluster 20</a:t>
            </a:r>
            <a:endParaRPr lang="en-US" sz="20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9747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132856"/>
            <a:ext cx="7772400" cy="1470025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Tracking Officers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31640" y="3573016"/>
            <a:ext cx="6400800" cy="1752600"/>
          </a:xfrm>
        </p:spPr>
        <p:txBody>
          <a:bodyPr>
            <a:normAutofit/>
          </a:bodyPr>
          <a:lstStyle/>
          <a:p>
            <a:r>
              <a:rPr lang="en-GB" dirty="0" err="1" smtClean="0">
                <a:solidFill>
                  <a:schemeClr val="bg1"/>
                </a:solidFill>
              </a:rPr>
              <a:t>ARLS</a:t>
            </a:r>
            <a:r>
              <a:rPr lang="en-GB" dirty="0" smtClean="0">
                <a:solidFill>
                  <a:schemeClr val="bg1"/>
                </a:solidFill>
              </a:rPr>
              <a:t> Data Analysis</a:t>
            </a:r>
          </a:p>
        </p:txBody>
      </p:sp>
      <p:pic>
        <p:nvPicPr>
          <p:cNvPr id="4" name="Picture 2" descr="[The Cambridge University crest]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4575" y="147941"/>
            <a:ext cx="1515074" cy="1696883"/>
          </a:xfrm>
          <a:prstGeom prst="rect">
            <a:avLst/>
          </a:prstGeom>
          <a:noFill/>
        </p:spPr>
      </p:pic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36296" y="127691"/>
            <a:ext cx="1760678" cy="17373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71419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00"/>
                </a:solidFill>
              </a:rPr>
              <a:t>Automatic Resource Location </a:t>
            </a:r>
            <a:r>
              <a:rPr lang="en-GB" dirty="0" smtClean="0">
                <a:solidFill>
                  <a:srgbClr val="FFFF00"/>
                </a:solidFill>
              </a:rPr>
              <a:t>System </a:t>
            </a:r>
            <a:r>
              <a:rPr lang="en-GB" dirty="0" err="1" smtClean="0">
                <a:solidFill>
                  <a:srgbClr val="FFFF00"/>
                </a:solidFill>
              </a:rPr>
              <a:t>ARLS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496" y="1700808"/>
            <a:ext cx="8064896" cy="4525963"/>
          </a:xfrm>
        </p:spPr>
        <p:txBody>
          <a:bodyPr>
            <a:noAutofit/>
          </a:bodyPr>
          <a:lstStyle/>
          <a:p>
            <a:pPr>
              <a:lnSpc>
                <a:spcPct val="250000"/>
              </a:lnSpc>
            </a:pPr>
            <a:r>
              <a:rPr lang="en-GB" sz="2400" dirty="0" smtClean="0">
                <a:solidFill>
                  <a:schemeClr val="bg1"/>
                </a:solidFill>
              </a:rPr>
              <a:t>GPS-enabled system</a:t>
            </a:r>
          </a:p>
          <a:p>
            <a:pPr>
              <a:lnSpc>
                <a:spcPct val="250000"/>
              </a:lnSpc>
            </a:pPr>
            <a:r>
              <a:rPr lang="en-GB" sz="2400" dirty="0" smtClean="0">
                <a:solidFill>
                  <a:schemeClr val="bg1"/>
                </a:solidFill>
              </a:rPr>
              <a:t>“Sits” </a:t>
            </a:r>
            <a:r>
              <a:rPr lang="en-GB" sz="2400" dirty="0">
                <a:solidFill>
                  <a:schemeClr val="bg1"/>
                </a:solidFill>
              </a:rPr>
              <a:t>on </a:t>
            </a:r>
            <a:r>
              <a:rPr lang="en-GB" sz="2400" dirty="0" smtClean="0">
                <a:solidFill>
                  <a:schemeClr val="bg1"/>
                </a:solidFill>
              </a:rPr>
              <a:t>Airways Systems 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400" dirty="0" smtClean="0">
                <a:solidFill>
                  <a:schemeClr val="bg1"/>
                </a:solidFill>
              </a:rPr>
              <a:t>Uses </a:t>
            </a:r>
            <a:r>
              <a:rPr lang="en-GB" sz="2400" dirty="0">
                <a:solidFill>
                  <a:schemeClr val="bg1"/>
                </a:solidFill>
              </a:rPr>
              <a:t>“Point in polygon” </a:t>
            </a:r>
            <a:r>
              <a:rPr lang="en-GB" sz="2400" dirty="0" smtClean="0">
                <a:solidFill>
                  <a:schemeClr val="bg1"/>
                </a:solidFill>
              </a:rPr>
              <a:t>analysis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400" dirty="0" smtClean="0">
                <a:solidFill>
                  <a:schemeClr val="bg1"/>
                </a:solidFill>
              </a:rPr>
              <a:t>Locates </a:t>
            </a:r>
            <a:r>
              <a:rPr lang="en-GB" sz="2400" dirty="0">
                <a:solidFill>
                  <a:schemeClr val="bg1"/>
                </a:solidFill>
              </a:rPr>
              <a:t>officers </a:t>
            </a:r>
            <a:r>
              <a:rPr lang="en-GB" sz="2400" dirty="0" smtClean="0">
                <a:solidFill>
                  <a:schemeClr val="bg1"/>
                </a:solidFill>
              </a:rPr>
              <a:t>everywhere </a:t>
            </a:r>
            <a:endParaRPr lang="en-GB" sz="2400" dirty="0">
              <a:solidFill>
                <a:schemeClr val="bg1"/>
              </a:solidFill>
            </a:endParaRPr>
          </a:p>
          <a:p>
            <a:pPr>
              <a:lnSpc>
                <a:spcPct val="250000"/>
              </a:lnSpc>
            </a:pPr>
            <a:r>
              <a:rPr lang="en-GB" sz="2400" dirty="0" smtClean="0">
                <a:solidFill>
                  <a:schemeClr val="bg1"/>
                </a:solidFill>
              </a:rPr>
              <a:t>GPS-ping </a:t>
            </a:r>
            <a:r>
              <a:rPr lang="en-GB" sz="2400" dirty="0">
                <a:solidFill>
                  <a:schemeClr val="bg1"/>
                </a:solidFill>
              </a:rPr>
              <a:t>every </a:t>
            </a:r>
            <a:r>
              <a:rPr lang="en-GB" sz="2400" dirty="0" smtClean="0">
                <a:solidFill>
                  <a:schemeClr val="bg1"/>
                </a:solidFill>
              </a:rPr>
              <a:t>120 seconds</a:t>
            </a:r>
          </a:p>
        </p:txBody>
      </p:sp>
      <p:pic>
        <p:nvPicPr>
          <p:cNvPr id="3076" name="Picture 4" descr="http://news.bbcimg.co.uk/media/images/45572000/jpg/_45572024_airwaves_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714">
            <a:off x="4314269" y="2544257"/>
            <a:ext cx="4364743" cy="245516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3684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u="sng" dirty="0" smtClean="0">
                <a:solidFill>
                  <a:srgbClr val="FFFF00"/>
                </a:solidFill>
              </a:rPr>
              <a:t>How Data are Captured? </a:t>
            </a:r>
            <a:endParaRPr lang="en-GB" u="sng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600200"/>
            <a:ext cx="8686800" cy="4781128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Officers enter the geo-fenced area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Email notification with every </a:t>
            </a:r>
            <a:r>
              <a:rPr lang="en-GB" b="1" u="sng" dirty="0" smtClean="0">
                <a:solidFill>
                  <a:srgbClr val="FFFF00"/>
                </a:solidFill>
              </a:rPr>
              <a:t>PING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N emails = 683,069 over 135 days (23/11-06/04)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Convert outlook emails into txt file into excel file into SPSS</a:t>
            </a:r>
            <a:endParaRPr lang="en-GB" dirty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36595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8244408" cy="24555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929001"/>
            <a:ext cx="4258072" cy="37408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Elbow Connector 4"/>
          <p:cNvCxnSpPr>
            <a:endCxn id="11267" idx="1"/>
          </p:cNvCxnSpPr>
          <p:nvPr/>
        </p:nvCxnSpPr>
        <p:spPr>
          <a:xfrm>
            <a:off x="1547664" y="2716168"/>
            <a:ext cx="3168352" cy="2083236"/>
          </a:xfrm>
          <a:prstGeom prst="bentConnector3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3588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1556792"/>
            <a:ext cx="8229600" cy="1143000"/>
          </a:xfrm>
        </p:spPr>
        <p:txBody>
          <a:bodyPr/>
          <a:lstStyle/>
          <a:p>
            <a:r>
              <a:rPr lang="en-GB" dirty="0" err="1" smtClean="0">
                <a:solidFill>
                  <a:srgbClr val="FFFF00"/>
                </a:solidFill>
              </a:rPr>
              <a:t>ARLS</a:t>
            </a:r>
            <a:r>
              <a:rPr lang="en-GB" dirty="0" smtClean="0">
                <a:solidFill>
                  <a:srgbClr val="FFFF00"/>
                </a:solidFill>
              </a:rPr>
              <a:t> Findings</a:t>
            </a: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3" name="Marcador de contenido 3" descr="Hotspot zoom 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517"/>
          <a:stretch>
            <a:fillRect/>
          </a:stretch>
        </p:blipFill>
        <p:spPr bwMode="auto">
          <a:xfrm>
            <a:off x="179512" y="3148729"/>
            <a:ext cx="4608512" cy="354657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991211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323528" y="198884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Unanswered Questions in 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Place-Based Police Initiatives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55081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/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Hotspot as the Unit of </a:t>
            </a:r>
            <a:r>
              <a:rPr lang="en-GB" dirty="0" err="1" smtClean="0">
                <a:solidFill>
                  <a:srgbClr val="FFFF00"/>
                </a:solidFill>
              </a:rPr>
              <a:t>ARLS</a:t>
            </a:r>
            <a:r>
              <a:rPr lang="en-GB" dirty="0" smtClean="0">
                <a:solidFill>
                  <a:srgbClr val="FFFF00"/>
                </a:solidFill>
              </a:rPr>
              <a:t> Analysis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86899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1860354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Rectangle 4"/>
          <p:cNvSpPr/>
          <p:nvPr/>
        </p:nvSpPr>
        <p:spPr>
          <a:xfrm rot="1964653">
            <a:off x="6211168" y="1422274"/>
            <a:ext cx="2941831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 fontAlgn="b"/>
            <a:r>
              <a:rPr lang="en-GB" sz="2400" b="1" dirty="0" smtClean="0">
                <a:solidFill>
                  <a:srgbClr val="FFFF00"/>
                </a:solidFill>
              </a:rPr>
              <a:t>41% diff – </a:t>
            </a:r>
            <a:r>
              <a:rPr lang="en-GB" sz="2400" b="1" dirty="0" err="1" smtClean="0">
                <a:solidFill>
                  <a:srgbClr val="FFFF00"/>
                </a:solidFill>
              </a:rPr>
              <a:t>PCSOs</a:t>
            </a:r>
            <a:r>
              <a:rPr lang="en-GB" sz="2400" b="1" dirty="0" smtClean="0">
                <a:solidFill>
                  <a:srgbClr val="FFFF00"/>
                </a:solidFill>
              </a:rPr>
              <a:t> only</a:t>
            </a:r>
          </a:p>
          <a:p>
            <a:pPr algn="r" fontAlgn="b"/>
            <a:r>
              <a:rPr lang="en-GB" sz="2400" b="1" dirty="0" smtClean="0">
                <a:solidFill>
                  <a:srgbClr val="FFFF00"/>
                </a:solidFill>
              </a:rPr>
              <a:t>16% diff – all officers</a:t>
            </a:r>
            <a:endParaRPr lang="en-GB" sz="2400" b="1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64999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2860584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0843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6288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/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err="1" smtClean="0">
                <a:solidFill>
                  <a:srgbClr val="FFFF00"/>
                </a:solidFill>
              </a:rPr>
              <a:t>PCSOs</a:t>
            </a:r>
            <a:r>
              <a:rPr lang="en-GB" dirty="0" smtClean="0">
                <a:solidFill>
                  <a:srgbClr val="FFFF00"/>
                </a:solidFill>
              </a:rPr>
              <a:t> as the Unit of </a:t>
            </a:r>
            <a:r>
              <a:rPr lang="en-GB" dirty="0" err="1" smtClean="0">
                <a:solidFill>
                  <a:srgbClr val="FFFF00"/>
                </a:solidFill>
              </a:rPr>
              <a:t>ARLS</a:t>
            </a:r>
            <a:r>
              <a:rPr lang="en-GB" dirty="0" smtClean="0">
                <a:solidFill>
                  <a:srgbClr val="FFFF00"/>
                </a:solidFill>
              </a:rPr>
              <a:t> Analysis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/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(or: tracking in the 21</a:t>
            </a:r>
            <a:r>
              <a:rPr lang="en-GB" baseline="30000" dirty="0" smtClean="0">
                <a:solidFill>
                  <a:srgbClr val="FFFF00"/>
                </a:solidFill>
              </a:rPr>
              <a:t>st</a:t>
            </a:r>
            <a:r>
              <a:rPr lang="en-GB" dirty="0" smtClean="0">
                <a:solidFill>
                  <a:srgbClr val="FFFF00"/>
                </a:solidFill>
              </a:rPr>
              <a:t> century)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123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33883"/>
            <a:ext cx="6432810" cy="551539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glow rad="228600">
              <a:schemeClr val="accent2">
                <a:satMod val="175000"/>
                <a:alpha val="40000"/>
              </a:schemeClr>
            </a:glow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  <a:extLst/>
        </p:spPr>
      </p:pic>
      <p:sp>
        <p:nvSpPr>
          <p:cNvPr id="4" name="Oval 3"/>
          <p:cNvSpPr/>
          <p:nvPr/>
        </p:nvSpPr>
        <p:spPr>
          <a:xfrm>
            <a:off x="4716016" y="4221088"/>
            <a:ext cx="576064" cy="648072"/>
          </a:xfrm>
          <a:prstGeom prst="ellipse">
            <a:avLst/>
          </a:prstGeom>
          <a:solidFill>
            <a:srgbClr val="FFC000">
              <a:alpha val="37000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75830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1" algn="ctr" rtl="0">
              <a:spcBef>
                <a:spcPct val="0"/>
              </a:spcBef>
            </a:pPr>
            <a:r>
              <a:rPr lang="en-GB" sz="4000" dirty="0" smtClean="0">
                <a:solidFill>
                  <a:srgbClr val="FFFF00"/>
                </a:solidFill>
                <a:latin typeface="+mj-lt"/>
              </a:rPr>
              <a:t>Managing Police Patrol Time</a:t>
            </a:r>
            <a:endParaRPr lang="en-US" sz="4000" dirty="0">
              <a:solidFill>
                <a:srgbClr val="FFFF00"/>
              </a:solidFill>
              <a:latin typeface="+mj-lt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291264" cy="4968552"/>
          </a:xfrm>
        </p:spPr>
        <p:txBody>
          <a:bodyPr>
            <a:normAutofit/>
          </a:bodyPr>
          <a:lstStyle/>
          <a:p>
            <a:pPr lvl="1"/>
            <a:r>
              <a:rPr lang="en-GB" dirty="0" smtClean="0">
                <a:solidFill>
                  <a:schemeClr val="bg1"/>
                </a:solidFill>
              </a:rPr>
              <a:t>Communication</a:t>
            </a:r>
          </a:p>
          <a:p>
            <a:pPr lvl="1"/>
            <a:r>
              <a:rPr lang="en-GB" dirty="0" smtClean="0"/>
              <a:t>Training*</a:t>
            </a:r>
          </a:p>
          <a:p>
            <a:pPr lvl="1"/>
            <a:r>
              <a:rPr lang="en-GB" dirty="0" smtClean="0"/>
              <a:t>Front Line Supervisors*</a:t>
            </a:r>
          </a:p>
          <a:p>
            <a:pPr lvl="1"/>
            <a:r>
              <a:rPr lang="en-GB" dirty="0" smtClean="0"/>
              <a:t>Organisational Support (Reward)*</a:t>
            </a:r>
          </a:p>
          <a:p>
            <a:pPr lvl="1"/>
            <a:r>
              <a:rPr lang="en-GB" dirty="0" smtClean="0"/>
              <a:t>Time*</a:t>
            </a:r>
          </a:p>
          <a:p>
            <a:pPr lvl="1"/>
            <a:r>
              <a:rPr lang="en-GB" dirty="0" smtClean="0"/>
              <a:t>Senior Officer visibility</a:t>
            </a:r>
          </a:p>
          <a:p>
            <a:pPr lvl="1"/>
            <a:r>
              <a:rPr lang="en-GB" b="1" dirty="0" smtClean="0"/>
              <a:t>Accountability</a:t>
            </a:r>
          </a:p>
          <a:p>
            <a:pPr marL="6350" lvl="1" indent="0">
              <a:buNone/>
            </a:pPr>
            <a:endParaRPr lang="en-GB" sz="1700" b="1" dirty="0" smtClean="0"/>
          </a:p>
          <a:p>
            <a:pPr marL="6350" lvl="1" indent="0">
              <a:buNone/>
            </a:pPr>
            <a:r>
              <a:rPr lang="en-GB" sz="1700" dirty="0" smtClean="0"/>
              <a:t>* Based upon </a:t>
            </a:r>
            <a:r>
              <a:rPr lang="en-GB" sz="1700" dirty="0" err="1" smtClean="0"/>
              <a:t>Famega</a:t>
            </a:r>
            <a:r>
              <a:rPr lang="en-GB" sz="1700" dirty="0" smtClean="0"/>
              <a:t>, Frank and Mazerolle (2007) Managing Police Patrol Time: The Role of Supervisor Directives.</a:t>
            </a:r>
            <a:endParaRPr lang="en-US" sz="1700" dirty="0"/>
          </a:p>
        </p:txBody>
      </p:sp>
      <p:pic>
        <p:nvPicPr>
          <p:cNvPr id="22530" name="Picture 2" descr="https://encrypted-tbn0.gstatic.com/images?q=tbn:ANd9GcSH3Kf6lK-qpHgUdqzKqwd72L5b7Q0yFSLRErOXH75c7bq4gbWS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342143" y="2285992"/>
            <a:ext cx="2093627" cy="264320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4875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>
          <a:xfrm>
            <a:off x="107950" y="2008188"/>
            <a:ext cx="8229600" cy="1143000"/>
          </a:xfrm>
        </p:spPr>
        <p:txBody>
          <a:bodyPr/>
          <a:lstStyle/>
          <a:p>
            <a:r>
              <a:rPr lang="en-GB" smtClean="0">
                <a:solidFill>
                  <a:srgbClr val="FFFF00"/>
                </a:solidFill>
              </a:rPr>
              <a:t>Operation Style</a:t>
            </a:r>
          </a:p>
        </p:txBody>
      </p:sp>
      <p:pic>
        <p:nvPicPr>
          <p:cNvPr id="205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850" y="330200"/>
            <a:ext cx="1463675" cy="1677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2" descr="[The Cambridge University crest]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4625" y="169863"/>
            <a:ext cx="1660525" cy="1858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Marcador de contenido 3" descr="Distribution of &quot;hot&quot; areas (density analysis)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80" b="28880"/>
          <a:stretch>
            <a:fillRect/>
          </a:stretch>
        </p:blipFill>
        <p:spPr bwMode="auto">
          <a:xfrm>
            <a:off x="-1117600" y="3052763"/>
            <a:ext cx="10261600" cy="429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67424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>
                <a:solidFill>
                  <a:srgbClr val="FFFF00"/>
                </a:solidFill>
              </a:rPr>
              <a:t>Unique Features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489075"/>
            <a:ext cx="9144000" cy="5756275"/>
          </a:xfrm>
        </p:spPr>
        <p:txBody>
          <a:bodyPr rtlCol="0">
            <a:normAutofit fontScale="77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1"/>
                </a:solidFill>
              </a:rPr>
              <a:t>10 year Longitudinal analysis </a:t>
            </a:r>
          </a:p>
          <a:p>
            <a:pPr fontAlgn="auto">
              <a:spcAft>
                <a:spcPts val="0"/>
              </a:spcAft>
              <a:defRPr/>
            </a:pPr>
            <a:endParaRPr lang="en-GB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chemeClr val="bg1"/>
                </a:solidFill>
              </a:rPr>
              <a:t> Non-crime outcomes (Quality of life measures)</a:t>
            </a:r>
          </a:p>
          <a:p>
            <a:pPr fontAlgn="auto">
              <a:spcAft>
                <a:spcPts val="0"/>
              </a:spcAft>
              <a:defRPr/>
            </a:pPr>
            <a:endParaRPr lang="en-GB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solidFill>
                  <a:srgbClr val="FFFF00"/>
                </a:solidFill>
              </a:rPr>
              <a:t>GPS locators </a:t>
            </a:r>
            <a:r>
              <a:rPr lang="en-GB" dirty="0">
                <a:solidFill>
                  <a:schemeClr val="bg1"/>
                </a:solidFill>
              </a:rPr>
              <a:t>on </a:t>
            </a:r>
            <a:r>
              <a:rPr lang="en-GB" b="1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all</a:t>
            </a:r>
            <a:r>
              <a:rPr lang="en-GB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GB" dirty="0">
                <a:solidFill>
                  <a:schemeClr val="bg1"/>
                </a:solidFill>
              </a:rPr>
              <a:t>front line officers in </a:t>
            </a:r>
            <a:r>
              <a:rPr lang="en-GB" dirty="0" err="1">
                <a:solidFill>
                  <a:schemeClr val="bg1"/>
                </a:solidFill>
              </a:rPr>
              <a:t>LPU</a:t>
            </a:r>
            <a:endParaRPr lang="en-GB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4100" b="1" u="sng" dirty="0" smtClean="0">
                <a:solidFill>
                  <a:srgbClr val="FFFF00"/>
                </a:solidFill>
              </a:rPr>
              <a:t>72</a:t>
            </a:r>
            <a:r>
              <a:rPr lang="en-GB" dirty="0" smtClean="0">
                <a:solidFill>
                  <a:schemeClr val="bg1"/>
                </a:solidFill>
              </a:rPr>
              <a:t> Hotspots defined as: </a:t>
            </a:r>
          </a:p>
          <a:p>
            <a:pPr marL="914400" lvl="1" indent="-514350" fontAlgn="ctr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500" dirty="0">
                <a:solidFill>
                  <a:schemeClr val="bg1"/>
                </a:solidFill>
              </a:rPr>
              <a:t>Minimum </a:t>
            </a:r>
            <a:r>
              <a:rPr lang="en-GB" sz="2500" dirty="0" smtClean="0">
                <a:solidFill>
                  <a:schemeClr val="bg1"/>
                </a:solidFill>
              </a:rPr>
              <a:t>calls for service </a:t>
            </a:r>
            <a:r>
              <a:rPr lang="en-GB" sz="2500" dirty="0">
                <a:solidFill>
                  <a:schemeClr val="bg1"/>
                </a:solidFill>
              </a:rPr>
              <a:t>in a hotspot within </a:t>
            </a:r>
            <a:r>
              <a:rPr lang="en-GB" sz="2500" dirty="0" smtClean="0">
                <a:solidFill>
                  <a:schemeClr val="bg1"/>
                </a:solidFill>
              </a:rPr>
              <a:t>48 months </a:t>
            </a:r>
            <a:r>
              <a:rPr lang="en-GB" sz="2500" dirty="0">
                <a:solidFill>
                  <a:schemeClr val="bg1"/>
                </a:solidFill>
              </a:rPr>
              <a:t>= </a:t>
            </a:r>
            <a:r>
              <a:rPr lang="en-GB" sz="2500" dirty="0" smtClean="0">
                <a:solidFill>
                  <a:schemeClr val="bg1"/>
                </a:solidFill>
              </a:rPr>
              <a:t>60</a:t>
            </a:r>
            <a:endParaRPr lang="en-GB" sz="2500" dirty="0">
              <a:solidFill>
                <a:schemeClr val="bg1"/>
              </a:solidFill>
            </a:endParaRPr>
          </a:p>
          <a:p>
            <a:pPr marL="914400" lvl="1" indent="-514350" fontAlgn="ctr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500" dirty="0">
                <a:solidFill>
                  <a:schemeClr val="bg1"/>
                </a:solidFill>
              </a:rPr>
              <a:t>Maximum hotspot radius = </a:t>
            </a:r>
            <a:r>
              <a:rPr lang="en-GB" sz="2500" dirty="0" smtClean="0">
                <a:solidFill>
                  <a:schemeClr val="bg1"/>
                </a:solidFill>
              </a:rPr>
              <a:t>150 meters</a:t>
            </a:r>
          </a:p>
          <a:p>
            <a:pPr marL="914400" lvl="1" indent="-514350" fontAlgn="ctr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500" dirty="0" smtClean="0">
                <a:solidFill>
                  <a:schemeClr val="bg1"/>
                </a:solidFill>
              </a:rPr>
              <a:t>Buffer </a:t>
            </a:r>
            <a:r>
              <a:rPr lang="en-GB" sz="2500" dirty="0">
                <a:solidFill>
                  <a:schemeClr val="bg1"/>
                </a:solidFill>
              </a:rPr>
              <a:t>zone/catchment area = </a:t>
            </a:r>
            <a:r>
              <a:rPr lang="en-GB" sz="2500" dirty="0" smtClean="0">
                <a:solidFill>
                  <a:schemeClr val="bg1"/>
                </a:solidFill>
              </a:rPr>
              <a:t>50 </a:t>
            </a:r>
            <a:r>
              <a:rPr lang="en-GB" sz="2500" dirty="0">
                <a:solidFill>
                  <a:schemeClr val="bg1"/>
                </a:solidFill>
              </a:rPr>
              <a:t>meters</a:t>
            </a:r>
          </a:p>
          <a:p>
            <a:pPr marL="914400" lvl="1" indent="-514350" fontAlgn="ctr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500" dirty="0">
                <a:solidFill>
                  <a:schemeClr val="bg1"/>
                </a:solidFill>
              </a:rPr>
              <a:t>Minimum distance between </a:t>
            </a:r>
            <a:r>
              <a:rPr lang="en-GB" sz="2500" dirty="0" smtClean="0">
                <a:solidFill>
                  <a:schemeClr val="bg1"/>
                </a:solidFill>
              </a:rPr>
              <a:t>hotspot boundaries = 250 meters </a:t>
            </a:r>
            <a:endParaRPr lang="en-GB" sz="2500" dirty="0">
              <a:solidFill>
                <a:schemeClr val="bg1"/>
              </a:solidFill>
            </a:endParaRPr>
          </a:p>
          <a:p>
            <a:pPr marL="914400" lvl="1" indent="-514350" fontAlgn="ctr">
              <a:lnSpc>
                <a:spcPct val="17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en-GB" sz="2500" dirty="0" smtClean="0">
                <a:solidFill>
                  <a:schemeClr val="bg1"/>
                </a:solidFill>
              </a:rPr>
              <a:t>“calls for service” </a:t>
            </a:r>
            <a:r>
              <a:rPr lang="en-GB" sz="2500" dirty="0">
                <a:solidFill>
                  <a:schemeClr val="bg1"/>
                </a:solidFill>
              </a:rPr>
              <a:t>= street </a:t>
            </a:r>
            <a:r>
              <a:rPr lang="en-GB" sz="2500" dirty="0" smtClean="0">
                <a:solidFill>
                  <a:schemeClr val="bg1"/>
                </a:solidFill>
              </a:rPr>
              <a:t>incidents</a:t>
            </a:r>
            <a:r>
              <a:rPr lang="en-GB" sz="2500" dirty="0">
                <a:solidFill>
                  <a:schemeClr val="bg1"/>
                </a:solidFill>
              </a:rPr>
              <a:t>, no shopping arcades / schools / hospitals / leisure </a:t>
            </a:r>
            <a:r>
              <a:rPr lang="en-GB" sz="2500" dirty="0" smtClean="0">
                <a:solidFill>
                  <a:schemeClr val="bg1"/>
                </a:solidFill>
              </a:rPr>
              <a:t>centre </a:t>
            </a:r>
            <a:endParaRPr lang="en-GB" sz="2500" dirty="0">
              <a:solidFill>
                <a:schemeClr val="bg1"/>
              </a:solidFill>
            </a:endParaRPr>
          </a:p>
        </p:txBody>
      </p:sp>
      <p:sp>
        <p:nvSpPr>
          <p:cNvPr id="3076" name="TextBox 4"/>
          <p:cNvSpPr txBox="1">
            <a:spLocks noChangeArrowheads="1"/>
          </p:cNvSpPr>
          <p:nvPr/>
        </p:nvSpPr>
        <p:spPr bwMode="auto">
          <a:xfrm>
            <a:off x="6156325" y="1368425"/>
            <a:ext cx="34559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Chief Superintendent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</a:rPr>
              <a:t>Andy Hebb</a:t>
            </a:r>
          </a:p>
        </p:txBody>
      </p:sp>
      <p:pic>
        <p:nvPicPr>
          <p:cNvPr id="3077" name="Picture 4" descr="Andy Hebb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2014538"/>
            <a:ext cx="1482558" cy="19905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01858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Marcador de contenido 3" descr="Peterborough 4 year Offences Clusters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90" r="10890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4099" name="CuadroTexto 4"/>
          <p:cNvSpPr txBox="1">
            <a:spLocks noChangeArrowheads="1"/>
          </p:cNvSpPr>
          <p:nvPr/>
        </p:nvSpPr>
        <p:spPr bwMode="auto">
          <a:xfrm>
            <a:off x="2195513" y="549275"/>
            <a:ext cx="4824412" cy="36830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  <a:ea typeface="ＭＳ Ｐゴシック" pitchFamily="34" charset="-128"/>
              </a:rPr>
              <a:t>72 Hotspots developed from the offence data</a:t>
            </a:r>
          </a:p>
        </p:txBody>
      </p:sp>
    </p:spTree>
    <p:extLst>
      <p:ext uri="{BB962C8B-B14F-4D97-AF65-F5344CB8AC3E}">
        <p14:creationId xmlns:p14="http://schemas.microsoft.com/office/powerpoint/2010/main" val="30472656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ES" smtClean="0"/>
          </a:p>
        </p:txBody>
      </p:sp>
      <p:pic>
        <p:nvPicPr>
          <p:cNvPr id="5123" name="Marcador de contenido 3" descr="Hotspot zoom 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" b="517"/>
          <a:stretch>
            <a:fillRect/>
          </a:stretch>
        </p:blipFill>
        <p:spPr>
          <a:xfrm>
            <a:off x="4763" y="26988"/>
            <a:ext cx="9177337" cy="6858000"/>
          </a:xfrm>
        </p:spPr>
      </p:pic>
      <p:sp>
        <p:nvSpPr>
          <p:cNvPr id="5124" name="CuadroTexto 4"/>
          <p:cNvSpPr txBox="1">
            <a:spLocks noChangeArrowheads="1"/>
          </p:cNvSpPr>
          <p:nvPr/>
        </p:nvSpPr>
        <p:spPr bwMode="auto">
          <a:xfrm>
            <a:off x="7678738" y="115888"/>
            <a:ext cx="1476375" cy="369887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mtClean="0">
                <a:solidFill>
                  <a:srgbClr val="FFFFFF"/>
                </a:solidFill>
                <a:ea typeface="ＭＳ Ｐゴシック" pitchFamily="34" charset="-128"/>
              </a:rPr>
              <a:t>Cont.</a:t>
            </a:r>
          </a:p>
        </p:txBody>
      </p:sp>
      <p:sp>
        <p:nvSpPr>
          <p:cNvPr id="5125" name="CuadroTexto 5"/>
          <p:cNvSpPr txBox="1">
            <a:spLocks noChangeArrowheads="1"/>
          </p:cNvSpPr>
          <p:nvPr/>
        </p:nvSpPr>
        <p:spPr bwMode="auto">
          <a:xfrm>
            <a:off x="5867400" y="2708275"/>
            <a:ext cx="15843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150 meter radius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en-GB" sz="1200" b="1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Per hotspot</a:t>
            </a:r>
          </a:p>
        </p:txBody>
      </p:sp>
      <p:sp>
        <p:nvSpPr>
          <p:cNvPr id="5126" name="CuadroTexto 6"/>
          <p:cNvSpPr txBox="1">
            <a:spLocks noChangeArrowheads="1"/>
          </p:cNvSpPr>
          <p:nvPr/>
        </p:nvSpPr>
        <p:spPr bwMode="auto">
          <a:xfrm>
            <a:off x="4140200" y="3500438"/>
            <a:ext cx="4535488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en-GB" b="1" smtClean="0">
                <a:solidFill>
                  <a:srgbClr val="FFFFFF"/>
                </a:solidFill>
                <a:latin typeface="Arial" pitchFamily="34" charset="0"/>
                <a:ea typeface="ＭＳ Ｐゴシック" pitchFamily="34" charset="-128"/>
              </a:rPr>
              <a:t>More than 250 meters between hotspots</a:t>
            </a:r>
          </a:p>
        </p:txBody>
      </p:sp>
    </p:spTree>
    <p:extLst>
      <p:ext uri="{BB962C8B-B14F-4D97-AF65-F5344CB8AC3E}">
        <p14:creationId xmlns:p14="http://schemas.microsoft.com/office/powerpoint/2010/main" val="30553555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44624"/>
            <a:ext cx="8964488" cy="1143000"/>
          </a:xfrm>
        </p:spPr>
        <p:txBody>
          <a:bodyPr>
            <a:noAutofit/>
          </a:bodyPr>
          <a:lstStyle/>
          <a:p>
            <a:pPr marL="0" indent="0"/>
            <a:r>
              <a:rPr lang="en-GB" sz="3400" dirty="0" smtClean="0">
                <a:solidFill>
                  <a:srgbClr val="FFFF00"/>
                </a:solidFill>
              </a:rPr>
              <a:t>Does hotspots policing work in non-grid layouts?</a:t>
            </a:r>
            <a:endParaRPr lang="en-GB" sz="3400" dirty="0">
              <a:solidFill>
                <a:srgbClr val="FFFF00"/>
              </a:solidFill>
            </a:endParaRPr>
          </a:p>
        </p:txBody>
      </p:sp>
      <p:pic>
        <p:nvPicPr>
          <p:cNvPr id="3076" name="Picture 4" descr="city-grid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980728"/>
            <a:ext cx="7104911" cy="57905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 rot="3628193">
            <a:off x="2079109" y="3633403"/>
            <a:ext cx="729690" cy="242575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7" name="Rectangle 6"/>
          <p:cNvSpPr/>
          <p:nvPr/>
        </p:nvSpPr>
        <p:spPr>
          <a:xfrm>
            <a:off x="4716016" y="3754690"/>
            <a:ext cx="563783" cy="188643"/>
          </a:xfrm>
          <a:prstGeom prst="rect">
            <a:avLst/>
          </a:prstGeom>
          <a:solidFill>
            <a:srgbClr val="FFFF00">
              <a:alpha val="4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426829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dirty="0" smtClean="0">
                <a:solidFill>
                  <a:srgbClr val="FFFF00"/>
                </a:solidFill>
              </a:rPr>
              <a:t/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/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Community / PCSO Feedback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/>
            </a:r>
            <a:br>
              <a:rPr lang="en-GB" dirty="0" smtClean="0">
                <a:solidFill>
                  <a:srgbClr val="FFFF00"/>
                </a:solidFill>
              </a:rPr>
            </a:br>
            <a:endParaRPr lang="en-GB" dirty="0">
              <a:solidFill>
                <a:srgbClr val="FFFF00"/>
              </a:solidFill>
            </a:endParaRPr>
          </a:p>
        </p:txBody>
      </p:sp>
      <p:pic>
        <p:nvPicPr>
          <p:cNvPr id="6147" name="Picture 2" descr="Picture 00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1484784"/>
            <a:ext cx="6771903" cy="4852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37671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en-GB" sz="4200" dirty="0" smtClean="0">
                <a:solidFill>
                  <a:srgbClr val="FFFF00"/>
                </a:solidFill>
                <a:latin typeface="+mn-lt"/>
              </a:rPr>
              <a:t>Impressions from the field</a:t>
            </a:r>
            <a:endParaRPr lang="en-GB" sz="4200" dirty="0">
              <a:solidFill>
                <a:srgbClr val="FFFF00"/>
              </a:solidFill>
              <a:latin typeface="+mn-lt"/>
            </a:endParaRPr>
          </a:p>
        </p:txBody>
      </p:sp>
      <p:sp>
        <p:nvSpPr>
          <p:cNvPr id="7171" name="Text Placeholder 6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  <a:p>
            <a:endParaRPr lang="en-GB" smtClean="0"/>
          </a:p>
        </p:txBody>
      </p:sp>
      <p:sp>
        <p:nvSpPr>
          <p:cNvPr id="7172" name="Content Placeholder 8"/>
          <p:cNvSpPr>
            <a:spLocks noGrp="1"/>
          </p:cNvSpPr>
          <p:nvPr>
            <p:ph sz="half" idx="2"/>
          </p:nvPr>
        </p:nvSpPr>
        <p:spPr>
          <a:xfrm>
            <a:off x="3000375" y="1600200"/>
            <a:ext cx="5686425" cy="4853136"/>
          </a:xfrm>
        </p:spPr>
        <p:txBody>
          <a:bodyPr/>
          <a:lstStyle/>
          <a:p>
            <a:r>
              <a:rPr lang="en-GB" sz="3400" dirty="0" smtClean="0">
                <a:solidFill>
                  <a:schemeClr val="bg1"/>
                </a:solidFill>
              </a:rPr>
              <a:t>Good old fashioned policing </a:t>
            </a:r>
          </a:p>
          <a:p>
            <a:pPr>
              <a:buFont typeface="Arial" pitchFamily="34" charset="0"/>
              <a:buNone/>
            </a:pPr>
            <a:r>
              <a:rPr lang="en-GB" sz="3400" dirty="0" smtClean="0">
                <a:solidFill>
                  <a:schemeClr val="bg1"/>
                </a:solidFill>
              </a:rPr>
              <a:t>      “Dixon of Dock Green”</a:t>
            </a:r>
          </a:p>
          <a:p>
            <a:pPr>
              <a:buFont typeface="Arial" pitchFamily="34" charset="0"/>
              <a:buNone/>
            </a:pPr>
            <a:endParaRPr lang="en-GB" sz="3400" dirty="0" smtClean="0">
              <a:solidFill>
                <a:schemeClr val="bg1"/>
              </a:solidFill>
            </a:endParaRPr>
          </a:p>
          <a:p>
            <a:r>
              <a:rPr lang="en-GB" sz="3400" dirty="0" smtClean="0">
                <a:solidFill>
                  <a:schemeClr val="bg1"/>
                </a:solidFill>
              </a:rPr>
              <a:t>Reflected in Confidence Surveys</a:t>
            </a:r>
          </a:p>
          <a:p>
            <a:pPr>
              <a:buFont typeface="Arial" pitchFamily="34" charset="0"/>
              <a:buNone/>
            </a:pPr>
            <a:endParaRPr lang="en-GB" sz="3400" dirty="0" smtClean="0">
              <a:solidFill>
                <a:schemeClr val="bg1"/>
              </a:solidFill>
            </a:endParaRPr>
          </a:p>
          <a:p>
            <a:r>
              <a:rPr lang="en-GB" sz="3400" dirty="0" smtClean="0">
                <a:solidFill>
                  <a:schemeClr val="bg1"/>
                </a:solidFill>
              </a:rPr>
              <a:t>Who is that strange </a:t>
            </a:r>
            <a:r>
              <a:rPr lang="en-GB" sz="3400" dirty="0" err="1" smtClean="0">
                <a:solidFill>
                  <a:schemeClr val="bg1"/>
                </a:solidFill>
              </a:rPr>
              <a:t>PCSO</a:t>
            </a:r>
            <a:r>
              <a:rPr lang="en-GB" sz="3400" dirty="0" smtClean="0">
                <a:solidFill>
                  <a:schemeClr val="bg1"/>
                </a:solidFill>
              </a:rPr>
              <a:t> in my area???!!  </a:t>
            </a:r>
          </a:p>
        </p:txBody>
      </p:sp>
      <p:pic>
        <p:nvPicPr>
          <p:cNvPr id="7173" name="Content Placeholder 3" descr="Dixon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958" y="1500188"/>
            <a:ext cx="2669106" cy="1784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4" name="Picture 9" descr="thCA9CBUAS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240" y="3857625"/>
            <a:ext cx="2434598" cy="25957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34183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 smtClean="0">
                <a:solidFill>
                  <a:srgbClr val="FFFF00"/>
                </a:solidFill>
              </a:rPr>
              <a:t>PCSO</a:t>
            </a:r>
            <a:r>
              <a:rPr lang="en-GB" sz="3600" dirty="0" smtClean="0">
                <a:solidFill>
                  <a:srgbClr val="FFFF00"/>
                </a:solidFill>
              </a:rPr>
              <a:t> POSITIVE INTERVENTIONS 1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r>
              <a:rPr lang="en-GB" dirty="0" smtClean="0">
                <a:solidFill>
                  <a:schemeClr val="bg1"/>
                </a:solidFill>
              </a:rPr>
              <a:t>RIGHT PLACE, RIGHT TIME…..</a:t>
            </a:r>
          </a:p>
          <a:p>
            <a:pPr fontAlgn="auto">
              <a:spcAft>
                <a:spcPts val="0"/>
              </a:spcAft>
              <a:buFont typeface="Arial" pitchFamily="34" charset="0"/>
              <a:buNone/>
              <a:defRPr/>
            </a:pPr>
            <a:endParaRPr lang="en-GB" sz="3000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3000" dirty="0" smtClean="0">
                <a:solidFill>
                  <a:srgbClr val="FFFF00"/>
                </a:solidFill>
              </a:rPr>
              <a:t>Gladstone Hotspot </a:t>
            </a:r>
            <a:r>
              <a:rPr lang="en-GB" sz="3000" dirty="0" smtClean="0">
                <a:solidFill>
                  <a:schemeClr val="bg1"/>
                </a:solidFill>
              </a:rPr>
              <a:t>– Drug deal intercepted – 2 Arrested</a:t>
            </a:r>
          </a:p>
          <a:p>
            <a:pPr fontAlgn="auto">
              <a:spcAft>
                <a:spcPts val="0"/>
              </a:spcAft>
              <a:defRPr/>
            </a:pPr>
            <a:endParaRPr lang="en-GB" sz="3000" dirty="0" smtClean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3000" dirty="0" err="1" smtClean="0">
                <a:solidFill>
                  <a:srgbClr val="FFFF00"/>
                </a:solidFill>
              </a:rPr>
              <a:t>Paston</a:t>
            </a:r>
            <a:r>
              <a:rPr lang="en-GB" sz="3000" dirty="0" smtClean="0">
                <a:solidFill>
                  <a:srgbClr val="FFFF00"/>
                </a:solidFill>
              </a:rPr>
              <a:t> Hotspot </a:t>
            </a:r>
            <a:r>
              <a:rPr lang="en-GB" sz="3000" dirty="0" smtClean="0">
                <a:solidFill>
                  <a:schemeClr val="bg1"/>
                </a:solidFill>
              </a:rPr>
              <a:t>– Gang related assault. Serious injury averted – Suspects located. The stock of the PCSO goes up on area and with regular officers</a:t>
            </a:r>
          </a:p>
          <a:p>
            <a:pPr fontAlgn="auto">
              <a:spcAft>
                <a:spcPts val="0"/>
              </a:spcAft>
              <a:defRPr/>
            </a:pPr>
            <a:endParaRPr lang="en-GB" sz="30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99153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z="3600" dirty="0" err="1" smtClean="0">
                <a:solidFill>
                  <a:srgbClr val="FFFF00"/>
                </a:solidFill>
              </a:rPr>
              <a:t>PCSO</a:t>
            </a:r>
            <a:r>
              <a:rPr lang="en-GB" sz="3600" dirty="0" smtClean="0">
                <a:solidFill>
                  <a:srgbClr val="FFFF00"/>
                </a:solidFill>
              </a:rPr>
              <a:t> POSITIVE INTERVENTIONS 2</a:t>
            </a:r>
            <a:endParaRPr lang="en-GB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fontAlgn="auto">
              <a:spcAft>
                <a:spcPts val="0"/>
              </a:spcAft>
              <a:defRPr/>
            </a:pPr>
            <a:r>
              <a:rPr lang="en-GB" sz="3000" dirty="0" err="1">
                <a:solidFill>
                  <a:srgbClr val="FFFF00"/>
                </a:solidFill>
              </a:rPr>
              <a:t>Welland</a:t>
            </a:r>
            <a:r>
              <a:rPr lang="en-GB" sz="3000" dirty="0">
                <a:solidFill>
                  <a:srgbClr val="FFFF00"/>
                </a:solidFill>
              </a:rPr>
              <a:t> Hotspot </a:t>
            </a:r>
            <a:r>
              <a:rPr lang="en-GB" sz="3000" dirty="0">
                <a:solidFill>
                  <a:schemeClr val="bg1"/>
                </a:solidFill>
              </a:rPr>
              <a:t>– Two seen stealing fuel from cars – Arrested.</a:t>
            </a:r>
          </a:p>
          <a:p>
            <a:pPr fontAlgn="auto">
              <a:spcAft>
                <a:spcPts val="0"/>
              </a:spcAft>
              <a:defRPr/>
            </a:pPr>
            <a:endParaRPr lang="en-GB" sz="30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3000" dirty="0">
                <a:solidFill>
                  <a:schemeClr val="bg1"/>
                </a:solidFill>
              </a:rPr>
              <a:t>Intelligence submissions are increased in hotspot areas. </a:t>
            </a:r>
            <a:r>
              <a:rPr lang="en-GB" sz="3000" dirty="0" smtClean="0">
                <a:solidFill>
                  <a:schemeClr val="bg1"/>
                </a:solidFill>
              </a:rPr>
              <a:t> This </a:t>
            </a:r>
            <a:r>
              <a:rPr lang="en-GB" sz="3000" dirty="0">
                <a:solidFill>
                  <a:schemeClr val="bg1"/>
                </a:solidFill>
              </a:rPr>
              <a:t>has enabled more focused long term activity / </a:t>
            </a:r>
            <a:r>
              <a:rPr lang="en-GB" sz="3000" dirty="0">
                <a:solidFill>
                  <a:srgbClr val="FFFF00"/>
                </a:solidFill>
              </a:rPr>
              <a:t>problem solving policing </a:t>
            </a:r>
          </a:p>
          <a:p>
            <a:pPr fontAlgn="auto">
              <a:spcAft>
                <a:spcPts val="0"/>
              </a:spcAft>
              <a:defRPr/>
            </a:pPr>
            <a:endParaRPr lang="en-GB" sz="3000" dirty="0">
              <a:solidFill>
                <a:schemeClr val="bg1"/>
              </a:solidFill>
            </a:endParaRPr>
          </a:p>
          <a:p>
            <a:pPr fontAlgn="auto">
              <a:spcAft>
                <a:spcPts val="0"/>
              </a:spcAft>
              <a:defRPr/>
            </a:pPr>
            <a:r>
              <a:rPr lang="en-GB" sz="3000" dirty="0">
                <a:solidFill>
                  <a:schemeClr val="bg1"/>
                </a:solidFill>
              </a:rPr>
              <a:t>Warm reception from the community</a:t>
            </a:r>
            <a:r>
              <a:rPr lang="en-GB" sz="3000" dirty="0" smtClean="0">
                <a:solidFill>
                  <a:schemeClr val="bg1"/>
                </a:solidFill>
              </a:rPr>
              <a:t>….”</a:t>
            </a:r>
          </a:p>
          <a:p>
            <a:pPr marL="457200" lvl="1" indent="0" fontAlgn="auto">
              <a:spcAft>
                <a:spcPts val="0"/>
              </a:spcAft>
              <a:buNone/>
              <a:defRPr/>
            </a:pPr>
            <a:r>
              <a:rPr lang="en-GB" sz="2600" i="1" dirty="0" smtClean="0">
                <a:solidFill>
                  <a:schemeClr val="bg1"/>
                </a:solidFill>
              </a:rPr>
              <a:t>“Sir </a:t>
            </a:r>
            <a:r>
              <a:rPr lang="en-GB" sz="2600" i="1" dirty="0">
                <a:solidFill>
                  <a:schemeClr val="bg1"/>
                </a:solidFill>
              </a:rPr>
              <a:t>– This is fantastic. A member of the public offered me a cuppa as thanks for making them feel safe”</a:t>
            </a:r>
          </a:p>
          <a:p>
            <a:pPr marL="0" indent="0">
              <a:buNone/>
            </a:pPr>
            <a:endParaRPr lang="en-GB" sz="3000" dirty="0"/>
          </a:p>
        </p:txBody>
      </p:sp>
    </p:spTree>
    <p:extLst>
      <p:ext uri="{BB962C8B-B14F-4D97-AF65-F5344CB8AC3E}">
        <p14:creationId xmlns:p14="http://schemas.microsoft.com/office/powerpoint/2010/main" val="89307075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88840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Non-Crime Outcomes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32717725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4175" y="398462"/>
            <a:ext cx="8375650" cy="942305"/>
          </a:xfrm>
        </p:spPr>
        <p:txBody>
          <a:bodyPr/>
          <a:lstStyle/>
          <a:p>
            <a:pPr algn="ctr">
              <a:defRPr/>
            </a:pPr>
            <a:r>
              <a:rPr lang="en-GB" sz="3200" dirty="0" smtClean="0">
                <a:solidFill>
                  <a:srgbClr val="FFFF00"/>
                </a:solidFill>
              </a:rPr>
              <a:t>Non-crime outcomes in Peterborough 1</a:t>
            </a:r>
            <a:br>
              <a:rPr lang="en-GB" sz="3200" dirty="0" smtClean="0">
                <a:solidFill>
                  <a:srgbClr val="FFFF00"/>
                </a:solidFill>
              </a:rPr>
            </a:br>
            <a:r>
              <a:rPr lang="en-GB" sz="3200" dirty="0" smtClean="0">
                <a:solidFill>
                  <a:srgbClr val="FFFF00"/>
                </a:solidFill>
              </a:rPr>
              <a:t/>
            </a:r>
            <a:br>
              <a:rPr lang="en-GB" sz="3200" dirty="0" smtClean="0">
                <a:solidFill>
                  <a:srgbClr val="FFFF00"/>
                </a:solidFill>
              </a:rPr>
            </a:br>
            <a:r>
              <a:rPr lang="en-GB" sz="3200" dirty="0">
                <a:solidFill>
                  <a:srgbClr val="FFFF00"/>
                </a:solidFill>
              </a:rPr>
              <a:t>Quality of Life (</a:t>
            </a:r>
            <a:r>
              <a:rPr lang="en-GB" sz="3200" dirty="0" err="1">
                <a:solidFill>
                  <a:srgbClr val="FFFF00"/>
                </a:solidFill>
              </a:rPr>
              <a:t>QOL</a:t>
            </a:r>
            <a:r>
              <a:rPr lang="en-GB" sz="3200" dirty="0">
                <a:solidFill>
                  <a:srgbClr val="FFFF00"/>
                </a:solidFill>
              </a:rPr>
              <a:t>) Hotspots</a:t>
            </a:r>
            <a:br>
              <a:rPr lang="en-GB" sz="3200" dirty="0">
                <a:solidFill>
                  <a:srgbClr val="FFFF00"/>
                </a:solidFill>
              </a:rPr>
            </a:br>
            <a:endParaRPr lang="en-GB" sz="3200" dirty="0">
              <a:solidFill>
                <a:srgbClr val="FFFF00"/>
              </a:solidFill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175" y="2852936"/>
            <a:ext cx="8374063" cy="4392488"/>
          </a:xfrm>
        </p:spPr>
        <p:txBody>
          <a:bodyPr/>
          <a:lstStyle/>
          <a:p>
            <a:r>
              <a:rPr lang="en-GB" sz="3000" dirty="0" smtClean="0">
                <a:solidFill>
                  <a:schemeClr val="bg1"/>
                </a:solidFill>
              </a:rPr>
              <a:t>Based </a:t>
            </a:r>
            <a:r>
              <a:rPr lang="en-GB" sz="3000" dirty="0">
                <a:solidFill>
                  <a:schemeClr val="bg1"/>
                </a:solidFill>
              </a:rPr>
              <a:t>on 12 months of data from </a:t>
            </a:r>
            <a:r>
              <a:rPr lang="en-GB" sz="3000" i="1" dirty="0" smtClean="0">
                <a:solidFill>
                  <a:schemeClr val="bg1"/>
                </a:solidFill>
              </a:rPr>
              <a:t>Safer </a:t>
            </a:r>
            <a:r>
              <a:rPr lang="en-GB" sz="3000" i="1" dirty="0">
                <a:solidFill>
                  <a:schemeClr val="bg1"/>
                </a:solidFill>
              </a:rPr>
              <a:t>Peterborough </a:t>
            </a:r>
            <a:r>
              <a:rPr lang="en-GB" sz="3000" i="1" dirty="0" smtClean="0">
                <a:solidFill>
                  <a:schemeClr val="bg1"/>
                </a:solidFill>
              </a:rPr>
              <a:t>Partnership - </a:t>
            </a:r>
            <a:r>
              <a:rPr lang="en-GB" sz="3000" dirty="0" smtClean="0">
                <a:solidFill>
                  <a:srgbClr val="FFFF00"/>
                </a:solidFill>
              </a:rPr>
              <a:t>86 </a:t>
            </a:r>
            <a:r>
              <a:rPr lang="en-GB" sz="3000" dirty="0" err="1" smtClean="0">
                <a:solidFill>
                  <a:srgbClr val="FFFF00"/>
                </a:solidFill>
              </a:rPr>
              <a:t>QOL</a:t>
            </a:r>
            <a:r>
              <a:rPr lang="en-GB" sz="3000" dirty="0" smtClean="0">
                <a:solidFill>
                  <a:srgbClr val="FFFF00"/>
                </a:solidFill>
              </a:rPr>
              <a:t> hotspots </a:t>
            </a:r>
            <a:r>
              <a:rPr lang="en-GB" sz="3000" dirty="0">
                <a:solidFill>
                  <a:schemeClr val="bg1"/>
                </a:solidFill>
              </a:rPr>
              <a:t>were </a:t>
            </a:r>
            <a:r>
              <a:rPr lang="en-GB" sz="3000" dirty="0" smtClean="0">
                <a:solidFill>
                  <a:schemeClr val="bg1"/>
                </a:solidFill>
              </a:rPr>
              <a:t>identified </a:t>
            </a:r>
          </a:p>
          <a:p>
            <a:r>
              <a:rPr lang="en-GB" sz="3000" dirty="0" smtClean="0">
                <a:solidFill>
                  <a:schemeClr val="bg1"/>
                </a:solidFill>
              </a:rPr>
              <a:t>The </a:t>
            </a:r>
            <a:r>
              <a:rPr lang="en-GB" sz="3000" dirty="0">
                <a:solidFill>
                  <a:schemeClr val="bg1"/>
                </a:solidFill>
              </a:rPr>
              <a:t>total </a:t>
            </a:r>
            <a:r>
              <a:rPr lang="en-GB" sz="3000" dirty="0" smtClean="0">
                <a:solidFill>
                  <a:schemeClr val="bg1"/>
                </a:solidFill>
              </a:rPr>
              <a:t>number </a:t>
            </a:r>
            <a:r>
              <a:rPr lang="en-GB" sz="3000" dirty="0">
                <a:solidFill>
                  <a:schemeClr val="bg1"/>
                </a:solidFill>
              </a:rPr>
              <a:t>of </a:t>
            </a:r>
            <a:r>
              <a:rPr lang="en-GB" sz="3000" dirty="0" smtClean="0">
                <a:solidFill>
                  <a:schemeClr val="bg1"/>
                </a:solidFill>
              </a:rPr>
              <a:t>events* = 11,351</a:t>
            </a:r>
          </a:p>
          <a:p>
            <a:pPr marL="0" indent="0">
              <a:buNone/>
            </a:pPr>
            <a:r>
              <a:rPr lang="en-GB" sz="2600" i="1" dirty="0" smtClean="0">
                <a:solidFill>
                  <a:schemeClr val="bg1"/>
                </a:solidFill>
              </a:rPr>
              <a:t>____</a:t>
            </a:r>
          </a:p>
          <a:p>
            <a:pPr marL="0" indent="0">
              <a:buNone/>
            </a:pPr>
            <a:r>
              <a:rPr lang="en-GB" sz="2600" i="1" dirty="0" smtClean="0">
                <a:solidFill>
                  <a:schemeClr val="bg1"/>
                </a:solidFill>
              </a:rPr>
              <a:t>(*) sanitation, council / estate concerns, needles found, excessive noise, graffiti, etc.  </a:t>
            </a:r>
          </a:p>
        </p:txBody>
      </p:sp>
    </p:spTree>
    <p:extLst>
      <p:ext uri="{BB962C8B-B14F-4D97-AF65-F5344CB8AC3E}">
        <p14:creationId xmlns:p14="http://schemas.microsoft.com/office/powerpoint/2010/main" val="1496160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/>
          <a:lstStyle/>
          <a:p>
            <a:pPr algn="ctr">
              <a:defRPr/>
            </a:pPr>
            <a:r>
              <a:rPr lang="en-GB" sz="3200" dirty="0" smtClean="0">
                <a:solidFill>
                  <a:srgbClr val="FFFF00"/>
                </a:solidFill>
              </a:rPr>
              <a:t>Offences and QOL events</a:t>
            </a:r>
            <a:endParaRPr lang="en-GB" sz="3200" dirty="0">
              <a:solidFill>
                <a:srgbClr val="FFFF00"/>
              </a:solidFill>
              <a:ea typeface="+mj-ea"/>
            </a:endParaRPr>
          </a:p>
        </p:txBody>
      </p:sp>
      <p:pic>
        <p:nvPicPr>
          <p:cNvPr id="6" name="Marcador de contenido 3" descr="Screen shot 2013-03-21 at 23.32.40.png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-3405" t="1129" r="-566"/>
          <a:stretch/>
        </p:blipFill>
        <p:spPr>
          <a:xfrm>
            <a:off x="-89891" y="1256922"/>
            <a:ext cx="9126387" cy="5268422"/>
          </a:xfrm>
        </p:spPr>
      </p:pic>
    </p:spTree>
    <p:extLst>
      <p:ext uri="{BB962C8B-B14F-4D97-AF65-F5344CB8AC3E}">
        <p14:creationId xmlns:p14="http://schemas.microsoft.com/office/powerpoint/2010/main" val="712571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en-GB" sz="3000" dirty="0">
                <a:solidFill>
                  <a:srgbClr val="FFFF00"/>
                </a:solidFill>
              </a:rPr>
              <a:t>Offences and QOL </a:t>
            </a:r>
            <a:r>
              <a:rPr lang="en-GB" sz="3000" dirty="0" smtClean="0">
                <a:solidFill>
                  <a:srgbClr val="FFFF00"/>
                </a:solidFill>
              </a:rPr>
              <a:t>hotspots overlapping</a:t>
            </a:r>
            <a:endParaRPr lang="es-ES" sz="3000" dirty="0"/>
          </a:p>
        </p:txBody>
      </p:sp>
      <p:pic>
        <p:nvPicPr>
          <p:cNvPr id="4" name="Marcador de contenido 3" descr="Screen shot 2013-07-07 at 18.20.31.png"/>
          <p:cNvPicPr>
            <a:picLocks noGrp="1" noChangeAspect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188" b="785"/>
          <a:stretch/>
        </p:blipFill>
        <p:spPr>
          <a:xfrm>
            <a:off x="673224" y="1052736"/>
            <a:ext cx="7822628" cy="5616624"/>
          </a:xfrm>
        </p:spPr>
      </p:pic>
      <p:sp>
        <p:nvSpPr>
          <p:cNvPr id="8" name="CuadroTexto 7"/>
          <p:cNvSpPr txBox="1">
            <a:spLocks noChangeArrowheads="1"/>
          </p:cNvSpPr>
          <p:nvPr/>
        </p:nvSpPr>
        <p:spPr bwMode="auto">
          <a:xfrm rot="10800000" flipV="1">
            <a:off x="1051992" y="4251865"/>
            <a:ext cx="2511896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GB" sz="2000" dirty="0" smtClean="0">
                <a:solidFill>
                  <a:srgbClr val="FFFFFF"/>
                </a:solidFill>
              </a:rPr>
              <a:t>54.17% overlapping</a:t>
            </a:r>
            <a:endParaRPr lang="en-GB" sz="2000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449485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Screen shot 2013-07-07 at 18.59.54.png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55" b="1455"/>
          <a:stretch/>
        </p:blipFill>
        <p:spPr>
          <a:xfrm>
            <a:off x="1369982" y="980728"/>
            <a:ext cx="6442378" cy="5833599"/>
          </a:xfrm>
        </p:spPr>
      </p:pic>
      <p:sp>
        <p:nvSpPr>
          <p:cNvPr id="6" name="Título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648072"/>
          </a:xfrm>
        </p:spPr>
        <p:txBody>
          <a:bodyPr>
            <a:normAutofit/>
          </a:bodyPr>
          <a:lstStyle/>
          <a:p>
            <a:r>
              <a:rPr lang="en-GB" sz="3000" dirty="0" smtClean="0">
                <a:solidFill>
                  <a:srgbClr val="FFFF00"/>
                </a:solidFill>
              </a:rPr>
              <a:t>Overlapping example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18950518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Marcador de contenido 3" descr="Screen shot 2013-07-07 at 19.08.32.png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494" b="21494"/>
          <a:stretch>
            <a:fillRect/>
          </a:stretch>
        </p:blipFill>
        <p:spPr/>
      </p:pic>
      <p:sp>
        <p:nvSpPr>
          <p:cNvPr id="5" name="Título 4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467544" y="6197242"/>
            <a:ext cx="8219256" cy="400110"/>
          </a:xfrm>
          <a:prstGeom prst="rect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s-ES" sz="2000" dirty="0" err="1">
                <a:solidFill>
                  <a:srgbClr val="FFFFFF"/>
                </a:solidFill>
                <a:latin typeface="HelveticaNeue" charset="0"/>
              </a:rPr>
              <a:t>Spearman’s</a:t>
            </a:r>
            <a:r>
              <a:rPr lang="es-ES" sz="2000" dirty="0">
                <a:solidFill>
                  <a:srgbClr val="FFFFFF"/>
                </a:solidFill>
                <a:latin typeface="HelveticaNeue" charset="0"/>
              </a:rPr>
              <a:t> Rho = </a:t>
            </a:r>
            <a:r>
              <a:rPr lang="es-ES" sz="2000" dirty="0" smtClean="0">
                <a:solidFill>
                  <a:srgbClr val="FFFFFF"/>
                </a:solidFill>
                <a:latin typeface="HelveticaNeue" charset="0"/>
              </a:rPr>
              <a:t>.754 </a:t>
            </a:r>
            <a:r>
              <a:rPr lang="es-ES" sz="2000" dirty="0">
                <a:solidFill>
                  <a:srgbClr val="FFFFFF"/>
                </a:solidFill>
                <a:latin typeface="HelveticaNeue" charset="0"/>
              </a:rPr>
              <a:t>(p&lt;.</a:t>
            </a:r>
            <a:r>
              <a:rPr lang="es-ES" sz="2000" dirty="0" smtClean="0">
                <a:solidFill>
                  <a:srgbClr val="FFFFFF"/>
                </a:solidFill>
                <a:latin typeface="HelveticaNeue" charset="0"/>
              </a:rPr>
              <a:t>001</a:t>
            </a:r>
            <a:r>
              <a:rPr lang="es-ES" sz="2000" dirty="0">
                <a:solidFill>
                  <a:srgbClr val="FFFFFF"/>
                </a:solidFill>
                <a:latin typeface="HelveticaNeue" charset="0"/>
              </a:rPr>
              <a:t>) </a:t>
            </a:r>
            <a:r>
              <a:rPr lang="es-ES" sz="2000" dirty="0">
                <a:solidFill>
                  <a:srgbClr val="FFFFFF"/>
                </a:solidFill>
                <a:latin typeface="HelveticaNeue" charset="0"/>
                <a:sym typeface="Wingdings" charset="0"/>
              </a:rPr>
              <a:t> </a:t>
            </a:r>
            <a:r>
              <a:rPr lang="en-GB" sz="2000" dirty="0" smtClean="0">
                <a:solidFill>
                  <a:srgbClr val="FFFFFF"/>
                </a:solidFill>
                <a:latin typeface="HelveticaNeue" charset="0"/>
                <a:sym typeface="Wingdings" charset="0"/>
              </a:rPr>
              <a:t>sharing</a:t>
            </a:r>
            <a:r>
              <a:rPr lang="es-ES" sz="2000" dirty="0" smtClean="0">
                <a:solidFill>
                  <a:srgbClr val="FFFFFF"/>
                </a:solidFill>
                <a:latin typeface="HelveticaNeue" charset="0"/>
                <a:sym typeface="Wingdings" charset="0"/>
              </a:rPr>
              <a:t> 57% </a:t>
            </a:r>
            <a:r>
              <a:rPr lang="es-ES" sz="2000" dirty="0">
                <a:solidFill>
                  <a:srgbClr val="FFFFFF"/>
                </a:solidFill>
                <a:latin typeface="HelveticaNeue" charset="0"/>
                <a:sym typeface="Wingdings" charset="0"/>
              </a:rPr>
              <a:t>of </a:t>
            </a:r>
            <a:r>
              <a:rPr lang="en-GB" sz="2000" dirty="0" smtClean="0">
                <a:solidFill>
                  <a:srgbClr val="FFFFFF"/>
                </a:solidFill>
                <a:latin typeface="HelveticaNeue" charset="0"/>
              </a:rPr>
              <a:t>variance</a:t>
            </a:r>
            <a:endParaRPr lang="en-GB" sz="2000" dirty="0">
              <a:solidFill>
                <a:srgbClr val="FFFFFF"/>
              </a:solidFill>
            </a:endParaRPr>
          </a:p>
        </p:txBody>
      </p:sp>
      <p:sp>
        <p:nvSpPr>
          <p:cNvPr id="7" name="Título 1"/>
          <p:cNvSpPr txBox="1">
            <a:spLocks/>
          </p:cNvSpPr>
          <p:nvPr/>
        </p:nvSpPr>
        <p:spPr>
          <a:xfrm>
            <a:off x="457200" y="188640"/>
            <a:ext cx="8229600" cy="6480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GB" sz="3000" dirty="0" smtClean="0">
                <a:solidFill>
                  <a:srgbClr val="FFFF00"/>
                </a:solidFill>
              </a:rPr>
              <a:t>Offences and QOL hotspots spatial relation</a:t>
            </a:r>
            <a:endParaRPr lang="es-ES" sz="3000" dirty="0"/>
          </a:p>
        </p:txBody>
      </p:sp>
    </p:spTree>
    <p:extLst>
      <p:ext uri="{BB962C8B-B14F-4D97-AF65-F5344CB8AC3E}">
        <p14:creationId xmlns:p14="http://schemas.microsoft.com/office/powerpoint/2010/main" val="2120250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3199" y="332656"/>
            <a:ext cx="8229600" cy="1143000"/>
          </a:xfrm>
        </p:spPr>
        <p:txBody>
          <a:bodyPr>
            <a:normAutofit/>
          </a:bodyPr>
          <a:lstStyle/>
          <a:p>
            <a:r>
              <a:rPr lang="en-GB" sz="3400" dirty="0" smtClean="0">
                <a:solidFill>
                  <a:srgbClr val="FFFF00"/>
                </a:solidFill>
              </a:rPr>
              <a:t>Other types of capable guardians?</a:t>
            </a:r>
            <a:endParaRPr lang="en-GB" sz="3400" dirty="0">
              <a:solidFill>
                <a:srgbClr val="FFFF00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1871" y="1809816"/>
            <a:ext cx="2714625" cy="347019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7224" y="1844824"/>
            <a:ext cx="2660920" cy="3435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Picture 6" descr="http://www.ontariosecurityguard.ca/wp-content/uploads/2013/02/securitysafe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3"/>
            <a:ext cx="2660920" cy="343518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647167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 dirty="0" smtClean="0"/>
              <a:t>VVV</a:t>
            </a:r>
            <a:endParaRPr lang="es-ES" dirty="0"/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>
          <a:xfrm>
            <a:off x="457200" y="2104256"/>
            <a:ext cx="8229600" cy="4753744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Digitised records of ambulance emergency calls for assaults from Peterborough (N=775), between April 01st 2011 and March 31st 2012 (provided by the East Ambulance Trust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Hotspot methodology can be used to share data between agencies without disclosing personal information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endParaRPr lang="en-GB" dirty="0" smtClean="0">
              <a:solidFill>
                <a:schemeClr val="bg1"/>
              </a:solidFill>
            </a:endParaRPr>
          </a:p>
          <a:p>
            <a:pPr marL="6350" lvl="3" indent="0">
              <a:buNone/>
            </a:pPr>
            <a:r>
              <a:rPr lang="en-GB" sz="1800" dirty="0" smtClean="0">
                <a:solidFill>
                  <a:schemeClr val="bg1"/>
                </a:solidFill>
              </a:rPr>
              <a:t>Ariel, B., </a:t>
            </a:r>
            <a:r>
              <a:rPr lang="en-GB" sz="1800" dirty="0" err="1" smtClean="0">
                <a:solidFill>
                  <a:schemeClr val="bg1"/>
                </a:solidFill>
              </a:rPr>
              <a:t>Weinborn</a:t>
            </a:r>
            <a:r>
              <a:rPr lang="en-GB" sz="1800" dirty="0" smtClean="0">
                <a:solidFill>
                  <a:schemeClr val="bg1"/>
                </a:solidFill>
              </a:rPr>
              <a:t>, C., and Boyle, A. (</a:t>
            </a:r>
            <a:r>
              <a:rPr lang="en-GB" sz="1800" i="1" dirty="0" smtClean="0">
                <a:solidFill>
                  <a:schemeClr val="bg1"/>
                </a:solidFill>
              </a:rPr>
              <a:t>forthcoming). “Can routinely collected ambulance data about assaults contribute to community violence reduction”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457200" y="260648"/>
            <a:ext cx="8229600" cy="122413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>
              <a:defRPr/>
            </a:pPr>
            <a:r>
              <a:rPr lang="en-GB" sz="3600" dirty="0">
                <a:solidFill>
                  <a:srgbClr val="FFFF00"/>
                </a:solidFill>
              </a:rPr>
              <a:t>Non-crime outcomes in Peterborough </a:t>
            </a:r>
            <a:r>
              <a:rPr lang="en-GB" sz="3600" dirty="0" smtClean="0">
                <a:solidFill>
                  <a:srgbClr val="FFFF00"/>
                </a:solidFill>
              </a:rPr>
              <a:t>2</a:t>
            </a:r>
            <a:r>
              <a:rPr lang="en-GB" sz="3600" dirty="0">
                <a:solidFill>
                  <a:srgbClr val="FFFF00"/>
                </a:solidFill>
              </a:rPr>
              <a:t/>
            </a:r>
            <a:br>
              <a:rPr lang="en-GB" sz="3600" dirty="0">
                <a:solidFill>
                  <a:srgbClr val="FFFF00"/>
                </a:solidFill>
              </a:rPr>
            </a:br>
            <a:r>
              <a:rPr lang="en-GB" sz="3600" dirty="0">
                <a:solidFill>
                  <a:srgbClr val="FFFF00"/>
                </a:solidFill>
              </a:rPr>
              <a:t/>
            </a:r>
            <a:br>
              <a:rPr lang="en-GB" sz="3600" dirty="0">
                <a:solidFill>
                  <a:srgbClr val="FFFF00"/>
                </a:solidFill>
              </a:rPr>
            </a:br>
            <a:r>
              <a:rPr lang="en-GB" sz="3600" dirty="0" smtClean="0">
                <a:solidFill>
                  <a:srgbClr val="FFFF00"/>
                </a:solidFill>
              </a:rPr>
              <a:t>Ambulance Hotspots</a:t>
            </a:r>
            <a:endParaRPr lang="en-GB" sz="3400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62463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GB" sz="3200" dirty="0">
                <a:solidFill>
                  <a:srgbClr val="FFFF00"/>
                </a:solidFill>
              </a:rPr>
              <a:t>Violent offences and ambulance emergency calls</a:t>
            </a:r>
            <a:endParaRPr lang="en-GB" sz="3200" dirty="0">
              <a:solidFill>
                <a:srgbClr val="FFFF00"/>
              </a:solidFill>
              <a:ea typeface="+mj-ea"/>
            </a:endParaRPr>
          </a:p>
        </p:txBody>
      </p:sp>
      <p:pic>
        <p:nvPicPr>
          <p:cNvPr id="3" name="Marcador de contenido 2" descr="Screen shot 2013-07-07 at 17.59.09.png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20" b="98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79272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000" dirty="0">
                <a:solidFill>
                  <a:srgbClr val="FFFF00"/>
                </a:solidFill>
              </a:rPr>
              <a:t>Violent offences and ambulance emergency </a:t>
            </a:r>
            <a:r>
              <a:rPr lang="en-GB" sz="3000" dirty="0" smtClean="0">
                <a:solidFill>
                  <a:srgbClr val="FFFF00"/>
                </a:solidFill>
              </a:rPr>
              <a:t>calls spatial relations</a:t>
            </a:r>
            <a:endParaRPr lang="es-ES" sz="3000" dirty="0"/>
          </a:p>
        </p:txBody>
      </p:sp>
      <p:pic>
        <p:nvPicPr>
          <p:cNvPr id="6" name="Marcador de contenido 5"/>
          <p:cNvPicPr>
            <a:picLocks noGrp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8" r="1548"/>
          <a:stretch>
            <a:fillRect/>
          </a:stretch>
        </p:blipFill>
        <p:spPr bwMode="auto"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7687604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Peterborough GPS data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61954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792685591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8938114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Marcador de contenido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54442128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3632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20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55850083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015392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65631080"/>
              </p:ext>
            </p:extLst>
          </p:nvPr>
        </p:nvGraphicFramePr>
        <p:xfrm>
          <a:off x="0" y="0"/>
          <a:ext cx="91440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685778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1520" y="2060848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Outcomes</a:t>
            </a:r>
            <a:endParaRPr lang="en-GB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01990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9183" y="1052736"/>
            <a:ext cx="7150100" cy="5276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179512" y="0"/>
            <a:ext cx="8229600" cy="1143000"/>
          </a:xfrm>
        </p:spPr>
        <p:txBody>
          <a:bodyPr/>
          <a:lstStyle/>
          <a:p>
            <a:r>
              <a:rPr lang="en-GB" dirty="0" smtClean="0"/>
              <a:t>Peterborough – Post RA only</a:t>
            </a:r>
            <a:endParaRPr lang="en-GB" dirty="0"/>
          </a:p>
        </p:txBody>
      </p:sp>
      <p:sp>
        <p:nvSpPr>
          <p:cNvPr id="7" name="TextBox 6"/>
          <p:cNvSpPr txBox="1"/>
          <p:nvPr/>
        </p:nvSpPr>
        <p:spPr>
          <a:xfrm rot="374269">
            <a:off x="2860118" y="5233572"/>
            <a:ext cx="191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92D050"/>
                </a:solidFill>
              </a:rPr>
              <a:t>63%</a:t>
            </a:r>
            <a:endParaRPr lang="en-GB" b="1" dirty="0">
              <a:solidFill>
                <a:srgbClr val="92D05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 rot="681842">
            <a:off x="2860117" y="3179673"/>
            <a:ext cx="191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rgbClr val="C00000"/>
                </a:solidFill>
              </a:rPr>
              <a:t>25%</a:t>
            </a:r>
            <a:endParaRPr lang="en-GB" b="1" dirty="0">
              <a:solidFill>
                <a:srgbClr val="C0000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 rot="643628">
            <a:off x="2897991" y="1977257"/>
            <a:ext cx="191644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 smtClean="0">
                <a:solidFill>
                  <a:schemeClr val="accent1"/>
                </a:solidFill>
              </a:rPr>
              <a:t>12%</a:t>
            </a:r>
            <a:endParaRPr lang="en-GB" b="1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10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news.bbcimg.co.uk/media/images/45572000/jpg/_45572024_airwaves_pos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07463">
            <a:off x="6632068" y="4461943"/>
            <a:ext cx="2340822" cy="131671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Dosage and Tracking – in </a:t>
            </a:r>
            <a:r>
              <a:rPr lang="en-GB" i="1" u="dottedHeavy" dirty="0" smtClean="0">
                <a:solidFill>
                  <a:srgbClr val="FFFF00"/>
                </a:solidFill>
              </a:rPr>
              <a:t>both</a:t>
            </a:r>
            <a:r>
              <a:rPr lang="en-GB" dirty="0" smtClean="0">
                <a:solidFill>
                  <a:srgbClr val="FFFF00"/>
                </a:solidFill>
              </a:rPr>
              <a:t> Experimental and Control Conditions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07504" y="1700808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Time </a:t>
            </a:r>
            <a:r>
              <a:rPr lang="en-GB" i="1" dirty="0" smtClean="0"/>
              <a:t>spent</a:t>
            </a:r>
            <a:r>
              <a:rPr lang="en-GB" dirty="0" smtClean="0"/>
              <a:t> in hotspots:</a:t>
            </a:r>
          </a:p>
          <a:p>
            <a:pPr lvl="1">
              <a:buFontTx/>
              <a:buChar char="-"/>
            </a:pPr>
            <a:r>
              <a:rPr lang="en-GB" dirty="0" smtClean="0"/>
              <a:t>Total time of all officers</a:t>
            </a:r>
          </a:p>
          <a:p>
            <a:pPr lvl="1">
              <a:buFontTx/>
              <a:buChar char="-"/>
            </a:pPr>
            <a:r>
              <a:rPr lang="en-GB" dirty="0" smtClean="0"/>
              <a:t>Officers involved in the experiment</a:t>
            </a:r>
            <a:endParaRPr lang="en-GB" dirty="0"/>
          </a:p>
          <a:p>
            <a:endParaRPr lang="en-GB" dirty="0" smtClean="0"/>
          </a:p>
          <a:p>
            <a:r>
              <a:rPr lang="en-GB" dirty="0" smtClean="0"/>
              <a:t>What is the optimal number of </a:t>
            </a:r>
            <a:r>
              <a:rPr lang="en-GB" i="1" dirty="0" smtClean="0"/>
              <a:t>visits</a:t>
            </a:r>
            <a:r>
              <a:rPr lang="en-GB" dirty="0" smtClean="0"/>
              <a:t> per shift?</a:t>
            </a:r>
          </a:p>
          <a:p>
            <a:endParaRPr lang="en-GB" dirty="0"/>
          </a:p>
          <a:p>
            <a:r>
              <a:rPr lang="en-GB" dirty="0" smtClean="0"/>
              <a:t>“business as usual” tracking of patrol</a:t>
            </a:r>
          </a:p>
          <a:p>
            <a:endParaRPr lang="en-GB" dirty="0"/>
          </a:p>
          <a:p>
            <a:r>
              <a:rPr lang="en-GB" dirty="0" smtClean="0"/>
              <a:t>In untreated areas – is it really business </a:t>
            </a:r>
          </a:p>
          <a:p>
            <a:pPr marL="0" indent="0">
              <a:buNone/>
            </a:pPr>
            <a:r>
              <a:rPr lang="en-GB" dirty="0"/>
              <a:t> </a:t>
            </a:r>
            <a:r>
              <a:rPr lang="en-GB" dirty="0" smtClean="0"/>
              <a:t>   as usual?</a:t>
            </a:r>
          </a:p>
        </p:txBody>
      </p:sp>
    </p:spTree>
    <p:extLst>
      <p:ext uri="{BB962C8B-B14F-4D97-AF65-F5344CB8AC3E}">
        <p14:creationId xmlns:p14="http://schemas.microsoft.com/office/powerpoint/2010/main" val="4069414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85044255"/>
              </p:ext>
            </p:extLst>
          </p:nvPr>
        </p:nvGraphicFramePr>
        <p:xfrm>
          <a:off x="0" y="1412776"/>
          <a:ext cx="9144000" cy="54452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Birmingham South</a:t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sz="4000" dirty="0" smtClean="0">
                <a:solidFill>
                  <a:schemeClr val="bg1"/>
                </a:solidFill>
              </a:rPr>
              <a:t>6 months before-after analysis</a:t>
            </a:r>
            <a:endParaRPr lang="en-GB" sz="4000" dirty="0">
              <a:solidFill>
                <a:schemeClr val="bg1"/>
              </a:solidFill>
            </a:endParaRPr>
          </a:p>
        </p:txBody>
      </p:sp>
      <p:sp>
        <p:nvSpPr>
          <p:cNvPr id="7" name="Oval 6"/>
          <p:cNvSpPr/>
          <p:nvPr/>
        </p:nvSpPr>
        <p:spPr>
          <a:xfrm>
            <a:off x="6516216" y="1628800"/>
            <a:ext cx="2304256" cy="2664296"/>
          </a:xfrm>
          <a:prstGeom prst="ellipse">
            <a:avLst/>
          </a:prstGeom>
          <a:solidFill>
            <a:srgbClr val="FFFF00">
              <a:alpha val="3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021748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28800" y="503659"/>
            <a:ext cx="11881320" cy="59852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6221788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772816"/>
            <a:ext cx="8229600" cy="2664296"/>
          </a:xfrm>
        </p:spPr>
        <p:txBody>
          <a:bodyPr>
            <a:normAutofit fontScale="90000"/>
          </a:bodyPr>
          <a:lstStyle/>
          <a:p>
            <a:r>
              <a:rPr lang="en-GB" dirty="0">
                <a:solidFill>
                  <a:srgbClr val="FFFF00"/>
                </a:solidFill>
              </a:rPr>
              <a:t>A </a:t>
            </a:r>
            <a:r>
              <a:rPr lang="en-GB" dirty="0" smtClean="0">
                <a:solidFill>
                  <a:srgbClr val="FFFF00"/>
                </a:solidFill>
              </a:rPr>
              <a:t>Reversed Effect </a:t>
            </a:r>
            <a:r>
              <a:rPr lang="en-GB" dirty="0">
                <a:solidFill>
                  <a:srgbClr val="FFFF00"/>
                </a:solidFill>
              </a:rPr>
              <a:t>in </a:t>
            </a:r>
            <a:r>
              <a:rPr lang="en-GB" dirty="0" smtClean="0">
                <a:solidFill>
                  <a:srgbClr val="FFFF00"/>
                </a:solidFill>
              </a:rPr>
              <a:t>Birmingham South Low level </a:t>
            </a:r>
            <a:r>
              <a:rPr lang="en-GB" dirty="0">
                <a:solidFill>
                  <a:srgbClr val="FFFF00"/>
                </a:solidFill>
              </a:rPr>
              <a:t>hotspots -  </a:t>
            </a:r>
            <a:br>
              <a:rPr lang="en-GB" dirty="0">
                <a:solidFill>
                  <a:srgbClr val="FFFF00"/>
                </a:solidFill>
              </a:rPr>
            </a:br>
            <a:r>
              <a:rPr lang="en-GB" dirty="0">
                <a:solidFill>
                  <a:srgbClr val="FFFF00"/>
                </a:solidFill>
              </a:rPr>
              <a:t> </a:t>
            </a:r>
            <a:r>
              <a:rPr lang="en-GB" dirty="0" smtClean="0">
                <a:solidFill>
                  <a:srgbClr val="FFFF00"/>
                </a:solidFill>
              </a:rPr>
              <a:t/>
            </a:r>
            <a:br>
              <a:rPr lang="en-GB" dirty="0" smtClean="0">
                <a:solidFill>
                  <a:srgbClr val="FFFF00"/>
                </a:solidFill>
              </a:rPr>
            </a:br>
            <a:r>
              <a:rPr lang="en-GB" dirty="0" smtClean="0">
                <a:solidFill>
                  <a:srgbClr val="FFFF00"/>
                </a:solidFill>
              </a:rPr>
              <a:t>What happened?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0098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27384"/>
            <a:ext cx="8229600" cy="1426170"/>
          </a:xfrm>
        </p:spPr>
        <p:txBody>
          <a:bodyPr>
            <a:noAutofit/>
          </a:bodyPr>
          <a:lstStyle/>
          <a:p>
            <a:r>
              <a:rPr lang="en-GB" sz="5000" dirty="0" smtClean="0">
                <a:solidFill>
                  <a:srgbClr val="FFFF00"/>
                </a:solidFill>
              </a:rPr>
              <a:t>Three hypotheses</a:t>
            </a:r>
            <a:endParaRPr lang="en-GB" sz="5000" dirty="0">
              <a:solidFill>
                <a:srgbClr val="FFFF00"/>
              </a:solidFill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sz="half" idx="2"/>
          </p:nvPr>
        </p:nvSpPr>
        <p:spPr>
          <a:xfrm>
            <a:off x="107504" y="1844824"/>
            <a:ext cx="8856984" cy="4752528"/>
          </a:xfrm>
        </p:spPr>
        <p:txBody>
          <a:bodyPr>
            <a:normAutofit/>
          </a:bodyPr>
          <a:lstStyle/>
          <a:p>
            <a:r>
              <a:rPr lang="en-GB" sz="3600" dirty="0">
                <a:solidFill>
                  <a:schemeClr val="bg1"/>
                </a:solidFill>
              </a:rPr>
              <a:t>The </a:t>
            </a:r>
            <a:r>
              <a:rPr lang="en-GB" sz="3600" dirty="0" smtClean="0">
                <a:solidFill>
                  <a:schemeClr val="bg1"/>
                </a:solidFill>
              </a:rPr>
              <a:t>“Suboptimal Dosage” </a:t>
            </a:r>
            <a:r>
              <a:rPr lang="en-GB" sz="3600" dirty="0">
                <a:solidFill>
                  <a:schemeClr val="bg1"/>
                </a:solidFill>
              </a:rPr>
              <a:t>hypothesis</a:t>
            </a:r>
          </a:p>
          <a:p>
            <a:pPr lvl="1"/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 smtClean="0">
                <a:solidFill>
                  <a:schemeClr val="bg1"/>
                </a:solidFill>
              </a:rPr>
              <a:t>The “Crime </a:t>
            </a:r>
            <a:r>
              <a:rPr lang="en-GB" sz="3600" dirty="0">
                <a:solidFill>
                  <a:schemeClr val="bg1"/>
                </a:solidFill>
              </a:rPr>
              <a:t>Reporting Behaviour</a:t>
            </a:r>
            <a:r>
              <a:rPr lang="en-GB" sz="3600" dirty="0" smtClean="0">
                <a:solidFill>
                  <a:schemeClr val="bg1"/>
                </a:solidFill>
              </a:rPr>
              <a:t>” hypothesis</a:t>
            </a:r>
            <a:endParaRPr lang="en-GB" sz="3600" dirty="0">
              <a:solidFill>
                <a:schemeClr val="bg1"/>
              </a:solidFill>
            </a:endParaRPr>
          </a:p>
          <a:p>
            <a:pPr>
              <a:buFontTx/>
              <a:buChar char="-"/>
            </a:pPr>
            <a:endParaRPr lang="en-GB" sz="3600" dirty="0">
              <a:solidFill>
                <a:schemeClr val="bg1"/>
              </a:solidFill>
            </a:endParaRPr>
          </a:p>
          <a:p>
            <a:r>
              <a:rPr lang="en-GB" sz="3600" dirty="0" smtClean="0">
                <a:solidFill>
                  <a:schemeClr val="bg1"/>
                </a:solidFill>
              </a:rPr>
              <a:t>The “Oversized Hotspot” hypothesis</a:t>
            </a:r>
          </a:p>
          <a:p>
            <a:endParaRPr lang="en-GB" sz="3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9757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The Dosage Hypothesis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u="sng" dirty="0" smtClean="0">
                <a:solidFill>
                  <a:schemeClr val="bg1"/>
                </a:solidFill>
              </a:rPr>
              <a:t>Birmingham:</a:t>
            </a:r>
            <a:endParaRPr lang="en-GB" dirty="0" smtClean="0">
              <a:solidFill>
                <a:schemeClr val="bg1"/>
              </a:solidFill>
            </a:endParaRPr>
          </a:p>
          <a:p>
            <a:pPr lvl="1"/>
            <a:r>
              <a:rPr lang="en-GB" dirty="0">
                <a:solidFill>
                  <a:schemeClr val="bg1"/>
                </a:solidFill>
              </a:rPr>
              <a:t>small temporal deltas </a:t>
            </a:r>
            <a:r>
              <a:rPr lang="en-GB" dirty="0" smtClean="0">
                <a:solidFill>
                  <a:schemeClr val="bg1"/>
                </a:solidFill>
              </a:rPr>
              <a:t>between T </a:t>
            </a:r>
            <a:r>
              <a:rPr lang="en-GB" dirty="0">
                <a:solidFill>
                  <a:schemeClr val="bg1"/>
                </a:solidFill>
              </a:rPr>
              <a:t>&amp; C </a:t>
            </a:r>
            <a:endParaRPr lang="en-GB" dirty="0" smtClean="0">
              <a:solidFill>
                <a:schemeClr val="bg1"/>
              </a:solidFill>
            </a:endParaRP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39% additional </a:t>
            </a:r>
            <a:r>
              <a:rPr lang="en-GB" dirty="0" err="1" smtClean="0">
                <a:solidFill>
                  <a:schemeClr val="bg1"/>
                </a:solidFill>
              </a:rPr>
              <a:t>PCSO</a:t>
            </a:r>
            <a:r>
              <a:rPr lang="en-GB" dirty="0" smtClean="0">
                <a:solidFill>
                  <a:schemeClr val="bg1"/>
                </a:solidFill>
              </a:rPr>
              <a:t> time 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Number of visits by PCs in C </a:t>
            </a:r>
            <a:r>
              <a:rPr lang="en-GB" dirty="0" smtClean="0">
                <a:solidFill>
                  <a:srgbClr val="FFFF00"/>
                </a:solidFill>
              </a:rPr>
              <a:t>decreased</a:t>
            </a:r>
            <a:endParaRPr lang="en-GB" b="1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GB" dirty="0">
              <a:solidFill>
                <a:schemeClr val="bg1"/>
              </a:solidFill>
            </a:endParaRPr>
          </a:p>
          <a:p>
            <a:r>
              <a:rPr lang="en-GB" u="sng" dirty="0" smtClean="0">
                <a:solidFill>
                  <a:schemeClr val="bg1"/>
                </a:solidFill>
              </a:rPr>
              <a:t>Peterborough</a:t>
            </a:r>
            <a:r>
              <a:rPr lang="en-GB" dirty="0" smtClean="0">
                <a:solidFill>
                  <a:schemeClr val="bg1"/>
                </a:solidFill>
              </a:rPr>
              <a:t>: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5.5 times additional </a:t>
            </a:r>
            <a:r>
              <a:rPr lang="en-GB" dirty="0" err="1" smtClean="0">
                <a:solidFill>
                  <a:schemeClr val="bg1"/>
                </a:solidFill>
              </a:rPr>
              <a:t>PCSO</a:t>
            </a:r>
            <a:r>
              <a:rPr lang="en-GB" dirty="0" smtClean="0">
                <a:solidFill>
                  <a:schemeClr val="bg1"/>
                </a:solidFill>
              </a:rPr>
              <a:t> time</a:t>
            </a:r>
          </a:p>
          <a:p>
            <a:pPr lvl="1"/>
            <a:r>
              <a:rPr lang="en-GB" dirty="0" smtClean="0">
                <a:solidFill>
                  <a:schemeClr val="bg1"/>
                </a:solidFill>
              </a:rPr>
              <a:t>virtually </a:t>
            </a:r>
            <a:r>
              <a:rPr lang="en-GB" dirty="0">
                <a:solidFill>
                  <a:schemeClr val="bg1"/>
                </a:solidFill>
              </a:rPr>
              <a:t>no time spent in low level </a:t>
            </a:r>
            <a:r>
              <a:rPr lang="en-GB" dirty="0" smtClean="0">
                <a:solidFill>
                  <a:schemeClr val="bg1"/>
                </a:solidFill>
              </a:rPr>
              <a:t>control hotspots </a:t>
            </a:r>
            <a:r>
              <a:rPr lang="en-GB" dirty="0">
                <a:solidFill>
                  <a:schemeClr val="bg1"/>
                </a:solidFill>
              </a:rPr>
              <a:t>by PCs </a:t>
            </a:r>
            <a:r>
              <a:rPr lang="en-GB" dirty="0" smtClean="0">
                <a:solidFill>
                  <a:schemeClr val="bg1"/>
                </a:solidFill>
              </a:rPr>
              <a:t>(or </a:t>
            </a:r>
            <a:r>
              <a:rPr lang="en-GB" dirty="0" err="1" smtClean="0">
                <a:solidFill>
                  <a:schemeClr val="bg1"/>
                </a:solidFill>
              </a:rPr>
              <a:t>PCSOs</a:t>
            </a:r>
            <a:r>
              <a:rPr lang="en-GB" dirty="0" smtClean="0">
                <a:solidFill>
                  <a:schemeClr val="bg1"/>
                </a:solidFill>
              </a:rPr>
              <a:t>)</a:t>
            </a:r>
            <a:endParaRPr lang="en-GB" dirty="0">
              <a:solidFill>
                <a:schemeClr val="bg1"/>
              </a:solidFill>
            </a:endParaRPr>
          </a:p>
          <a:p>
            <a:pPr lvl="1"/>
            <a:endParaRPr lang="en-GB" b="1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88303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Chart 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99747252"/>
              </p:ext>
            </p:extLst>
          </p:nvPr>
        </p:nvGraphicFramePr>
        <p:xfrm>
          <a:off x="0" y="1822177"/>
          <a:ext cx="4211960" cy="4789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93388"/>
            <a:ext cx="8229600" cy="1143000"/>
          </a:xfrm>
        </p:spPr>
        <p:txBody>
          <a:bodyPr>
            <a:norm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The Crime Reporting Hypothesis*  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6488668"/>
            <a:ext cx="470936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i="1" dirty="0" smtClean="0">
                <a:solidFill>
                  <a:schemeClr val="bg1"/>
                </a:solidFill>
              </a:rPr>
              <a:t>(*requires </a:t>
            </a:r>
            <a:r>
              <a:rPr lang="en-GB" i="1" dirty="0">
                <a:solidFill>
                  <a:schemeClr val="bg1"/>
                </a:solidFill>
              </a:rPr>
              <a:t>further investigation re source of call)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70432" y="1052736"/>
            <a:ext cx="907356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dirty="0" err="1">
                <a:solidFill>
                  <a:srgbClr val="FFFF00"/>
                </a:solidFill>
              </a:rPr>
              <a:t>PCSO</a:t>
            </a:r>
            <a:r>
              <a:rPr lang="en-GB" sz="2000" dirty="0">
                <a:solidFill>
                  <a:srgbClr val="FFFF00"/>
                </a:solidFill>
              </a:rPr>
              <a:t> presence increases reporting in hotspots generally characterised with </a:t>
            </a:r>
            <a:r>
              <a:rPr lang="en-GB" sz="2000" dirty="0" smtClean="0">
                <a:solidFill>
                  <a:srgbClr val="FFFF00"/>
                </a:solidFill>
              </a:rPr>
              <a:t>both low crime and limited police patrol</a:t>
            </a:r>
            <a:endParaRPr lang="en-GB" sz="2000" dirty="0">
              <a:solidFill>
                <a:srgbClr val="FFFF00"/>
              </a:solidFill>
            </a:endParaRPr>
          </a:p>
        </p:txBody>
      </p:sp>
      <p:graphicFrame>
        <p:nvGraphicFramePr>
          <p:cNvPr id="9" name="Chart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28491768"/>
              </p:ext>
            </p:extLst>
          </p:nvPr>
        </p:nvGraphicFramePr>
        <p:xfrm>
          <a:off x="4609827" y="1844824"/>
          <a:ext cx="4555300" cy="464384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627645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The Oversized Hotspot Hypothesis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>
                <a:solidFill>
                  <a:schemeClr val="bg1"/>
                </a:solidFill>
              </a:rPr>
              <a:t>Are 150m radius, low-level hotspots too big?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endParaRPr lang="en-GB" dirty="0">
              <a:solidFill>
                <a:schemeClr val="bg1"/>
              </a:solidFill>
            </a:endParaRPr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084166"/>
            <a:ext cx="5167733" cy="3242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Marcador de contenido 3" descr="Hotspot zoom 2.png"/>
          <p:cNvPicPr>
            <a:picLocks noChangeAspect="1"/>
          </p:cNvPicPr>
          <p:nvPr/>
        </p:nvPicPr>
        <p:blipFill rotWithShape="1">
          <a:blip r:embed="rId3"/>
          <a:srcRect t="12" b="518"/>
          <a:stretch/>
        </p:blipFill>
        <p:spPr>
          <a:xfrm>
            <a:off x="4467904" y="3068960"/>
            <a:ext cx="4359302" cy="32576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91540" y="6525344"/>
            <a:ext cx="65527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 smtClean="0">
                <a:solidFill>
                  <a:schemeClr val="bg1"/>
                </a:solidFill>
              </a:rPr>
              <a:t>Birmingham South 			                     Peterborough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2910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Conclusions / Policy Implications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97152"/>
          </a:xfrm>
        </p:spPr>
        <p:txBody>
          <a:bodyPr>
            <a:normAutofit fontScale="85000" lnSpcReduction="20000"/>
          </a:bodyPr>
          <a:lstStyle/>
          <a:p>
            <a:r>
              <a:rPr lang="en-GB" dirty="0">
                <a:solidFill>
                  <a:schemeClr val="bg1"/>
                </a:solidFill>
              </a:rPr>
              <a:t>Next 6-9 months of data will be revealing and hopefully with the new technology it will be easier to analyse</a:t>
            </a:r>
          </a:p>
          <a:p>
            <a:endParaRPr lang="en-GB" dirty="0" smtClean="0">
              <a:solidFill>
                <a:schemeClr val="bg1"/>
              </a:solidFill>
            </a:endParaRPr>
          </a:p>
          <a:p>
            <a:r>
              <a:rPr lang="en-GB" b="1" dirty="0" smtClean="0">
                <a:solidFill>
                  <a:schemeClr val="bg1"/>
                </a:solidFill>
              </a:rPr>
              <a:t>Deployment of PCSO patrols for short durations in high crime hotspots could be a cost effective patrol deployment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GPS </a:t>
            </a:r>
            <a:r>
              <a:rPr lang="en-GB" dirty="0">
                <a:solidFill>
                  <a:schemeClr val="bg1"/>
                </a:solidFill>
              </a:rPr>
              <a:t>locators will become critically important for management and accountability</a:t>
            </a:r>
          </a:p>
          <a:p>
            <a:endParaRPr lang="en-GB" dirty="0">
              <a:solidFill>
                <a:schemeClr val="bg1"/>
              </a:solidFill>
            </a:endParaRPr>
          </a:p>
          <a:p>
            <a:r>
              <a:rPr lang="en-GB" dirty="0" smtClean="0">
                <a:solidFill>
                  <a:schemeClr val="bg1"/>
                </a:solidFill>
              </a:rPr>
              <a:t>Whilst this RCT has so far revealed similar results to other hotspot RCTs around the world, the GPS data allows us to ask more questions</a:t>
            </a:r>
            <a:endParaRPr lang="en-GB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6090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3568" y="2535039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sz="4800" b="1" dirty="0" smtClean="0"/>
              <a:t/>
            </a:r>
            <a:br>
              <a:rPr lang="en-GB" sz="4800" b="1" dirty="0" smtClean="0"/>
            </a:br>
            <a:r>
              <a:rPr lang="en-GB" sz="4800" b="1" dirty="0" smtClean="0"/>
              <a:t>The </a:t>
            </a:r>
            <a:r>
              <a:rPr lang="en-GB" sz="4800" b="1" dirty="0"/>
              <a:t>Birmingham and Peterborough </a:t>
            </a:r>
            <a:r>
              <a:rPr lang="en-GB" sz="4800" b="1" dirty="0" err="1"/>
              <a:t>PCSO</a:t>
            </a:r>
            <a:r>
              <a:rPr lang="en-GB" sz="4800" b="1" dirty="0"/>
              <a:t> Hot Spots </a:t>
            </a:r>
            <a:r>
              <a:rPr lang="en-GB" sz="4800" b="1" dirty="0" smtClean="0"/>
              <a:t>Experiments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Operation Savvy + Operation Style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22" y="5105400"/>
            <a:ext cx="7030564" cy="1752600"/>
          </a:xfrm>
        </p:spPr>
        <p:txBody>
          <a:bodyPr>
            <a:normAutofit fontScale="70000" lnSpcReduction="20000"/>
          </a:bodyPr>
          <a:lstStyle/>
          <a:p>
            <a:r>
              <a:rPr lang="en-GB" dirty="0" smtClean="0"/>
              <a:t> </a:t>
            </a:r>
            <a:r>
              <a:rPr lang="en-GB" sz="2400" dirty="0" smtClean="0"/>
              <a:t>Dr Barak Ariel </a:t>
            </a:r>
          </a:p>
          <a:p>
            <a:r>
              <a:rPr lang="en-GB" sz="2400" dirty="0" smtClean="0"/>
              <a:t>Neil Wain (PhD </a:t>
            </a:r>
            <a:r>
              <a:rPr lang="en-GB" sz="2400" dirty="0" err="1" smtClean="0"/>
              <a:t>Cand</a:t>
            </a:r>
            <a:r>
              <a:rPr lang="en-GB" sz="2400" dirty="0" smtClean="0"/>
              <a:t>.)</a:t>
            </a:r>
          </a:p>
          <a:p>
            <a:r>
              <a:rPr lang="en-GB" sz="2400" dirty="0" smtClean="0"/>
              <a:t>Cristobal </a:t>
            </a:r>
            <a:r>
              <a:rPr lang="en-GB" sz="2400" dirty="0" err="1" smtClean="0"/>
              <a:t>Weinborn</a:t>
            </a:r>
            <a:r>
              <a:rPr lang="en-GB" sz="2400" dirty="0" smtClean="0"/>
              <a:t> </a:t>
            </a:r>
            <a:r>
              <a:rPr lang="en-GB" sz="2400" dirty="0"/>
              <a:t>(PhD </a:t>
            </a:r>
            <a:r>
              <a:rPr lang="en-GB" sz="2400" dirty="0" err="1"/>
              <a:t>Cand</a:t>
            </a:r>
            <a:r>
              <a:rPr lang="en-GB" sz="2400" dirty="0"/>
              <a:t>.)</a:t>
            </a:r>
            <a:endParaRPr lang="en-GB" sz="2400" dirty="0" smtClean="0"/>
          </a:p>
          <a:p>
            <a:r>
              <a:rPr lang="en-GB" sz="2400" dirty="0" err="1" smtClean="0"/>
              <a:t>Sgt.</a:t>
            </a:r>
            <a:r>
              <a:rPr lang="en-GB" sz="2400" dirty="0" smtClean="0"/>
              <a:t> Wendy Goodhill</a:t>
            </a:r>
          </a:p>
          <a:p>
            <a:r>
              <a:rPr lang="en-GB" sz="2400" dirty="0" smtClean="0"/>
              <a:t>Insp. Rob Hill</a:t>
            </a:r>
          </a:p>
          <a:p>
            <a:r>
              <a:rPr lang="en-GB" sz="2400" dirty="0" smtClean="0"/>
              <a:t>Prof Lawrence Sherman</a:t>
            </a:r>
            <a:endParaRPr lang="en-GB" sz="2400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9173" y="127691"/>
            <a:ext cx="1181339" cy="11657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6" descr="http://historyofscience.com/G2I/timeline/images/cambridge_university_crest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8475" y="228024"/>
            <a:ext cx="1527687" cy="1918340"/>
          </a:xfrm>
          <a:prstGeom prst="rect">
            <a:avLst/>
          </a:prstGeom>
          <a:noFill/>
        </p:spPr>
      </p:pic>
      <p:sp>
        <p:nvSpPr>
          <p:cNvPr id="8" name="Rectangle 7"/>
          <p:cNvSpPr/>
          <p:nvPr/>
        </p:nvSpPr>
        <p:spPr>
          <a:xfrm>
            <a:off x="2238704" y="441462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GB" sz="2800" dirty="0">
                <a:solidFill>
                  <a:prstClr val="white"/>
                </a:solidFill>
              </a:rPr>
              <a:t>6th International Conference on </a:t>
            </a:r>
            <a:r>
              <a:rPr lang="en-GB" sz="2800" dirty="0" smtClean="0">
                <a:solidFill>
                  <a:prstClr val="white"/>
                </a:solidFill>
              </a:rPr>
              <a:t>Evidence-Based </a:t>
            </a:r>
            <a:r>
              <a:rPr lang="en-GB" sz="2800" dirty="0">
                <a:solidFill>
                  <a:prstClr val="white"/>
                </a:solidFill>
              </a:rPr>
              <a:t>Policing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4118" y="183299"/>
            <a:ext cx="920284" cy="10544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15186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579296" cy="1143000"/>
          </a:xfrm>
        </p:spPr>
        <p:txBody>
          <a:bodyPr>
            <a:normAutofit fontScale="90000"/>
          </a:bodyPr>
          <a:lstStyle/>
          <a:p>
            <a:r>
              <a:rPr lang="en-GB" dirty="0" smtClean="0">
                <a:solidFill>
                  <a:srgbClr val="FFFF00"/>
                </a:solidFill>
              </a:rPr>
              <a:t>Effect Conditional on history of hotspot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5022243"/>
          </a:xfrm>
        </p:spPr>
        <p:txBody>
          <a:bodyPr>
            <a:normAutofit fontScale="85000" lnSpcReduction="20000"/>
          </a:bodyPr>
          <a:lstStyle/>
          <a:p>
            <a:r>
              <a:rPr lang="en-GB" dirty="0" smtClean="0"/>
              <a:t>“Super stubborn hotspots” are immune to 15-minute, 3 visits per shift patrols in LU, but what about above ground?</a:t>
            </a:r>
          </a:p>
          <a:p>
            <a:pPr lvl="1"/>
            <a:r>
              <a:rPr lang="en-GB" dirty="0" smtClean="0"/>
              <a:t>(Ariel and Sherman, </a:t>
            </a:r>
            <a:r>
              <a:rPr lang="en-GB" i="1" dirty="0" smtClean="0"/>
              <a:t>forthcoming</a:t>
            </a:r>
            <a:r>
              <a:rPr lang="en-GB" dirty="0" smtClean="0"/>
              <a:t>)</a:t>
            </a:r>
          </a:p>
          <a:p>
            <a:endParaRPr lang="en-GB" dirty="0"/>
          </a:p>
          <a:p>
            <a:r>
              <a:rPr lang="en-GB" dirty="0" smtClean="0"/>
              <a:t>Test the effect of intervention as a function of the socio-demographic and criminogenic attributes of the hotspot, over a 10-year period </a:t>
            </a:r>
          </a:p>
          <a:p>
            <a:pPr lvl="1"/>
            <a:r>
              <a:rPr lang="en-GB" dirty="0" smtClean="0"/>
              <a:t>(</a:t>
            </a:r>
            <a:r>
              <a:rPr lang="en-GB" dirty="0" err="1"/>
              <a:t>Weinborn</a:t>
            </a:r>
            <a:r>
              <a:rPr lang="en-GB" dirty="0"/>
              <a:t> and Ariel, </a:t>
            </a:r>
            <a:r>
              <a:rPr lang="en-GB" i="1" dirty="0"/>
              <a:t>forthcoming</a:t>
            </a:r>
            <a:r>
              <a:rPr lang="en-GB" dirty="0"/>
              <a:t>)</a:t>
            </a:r>
          </a:p>
          <a:p>
            <a:endParaRPr lang="en-GB" dirty="0"/>
          </a:p>
          <a:p>
            <a:r>
              <a:rPr lang="en-GB" dirty="0" smtClean="0"/>
              <a:t>Measure non-crime outcomes</a:t>
            </a:r>
          </a:p>
          <a:p>
            <a:pPr lvl="1">
              <a:buFontTx/>
              <a:buChar char="-"/>
            </a:pPr>
            <a:r>
              <a:rPr lang="en-GB" dirty="0" smtClean="0"/>
              <a:t>(</a:t>
            </a:r>
            <a:r>
              <a:rPr lang="en-GB" dirty="0" err="1"/>
              <a:t>Weinborn</a:t>
            </a:r>
            <a:r>
              <a:rPr lang="en-GB" dirty="0"/>
              <a:t> and Ariel, </a:t>
            </a:r>
            <a:r>
              <a:rPr lang="en-GB" i="1" dirty="0"/>
              <a:t>forthcoming</a:t>
            </a:r>
            <a:r>
              <a:rPr lang="en-GB" dirty="0" smtClean="0"/>
              <a:t>)</a:t>
            </a:r>
          </a:p>
          <a:p>
            <a:pPr lvl="1">
              <a:buFontTx/>
              <a:buChar char="-"/>
            </a:pPr>
            <a:r>
              <a:rPr lang="en-GB" dirty="0" smtClean="0"/>
              <a:t>(Weisburd, Ariel and Ilan, </a:t>
            </a:r>
            <a:r>
              <a:rPr lang="en-GB" i="1" dirty="0" smtClean="0"/>
              <a:t>forthcoming</a:t>
            </a:r>
            <a:r>
              <a:rPr lang="en-GB" dirty="0" smtClean="0"/>
              <a:t>)</a:t>
            </a:r>
          </a:p>
          <a:p>
            <a:pPr>
              <a:buFontTx/>
              <a:buChar char="-"/>
            </a:pPr>
            <a:endParaRPr lang="en-GB" dirty="0" smtClean="0"/>
          </a:p>
          <a:p>
            <a:pPr marL="0" indent="0">
              <a:buNone/>
            </a:pPr>
            <a:endParaRPr lang="en-GB" dirty="0" smtClean="0"/>
          </a:p>
        </p:txBody>
      </p:sp>
      <p:pic>
        <p:nvPicPr>
          <p:cNvPr id="6146" name="Picture 2" descr="http://www.open.edu/openlearn/files/ole/portland-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7043" y="4960776"/>
            <a:ext cx="2926819" cy="17728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206929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19360">
            <a:off x="2808311" y="889312"/>
            <a:ext cx="5886654" cy="528509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332656"/>
            <a:ext cx="7772400" cy="1470025"/>
          </a:xfrm>
        </p:spPr>
        <p:txBody>
          <a:bodyPr>
            <a:normAutofit fontScale="90000"/>
          </a:bodyPr>
          <a:lstStyle/>
          <a:p>
            <a:r>
              <a:rPr lang="en-GB" b="1" dirty="0">
                <a:solidFill>
                  <a:srgbClr val="FFFF00"/>
                </a:solidFill>
              </a:rPr>
              <a:t>The Birmingham and Peterborough </a:t>
            </a:r>
            <a:r>
              <a:rPr lang="en-GB" b="1" dirty="0" err="1">
                <a:solidFill>
                  <a:srgbClr val="FFFF00"/>
                </a:solidFill>
              </a:rPr>
              <a:t>PCSO</a:t>
            </a:r>
            <a:r>
              <a:rPr lang="en-GB" b="1" dirty="0">
                <a:solidFill>
                  <a:srgbClr val="FFFF00"/>
                </a:solidFill>
              </a:rPr>
              <a:t> Hot Spots Experiments</a:t>
            </a:r>
            <a:r>
              <a:rPr lang="en-GB" dirty="0">
                <a:solidFill>
                  <a:srgbClr val="FFFF00"/>
                </a:solidFill>
              </a:rPr>
              <a:t/>
            </a:r>
            <a:br>
              <a:rPr lang="en-GB" dirty="0">
                <a:solidFill>
                  <a:srgbClr val="FFFF00"/>
                </a:solidFill>
              </a:rPr>
            </a:b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43408" y="6140896"/>
            <a:ext cx="6400800" cy="1752600"/>
          </a:xfrm>
        </p:spPr>
        <p:txBody>
          <a:bodyPr/>
          <a:lstStyle/>
          <a:p>
            <a:pPr algn="l"/>
            <a:r>
              <a:rPr lang="en-GB" dirty="0" smtClean="0"/>
              <a:t>Operations </a:t>
            </a:r>
            <a:r>
              <a:rPr lang="en-GB" dirty="0"/>
              <a:t>Savvy + </a:t>
            </a:r>
            <a:r>
              <a:rPr lang="en-GB" dirty="0" smtClean="0"/>
              <a:t>Style</a:t>
            </a:r>
            <a:endParaRPr lang="en-GB" dirty="0"/>
          </a:p>
        </p:txBody>
      </p:sp>
      <p:pic>
        <p:nvPicPr>
          <p:cNvPr id="9" name="Picture 2" descr="http://david4derbyward.files.wordpress.com/2011/03/pcs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65" y="1387994"/>
            <a:ext cx="3105383" cy="2329038"/>
          </a:xfrm>
          <a:prstGeom prst="ellipse">
            <a:avLst/>
          </a:prstGeom>
          <a:ln w="63500" cap="rnd">
            <a:solidFill>
              <a:srgbClr val="333333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49509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>
                <a:solidFill>
                  <a:srgbClr val="FFFF00"/>
                </a:solidFill>
              </a:rPr>
              <a:t>Context</a:t>
            </a:r>
            <a:endParaRPr lang="en-GB" dirty="0">
              <a:solidFill>
                <a:srgbClr val="FFFF00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600200"/>
            <a:ext cx="8507288" cy="4525963"/>
          </a:xfrm>
        </p:spPr>
        <p:txBody>
          <a:bodyPr>
            <a:normAutofit/>
          </a:bodyPr>
          <a:lstStyle/>
          <a:p>
            <a:r>
              <a:rPr lang="en-GB" dirty="0" smtClean="0"/>
              <a:t>4</a:t>
            </a:r>
            <a:r>
              <a:rPr lang="en-GB" baseline="30000" dirty="0" smtClean="0"/>
              <a:t>th</a:t>
            </a:r>
            <a:r>
              <a:rPr lang="en-GB" dirty="0" smtClean="0"/>
              <a:t> and 5</a:t>
            </a:r>
            <a:r>
              <a:rPr lang="en-GB" baseline="30000" dirty="0" smtClean="0"/>
              <a:t>th</a:t>
            </a:r>
            <a:r>
              <a:rPr lang="en-GB" dirty="0" smtClean="0"/>
              <a:t> Evidence-Based Policing Conferences</a:t>
            </a:r>
          </a:p>
          <a:p>
            <a:endParaRPr lang="en-GB" dirty="0"/>
          </a:p>
          <a:p>
            <a:r>
              <a:rPr lang="en-GB" dirty="0" smtClean="0"/>
              <a:t>Austerity crisis/opportunity</a:t>
            </a:r>
          </a:p>
          <a:p>
            <a:endParaRPr lang="en-GB" dirty="0"/>
          </a:p>
          <a:p>
            <a:r>
              <a:rPr lang="en-GB" dirty="0" smtClean="0"/>
              <a:t>Future of foot patrol / </a:t>
            </a:r>
            <a:r>
              <a:rPr lang="en-GB" dirty="0" err="1" smtClean="0"/>
              <a:t>PCSOs</a:t>
            </a:r>
            <a:endParaRPr lang="en-GB" dirty="0" smtClean="0"/>
          </a:p>
          <a:p>
            <a:endParaRPr lang="en-GB" dirty="0" smtClean="0"/>
          </a:p>
          <a:p>
            <a:r>
              <a:rPr lang="en-GB" i="1" dirty="0" smtClean="0"/>
              <a:t>Does hotspot policing work in the UK?</a:t>
            </a:r>
            <a:endParaRPr lang="en-GB" i="1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4030125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blank">
  <a:themeElements>
    <a:clrScheme name="blank 1">
      <a:dk1>
        <a:srgbClr val="003E72"/>
      </a:dk1>
      <a:lt1>
        <a:srgbClr val="FFFFFF"/>
      </a:lt1>
      <a:dk2>
        <a:srgbClr val="FFFFFF"/>
      </a:dk2>
      <a:lt2>
        <a:srgbClr val="00B3BE"/>
      </a:lt2>
      <a:accent1>
        <a:srgbClr val="0073CF"/>
      </a:accent1>
      <a:accent2>
        <a:srgbClr val="E37222"/>
      </a:accent2>
      <a:accent3>
        <a:srgbClr val="FFFFFF"/>
      </a:accent3>
      <a:accent4>
        <a:srgbClr val="003460"/>
      </a:accent4>
      <a:accent5>
        <a:srgbClr val="AABCE4"/>
      </a:accent5>
      <a:accent6>
        <a:srgbClr val="CE671E"/>
      </a:accent6>
      <a:hlink>
        <a:srgbClr val="58A618"/>
      </a:hlink>
      <a:folHlink>
        <a:srgbClr val="8E258D"/>
      </a:folHlink>
    </a:clrScheme>
    <a:fontScheme name="blank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blank 1">
        <a:dk1>
          <a:srgbClr val="003E72"/>
        </a:dk1>
        <a:lt1>
          <a:srgbClr val="FFFFFF"/>
        </a:lt1>
        <a:dk2>
          <a:srgbClr val="FFFFFF"/>
        </a:dk2>
        <a:lt2>
          <a:srgbClr val="00B3BE"/>
        </a:lt2>
        <a:accent1>
          <a:srgbClr val="0073CF"/>
        </a:accent1>
        <a:accent2>
          <a:srgbClr val="E37222"/>
        </a:accent2>
        <a:accent3>
          <a:srgbClr val="FFFFFF"/>
        </a:accent3>
        <a:accent4>
          <a:srgbClr val="003460"/>
        </a:accent4>
        <a:accent5>
          <a:srgbClr val="AABCE4"/>
        </a:accent5>
        <a:accent6>
          <a:srgbClr val="CE671E"/>
        </a:accent6>
        <a:hlink>
          <a:srgbClr val="58A618"/>
        </a:hlink>
        <a:folHlink>
          <a:srgbClr val="8E258D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2">
        <a:dk1>
          <a:srgbClr val="003E72"/>
        </a:dk1>
        <a:lt1>
          <a:srgbClr val="FFFFFF"/>
        </a:lt1>
        <a:dk2>
          <a:srgbClr val="FFFFFF"/>
        </a:dk2>
        <a:lt2>
          <a:srgbClr val="83AFB4"/>
        </a:lt2>
        <a:accent1>
          <a:srgbClr val="6AADE4"/>
        </a:accent1>
        <a:accent2>
          <a:srgbClr val="EFBD47"/>
        </a:accent2>
        <a:accent3>
          <a:srgbClr val="FFFFFF"/>
        </a:accent3>
        <a:accent4>
          <a:srgbClr val="003460"/>
        </a:accent4>
        <a:accent5>
          <a:srgbClr val="B9D3EF"/>
        </a:accent5>
        <a:accent6>
          <a:srgbClr val="D9AB3F"/>
        </a:accent6>
        <a:hlink>
          <a:srgbClr val="A8B400"/>
        </a:hlink>
        <a:folHlink>
          <a:srgbClr val="6A4061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3">
        <a:dk1>
          <a:srgbClr val="003E72"/>
        </a:dk1>
        <a:lt1>
          <a:srgbClr val="FFFFFF"/>
        </a:lt1>
        <a:dk2>
          <a:srgbClr val="FFFFFF"/>
        </a:dk2>
        <a:lt2>
          <a:srgbClr val="156570"/>
        </a:lt2>
        <a:accent1>
          <a:srgbClr val="003E72"/>
        </a:accent1>
        <a:accent2>
          <a:srgbClr val="C84E00"/>
        </a:accent2>
        <a:accent3>
          <a:srgbClr val="FFFFFF"/>
        </a:accent3>
        <a:accent4>
          <a:srgbClr val="003460"/>
        </a:accent4>
        <a:accent5>
          <a:srgbClr val="AAAFBC"/>
        </a:accent5>
        <a:accent6>
          <a:srgbClr val="B54600"/>
        </a:accent6>
        <a:hlink>
          <a:srgbClr val="435125"/>
        </a:hlink>
        <a:folHlink>
          <a:srgbClr val="412D5D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7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4774</TotalTime>
  <Words>1941</Words>
  <Application>Microsoft Office PowerPoint</Application>
  <PresentationFormat>On-screen Show (4:3)</PresentationFormat>
  <Paragraphs>310</Paragraphs>
  <Slides>68</Slides>
  <Notes>10</Notes>
  <HiddenSlides>0</HiddenSlides>
  <MMClips>0</MMClips>
  <ScaleCrop>false</ScaleCrop>
  <HeadingPairs>
    <vt:vector size="4" baseType="variant">
      <vt:variant>
        <vt:lpstr>Theme</vt:lpstr>
      </vt:variant>
      <vt:variant>
        <vt:i4>8</vt:i4>
      </vt:variant>
      <vt:variant>
        <vt:lpstr>Slide Titles</vt:lpstr>
      </vt:variant>
      <vt:variant>
        <vt:i4>68</vt:i4>
      </vt:variant>
    </vt:vector>
  </HeadingPairs>
  <TitlesOfParts>
    <vt:vector size="76" baseType="lpstr">
      <vt:lpstr>Office Theme</vt:lpstr>
      <vt:lpstr>1_Office Theme</vt:lpstr>
      <vt:lpstr>2_Office Theme</vt:lpstr>
      <vt:lpstr>3_Office Theme</vt:lpstr>
      <vt:lpstr>4_Office Theme</vt:lpstr>
      <vt:lpstr>blank</vt:lpstr>
      <vt:lpstr>5_Office Theme</vt:lpstr>
      <vt:lpstr>6_Office Theme</vt:lpstr>
      <vt:lpstr> The Birmingham and Peterborough PCSO Hot Spots Experiments Operation Savvy + Operation Style</vt:lpstr>
      <vt:lpstr>Background</vt:lpstr>
      <vt:lpstr>Unanswered Questions in  Place-Based Police Initiatives</vt:lpstr>
      <vt:lpstr>Does hotspots policing work in non-grid layouts?</vt:lpstr>
      <vt:lpstr>Other types of capable guardians?</vt:lpstr>
      <vt:lpstr>Dosage and Tracking – in both Experimental and Control Conditions</vt:lpstr>
      <vt:lpstr>Effect Conditional on history of hotspot</vt:lpstr>
      <vt:lpstr>The Birmingham and Peterborough PCSO Hot Spots Experiments </vt:lpstr>
      <vt:lpstr>Context</vt:lpstr>
      <vt:lpstr>Overall Research Design</vt:lpstr>
      <vt:lpstr>Baseline Analyses - Temporal</vt:lpstr>
      <vt:lpstr>Incident Type</vt:lpstr>
      <vt:lpstr>Crime Hotspots</vt:lpstr>
      <vt:lpstr>Operation Savvy</vt:lpstr>
      <vt:lpstr>Unique Features</vt:lpstr>
      <vt:lpstr>Directed Patrols </vt:lpstr>
      <vt:lpstr>Tasking Sheet for each Patrol area (example)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Preventative Patrol (1 of 2) “Car Wash”</vt:lpstr>
      <vt:lpstr>Preventative Patrol (2 of 2) “The Goose PH”</vt:lpstr>
      <vt:lpstr>Tracking Officers</vt:lpstr>
      <vt:lpstr>Automatic Resource Location System ARLS</vt:lpstr>
      <vt:lpstr>How Data are Captured? </vt:lpstr>
      <vt:lpstr>PowerPoint Presentation</vt:lpstr>
      <vt:lpstr>ARLS Findings</vt:lpstr>
      <vt:lpstr> Hotspot as the Unit of ARLS Analysis</vt:lpstr>
      <vt:lpstr>PowerPoint Presentation</vt:lpstr>
      <vt:lpstr>PowerPoint Presentation</vt:lpstr>
      <vt:lpstr> PCSOs as the Unit of ARLS Analysis  (or: tracking in the 21st century)</vt:lpstr>
      <vt:lpstr>PowerPoint Presentation</vt:lpstr>
      <vt:lpstr>Managing Police Patrol Time</vt:lpstr>
      <vt:lpstr>Operation Style</vt:lpstr>
      <vt:lpstr>Unique Features</vt:lpstr>
      <vt:lpstr>PowerPoint Presentation</vt:lpstr>
      <vt:lpstr>PowerPoint Presentation</vt:lpstr>
      <vt:lpstr>  Community / PCSO Feedback  </vt:lpstr>
      <vt:lpstr>Impressions from the field</vt:lpstr>
      <vt:lpstr>PCSO POSITIVE INTERVENTIONS 1</vt:lpstr>
      <vt:lpstr>PCSO POSITIVE INTERVENTIONS 2</vt:lpstr>
      <vt:lpstr>Non-Crime Outcomes</vt:lpstr>
      <vt:lpstr>Non-crime outcomes in Peterborough 1  Quality of Life (QOL) Hotspots </vt:lpstr>
      <vt:lpstr>Offences and QOL events</vt:lpstr>
      <vt:lpstr>Offences and QOL hotspots overlapping</vt:lpstr>
      <vt:lpstr>Overlapping example</vt:lpstr>
      <vt:lpstr>Spearman’s Rho = .754 (p&lt;.001)  sharing 57% of variance</vt:lpstr>
      <vt:lpstr>VVV</vt:lpstr>
      <vt:lpstr>Violent offences and ambulance emergency calls</vt:lpstr>
      <vt:lpstr>Violent offences and ambulance emergency calls spatial relations</vt:lpstr>
      <vt:lpstr>Peterborough GPS data</vt:lpstr>
      <vt:lpstr>PowerPoint Presentation</vt:lpstr>
      <vt:lpstr>PowerPoint Presentation</vt:lpstr>
      <vt:lpstr>PowerPoint Presentation</vt:lpstr>
      <vt:lpstr>PowerPoint Presentation</vt:lpstr>
      <vt:lpstr>Outcomes</vt:lpstr>
      <vt:lpstr>Peterborough – Post RA only</vt:lpstr>
      <vt:lpstr>Birmingham South 6 months before-after analysis</vt:lpstr>
      <vt:lpstr>PowerPoint Presentation</vt:lpstr>
      <vt:lpstr>A Reversed Effect in Birmingham South Low level hotspots -     What happened?</vt:lpstr>
      <vt:lpstr>Three hypotheses</vt:lpstr>
      <vt:lpstr>The Dosage Hypothesis</vt:lpstr>
      <vt:lpstr>The Crime Reporting Hypothesis*  </vt:lpstr>
      <vt:lpstr>The Oversized Hotspot Hypothesis</vt:lpstr>
      <vt:lpstr>Conclusions / Policy Implications</vt:lpstr>
      <vt:lpstr> The Birmingham and Peterborough PCSO Hot Spots Experiments Operation Savvy + Operation Style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Dr Barak Ariel</dc:creator>
  <cp:lastModifiedBy>Lucinda Bowditch</cp:lastModifiedBy>
  <cp:revision>268</cp:revision>
  <dcterms:created xsi:type="dcterms:W3CDTF">2013-06-12T18:45:00Z</dcterms:created>
  <dcterms:modified xsi:type="dcterms:W3CDTF">2013-07-23T07:16:56Z</dcterms:modified>
</cp:coreProperties>
</file>